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7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Lst>
  <p:sldSz cy="13716000" cx="24384000"/>
  <p:notesSz cx="6858000" cy="9144000"/>
  <p:embeddedFontLst>
    <p:embeddedFont>
      <p:font typeface="Carme"/>
      <p:regular r:id="rId88"/>
    </p:embeddedFont>
    <p:embeddedFont>
      <p:font typeface="Palatino Linotype"/>
      <p:regular r:id="rId89"/>
      <p:bold r:id="rId90"/>
      <p:italic r:id="rId91"/>
      <p:boldItalic r:id="rId92"/>
    </p:embeddedFont>
    <p:embeddedFont>
      <p:font typeface="Quattrocento Sans"/>
      <p:regular r:id="rId93"/>
      <p:bold r:id="rId94"/>
      <p:italic r:id="rId95"/>
      <p:boldItalic r:id="rId96"/>
    </p:embeddedFont>
    <p:embeddedFont>
      <p:font typeface="Helvetica Neue"/>
      <p:regular r:id="rId97"/>
      <p:bold r:id="rId98"/>
      <p:italic r:id="rId99"/>
      <p:boldItalic r:id="rId100"/>
    </p:embeddedFont>
    <p:embeddedFont>
      <p:font typeface="PT Sans"/>
      <p:regular r:id="rId101"/>
      <p:bold r:id="rId102"/>
      <p:italic r:id="rId103"/>
      <p:boldItalic r:id="rId10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5A93692A-C860-4123-86CE-E96CBF70FA40}">
  <a:tblStyle styleId="{5A93692A-C860-4123-86CE-E96CBF70FA40}" styleName="Table_0">
    <a:wholeTbl>
      <a:tcTxStyle b="off" i="off">
        <a:font>
          <a:latin typeface="Arial"/>
          <a:ea typeface="Arial"/>
          <a:cs typeface="Arial"/>
        </a:font>
        <a:srgbClr val="000000"/>
      </a:tcTxStyle>
      <a:tcStyle>
        <a:tcBdr>
          <a:left>
            <a:ln cap="flat" cmpd="sng" w="25400">
              <a:solidFill>
                <a:srgbClr val="FFFFFF"/>
              </a:solidFill>
              <a:prstDash val="solid"/>
              <a:round/>
              <a:headEnd len="med" w="med" type="none"/>
              <a:tailEnd len="med" w="med" type="none"/>
            </a:ln>
          </a:left>
          <a:right>
            <a:ln cap="flat" cmpd="sng" w="25400">
              <a:solidFill>
                <a:srgbClr val="FFFFFF"/>
              </a:solidFill>
              <a:prstDash val="solid"/>
              <a:round/>
              <a:headEnd len="med" w="med" type="none"/>
              <a:tailEnd len="med" w="med" type="none"/>
            </a:ln>
          </a:right>
          <a:top>
            <a:ln cap="flat" cmpd="sng" w="25400">
              <a:solidFill>
                <a:srgbClr val="FFFFFF"/>
              </a:solidFill>
              <a:prstDash val="solid"/>
              <a:round/>
              <a:headEnd len="med" w="med" type="none"/>
              <a:tailEnd len="med" w="med" type="none"/>
            </a:ln>
          </a:top>
          <a:bottom>
            <a:ln cap="flat" cmpd="sng" w="25400">
              <a:solidFill>
                <a:srgbClr val="FFFFFF"/>
              </a:solidFill>
              <a:prstDash val="solid"/>
              <a:round/>
              <a:headEnd len="med" w="med" type="none"/>
              <a:tailEnd len="med" w="med" type="none"/>
            </a:ln>
          </a:bottom>
          <a:insideH>
            <a:ln cap="flat" cmpd="sng" w="25400">
              <a:solidFill>
                <a:srgbClr val="FFFFFF"/>
              </a:solidFill>
              <a:prstDash val="solid"/>
              <a:round/>
              <a:headEnd len="med" w="med" type="none"/>
              <a:tailEnd len="med" w="med" type="none"/>
            </a:ln>
          </a:insideH>
          <a:insideV>
            <a:ln cap="flat" cmpd="sng" w="25400">
              <a:solidFill>
                <a:srgbClr val="FFFFFF"/>
              </a:solidFill>
              <a:prstDash val="solid"/>
              <a:round/>
              <a:headEnd len="med" w="med" type="none"/>
              <a:tailEnd len="med" w="med" type="none"/>
            </a:ln>
          </a:insideV>
        </a:tcBdr>
        <a:fill>
          <a:solidFill>
            <a:srgbClr val="CCD6E3"/>
          </a:solidFill>
        </a:fill>
      </a:tcStyle>
    </a:wholeTbl>
    <a:band2H>
      <a:tcTxStyle b="off" i="off"/>
      <a:tcStyle>
        <a:fill>
          <a:solidFill>
            <a:srgbClr val="E8ECF2"/>
          </a:solidFill>
        </a:fill>
      </a:tcStyle>
    </a:band2H>
    <a:firstCol>
      <a:tcTxStyle b="on" i="off">
        <a:font>
          <a:latin typeface="Arial"/>
          <a:ea typeface="Arial"/>
          <a:cs typeface="Arial"/>
        </a:font>
        <a:srgbClr val="FFFFFF"/>
      </a:tcTxStyle>
      <a:tcStyle>
        <a:tcBdr>
          <a:left>
            <a:ln cap="flat" cmpd="sng" w="25400">
              <a:solidFill>
                <a:srgbClr val="FFFFFF"/>
              </a:solidFill>
              <a:prstDash val="solid"/>
              <a:round/>
              <a:headEnd len="med" w="med" type="none"/>
              <a:tailEnd len="med" w="med" type="none"/>
            </a:ln>
          </a:left>
          <a:right>
            <a:ln cap="flat" cmpd="sng" w="25400">
              <a:solidFill>
                <a:srgbClr val="FFFFFF"/>
              </a:solidFill>
              <a:prstDash val="solid"/>
              <a:round/>
              <a:headEnd len="med" w="med" type="none"/>
              <a:tailEnd len="med" w="med" type="none"/>
            </a:ln>
          </a:right>
          <a:top>
            <a:ln cap="flat" cmpd="sng" w="25400">
              <a:solidFill>
                <a:srgbClr val="FFFFFF"/>
              </a:solidFill>
              <a:prstDash val="solid"/>
              <a:round/>
              <a:headEnd len="med" w="med" type="none"/>
              <a:tailEnd len="med" w="med" type="none"/>
            </a:ln>
          </a:top>
          <a:bottom>
            <a:ln cap="flat" cmpd="sng" w="25400">
              <a:solidFill>
                <a:srgbClr val="FFFFFF"/>
              </a:solidFill>
              <a:prstDash val="solid"/>
              <a:round/>
              <a:headEnd len="med" w="med" type="none"/>
              <a:tailEnd len="med" w="med" type="none"/>
            </a:ln>
          </a:bottom>
          <a:insideH>
            <a:ln cap="flat" cmpd="sng" w="25400">
              <a:solidFill>
                <a:srgbClr val="FFFFFF"/>
              </a:solidFill>
              <a:prstDash val="solid"/>
              <a:round/>
              <a:headEnd len="med" w="med" type="none"/>
              <a:tailEnd len="med" w="med" type="none"/>
            </a:ln>
          </a:insideH>
          <a:insideV>
            <a:ln cap="flat" cmpd="sng" w="25400">
              <a:solidFill>
                <a:srgbClr val="FFFFFF"/>
              </a:solidFill>
              <a:prstDash val="solid"/>
              <a:round/>
              <a:headEnd len="med" w="med" type="none"/>
              <a:tailEnd len="med" w="med" type="none"/>
            </a:ln>
          </a:insideV>
        </a:tcBdr>
        <a:fill>
          <a:solidFill>
            <a:schemeClr val="accent1"/>
          </a:solidFill>
        </a:fill>
      </a:tcStyle>
    </a:firstCol>
    <a:lastRow>
      <a:tcTxStyle b="on" i="off">
        <a:font>
          <a:latin typeface="Arial"/>
          <a:ea typeface="Arial"/>
          <a:cs typeface="Arial"/>
        </a:font>
        <a:srgbClr val="FFFFFF"/>
      </a:tcTxStyle>
      <a:tcStyle>
        <a:tcBdr>
          <a:left>
            <a:ln cap="flat" cmpd="sng" w="25400">
              <a:solidFill>
                <a:srgbClr val="FFFFFF"/>
              </a:solidFill>
              <a:prstDash val="solid"/>
              <a:round/>
              <a:headEnd len="med" w="med" type="none"/>
              <a:tailEnd len="med" w="med" type="none"/>
            </a:ln>
          </a:left>
          <a:right>
            <a:ln cap="flat" cmpd="sng" w="25400">
              <a:solidFill>
                <a:srgbClr val="FFFFFF"/>
              </a:solidFill>
              <a:prstDash val="solid"/>
              <a:round/>
              <a:headEnd len="med" w="med" type="none"/>
              <a:tailEnd len="med" w="med" type="none"/>
            </a:ln>
          </a:right>
          <a:top>
            <a:ln cap="flat" cmpd="sng" w="76200">
              <a:solidFill>
                <a:srgbClr val="FFFFFF"/>
              </a:solidFill>
              <a:prstDash val="solid"/>
              <a:round/>
              <a:headEnd len="med" w="med" type="none"/>
              <a:tailEnd len="med" w="med" type="none"/>
            </a:ln>
          </a:top>
          <a:bottom>
            <a:ln cap="flat" cmpd="sng" w="25400">
              <a:solidFill>
                <a:srgbClr val="FFFFFF"/>
              </a:solidFill>
              <a:prstDash val="solid"/>
              <a:round/>
              <a:headEnd len="med" w="med" type="none"/>
              <a:tailEnd len="med" w="med" type="none"/>
            </a:ln>
          </a:bottom>
          <a:insideH>
            <a:ln cap="flat" cmpd="sng" w="25400">
              <a:solidFill>
                <a:srgbClr val="FFFFFF"/>
              </a:solidFill>
              <a:prstDash val="solid"/>
              <a:round/>
              <a:headEnd len="med" w="med" type="none"/>
              <a:tailEnd len="med" w="med" type="none"/>
            </a:ln>
          </a:insideH>
          <a:insideV>
            <a:ln cap="flat" cmpd="sng" w="25400">
              <a:solidFill>
                <a:srgbClr val="FFFFFF"/>
              </a:solidFill>
              <a:prstDash val="solid"/>
              <a:round/>
              <a:headEnd len="med" w="med" type="none"/>
              <a:tailEnd len="med" w="med" type="none"/>
            </a:ln>
          </a:insideV>
        </a:tcBdr>
        <a:fill>
          <a:solidFill>
            <a:schemeClr val="accent1"/>
          </a:solidFill>
        </a:fill>
      </a:tcStyle>
    </a:lastRow>
    <a:firstRow>
      <a:tcTxStyle b="on" i="off">
        <a:font>
          <a:latin typeface="Arial"/>
          <a:ea typeface="Arial"/>
          <a:cs typeface="Arial"/>
        </a:font>
        <a:srgbClr val="FFFFFF"/>
      </a:tcTxStyle>
      <a:tcStyle>
        <a:tcBdr>
          <a:left>
            <a:ln cap="flat" cmpd="sng" w="25400">
              <a:solidFill>
                <a:srgbClr val="FFFFFF"/>
              </a:solidFill>
              <a:prstDash val="solid"/>
              <a:round/>
              <a:headEnd len="med" w="med" type="none"/>
              <a:tailEnd len="med" w="med" type="none"/>
            </a:ln>
          </a:left>
          <a:right>
            <a:ln cap="flat" cmpd="sng" w="25400">
              <a:solidFill>
                <a:srgbClr val="FFFFFF"/>
              </a:solidFill>
              <a:prstDash val="solid"/>
              <a:round/>
              <a:headEnd len="med" w="med" type="none"/>
              <a:tailEnd len="med" w="med" type="none"/>
            </a:ln>
          </a:right>
          <a:top>
            <a:ln cap="flat" cmpd="sng" w="25400">
              <a:solidFill>
                <a:srgbClr val="FFFFFF"/>
              </a:solidFill>
              <a:prstDash val="solid"/>
              <a:round/>
              <a:headEnd len="med" w="med" type="none"/>
              <a:tailEnd len="med" w="med" type="none"/>
            </a:ln>
          </a:top>
          <a:bottom>
            <a:ln cap="flat" cmpd="sng" w="76200">
              <a:solidFill>
                <a:srgbClr val="FFFFFF"/>
              </a:solidFill>
              <a:prstDash val="solid"/>
              <a:round/>
              <a:headEnd len="med" w="med" type="none"/>
              <a:tailEnd len="med" w="med" type="none"/>
            </a:ln>
          </a:bottom>
          <a:insideH>
            <a:ln cap="flat" cmpd="sng" w="25400">
              <a:solidFill>
                <a:srgbClr val="FFFFFF"/>
              </a:solidFill>
              <a:prstDash val="solid"/>
              <a:round/>
              <a:headEnd len="med" w="med" type="none"/>
              <a:tailEnd len="med" w="med" type="none"/>
            </a:ln>
          </a:insideH>
          <a:insideV>
            <a:ln cap="flat" cmpd="sng" w="25400">
              <a:solidFill>
                <a:srgbClr val="FFFFFF"/>
              </a:solidFill>
              <a:prstDash val="solid"/>
              <a:round/>
              <a:headEnd len="med" w="med" type="none"/>
              <a:tailEnd len="med" w="med" type="none"/>
            </a:ln>
          </a:insideV>
        </a:tcBdr>
        <a:fill>
          <a:solidFill>
            <a:schemeClr val="accent1"/>
          </a:solidFill>
        </a:fill>
      </a:tcStyle>
    </a:firstRow>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4" Type="http://schemas.openxmlformats.org/officeDocument/2006/relationships/font" Target="fonts/PTSans-boldItalic.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PTSans-italic.fntdata"/><Relationship Id="rId102" Type="http://schemas.openxmlformats.org/officeDocument/2006/relationships/font" Target="fonts/PTSans-bold.fntdata"/><Relationship Id="rId101" Type="http://schemas.openxmlformats.org/officeDocument/2006/relationships/font" Target="fonts/PTSans-regular.fntdata"/><Relationship Id="rId100" Type="http://schemas.openxmlformats.org/officeDocument/2006/relationships/font" Target="fonts/HelveticaNeue-bold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QuattrocentoSans-italic.fntdata"/><Relationship Id="rId94" Type="http://schemas.openxmlformats.org/officeDocument/2006/relationships/font" Target="fonts/QuattrocentoSans-bold.fntdata"/><Relationship Id="rId97" Type="http://schemas.openxmlformats.org/officeDocument/2006/relationships/font" Target="fonts/HelveticaNeue-regular.fntdata"/><Relationship Id="rId96" Type="http://schemas.openxmlformats.org/officeDocument/2006/relationships/font" Target="fonts/QuattrocentoSans-boldItalic.fntdata"/><Relationship Id="rId11" Type="http://schemas.openxmlformats.org/officeDocument/2006/relationships/slide" Target="slides/slide6.xml"/><Relationship Id="rId99" Type="http://schemas.openxmlformats.org/officeDocument/2006/relationships/font" Target="fonts/HelveticaNeue-italic.fntdata"/><Relationship Id="rId10" Type="http://schemas.openxmlformats.org/officeDocument/2006/relationships/slide" Target="slides/slide5.xml"/><Relationship Id="rId98" Type="http://schemas.openxmlformats.org/officeDocument/2006/relationships/font" Target="fonts/HelveticaNeue-bold.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PalatinoLinotype-italic.fntdata"/><Relationship Id="rId90" Type="http://schemas.openxmlformats.org/officeDocument/2006/relationships/font" Target="fonts/PalatinoLinotype-bold.fntdata"/><Relationship Id="rId93" Type="http://schemas.openxmlformats.org/officeDocument/2006/relationships/font" Target="fonts/QuattrocentoSans-regular.fntdata"/><Relationship Id="rId92" Type="http://schemas.openxmlformats.org/officeDocument/2006/relationships/font" Target="fonts/PalatinoLinotype-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font" Target="fonts/Carme-regular.fntdata"/><Relationship Id="rId87" Type="http://schemas.openxmlformats.org/officeDocument/2006/relationships/slide" Target="slides/slide82.xml"/><Relationship Id="rId89" Type="http://schemas.openxmlformats.org/officeDocument/2006/relationships/font" Target="fonts/PalatinoLinotype-regular.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 name="Shape 4"/>
          <p:cNvSpPr txBox="1"/>
          <p:nvPr>
            <p:ph idx="1" type="body"/>
          </p:nvPr>
        </p:nvSpPr>
        <p:spPr>
          <a:xfrm>
            <a:off x="914400" y="4343400"/>
            <a:ext cx="5029199" cy="4114800"/>
          </a:xfrm>
          <a:prstGeom prst="rect">
            <a:avLst/>
          </a:prstGeom>
          <a:noFill/>
          <a:ln>
            <a:noFill/>
          </a:ln>
        </p:spPr>
        <p:txBody>
          <a:bodyPr anchorCtr="0" anchor="t" bIns="91425" lIns="91425" rIns="91425" tIns="91425"/>
          <a:lstStyle>
            <a:lvl1pPr indent="0" lvl="0" marL="0" marR="0" rtl="0" algn="l">
              <a:spcBef>
                <a:spcPts val="0"/>
              </a:spcBef>
              <a:buNone/>
              <a:defRPr b="0" i="0" sz="3600" u="none" cap="none" strike="noStrike">
                <a:latin typeface="Helvetica Neue"/>
                <a:ea typeface="Helvetica Neue"/>
                <a:cs typeface="Helvetica Neue"/>
                <a:sym typeface="Helvetica Neue"/>
              </a:defRPr>
            </a:lvl1pPr>
            <a:lvl2pPr indent="228600" lvl="1" marL="457200" marR="0" rtl="0" algn="l">
              <a:spcBef>
                <a:spcPts val="0"/>
              </a:spcBef>
              <a:buNone/>
              <a:defRPr b="0" i="0" sz="3600" u="none" cap="none" strike="noStrike">
                <a:latin typeface="Helvetica Neue"/>
                <a:ea typeface="Helvetica Neue"/>
                <a:cs typeface="Helvetica Neue"/>
                <a:sym typeface="Helvetica Neue"/>
              </a:defRPr>
            </a:lvl2pPr>
            <a:lvl3pPr indent="457200" lvl="2" marL="914400" marR="0" rtl="0" algn="l">
              <a:spcBef>
                <a:spcPts val="0"/>
              </a:spcBef>
              <a:buNone/>
              <a:defRPr b="0" i="0" sz="3600" u="none" cap="none" strike="noStrike">
                <a:latin typeface="Helvetica Neue"/>
                <a:ea typeface="Helvetica Neue"/>
                <a:cs typeface="Helvetica Neue"/>
                <a:sym typeface="Helvetica Neue"/>
              </a:defRPr>
            </a:lvl3pPr>
            <a:lvl4pPr indent="685800" lvl="3" marL="1371600" marR="0" rtl="0" algn="l">
              <a:spcBef>
                <a:spcPts val="0"/>
              </a:spcBef>
              <a:buNone/>
              <a:defRPr b="0" i="0" sz="3600" u="none" cap="none" strike="noStrike">
                <a:latin typeface="Helvetica Neue"/>
                <a:ea typeface="Helvetica Neue"/>
                <a:cs typeface="Helvetica Neue"/>
                <a:sym typeface="Helvetica Neue"/>
              </a:defRPr>
            </a:lvl4pPr>
            <a:lvl5pPr indent="914400" lvl="4" marL="1828800" marR="0" rtl="0" algn="l">
              <a:spcBef>
                <a:spcPts val="0"/>
              </a:spcBef>
              <a:buNone/>
              <a:defRPr b="0" i="0" sz="3600" u="none" cap="none" strike="noStrike">
                <a:latin typeface="Helvetica Neue"/>
                <a:ea typeface="Helvetica Neue"/>
                <a:cs typeface="Helvetica Neue"/>
                <a:sym typeface="Helvetica Neue"/>
              </a:defRPr>
            </a:lvl5pPr>
            <a:lvl6pPr indent="1143000" lvl="5" marL="2286000" marR="0" rtl="0" algn="l">
              <a:spcBef>
                <a:spcPts val="0"/>
              </a:spcBef>
              <a:buNone/>
              <a:defRPr b="0" i="0" sz="3600" u="none" cap="none" strike="noStrike">
                <a:latin typeface="Helvetica Neue"/>
                <a:ea typeface="Helvetica Neue"/>
                <a:cs typeface="Helvetica Neue"/>
                <a:sym typeface="Helvetica Neue"/>
              </a:defRPr>
            </a:lvl6pPr>
            <a:lvl7pPr indent="1371600" lvl="6" marL="2743200" marR="0" rtl="0" algn="l">
              <a:spcBef>
                <a:spcPts val="0"/>
              </a:spcBef>
              <a:buNone/>
              <a:defRPr b="0" i="0" sz="3600" u="none" cap="none" strike="noStrike">
                <a:latin typeface="Helvetica Neue"/>
                <a:ea typeface="Helvetica Neue"/>
                <a:cs typeface="Helvetica Neue"/>
                <a:sym typeface="Helvetica Neue"/>
              </a:defRPr>
            </a:lvl7pPr>
            <a:lvl8pPr indent="1600200" lvl="7" marL="3200400" marR="0" rtl="0" algn="l">
              <a:spcBef>
                <a:spcPts val="0"/>
              </a:spcBef>
              <a:buNone/>
              <a:defRPr b="0" i="0" sz="3600" u="none" cap="none" strike="noStrike">
                <a:latin typeface="Helvetica Neue"/>
                <a:ea typeface="Helvetica Neue"/>
                <a:cs typeface="Helvetica Neue"/>
                <a:sym typeface="Helvetica Neue"/>
              </a:defRPr>
            </a:lvl8pPr>
            <a:lvl9pPr indent="1828800" lvl="8" marL="3657600" marR="0" rtl="0" algn="l">
              <a:spcBef>
                <a:spcPts val="0"/>
              </a:spcBef>
              <a:buNone/>
              <a:defRPr b="0" i="0" sz="36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 name="Shape 151"/>
        <p:cNvGrpSpPr/>
        <p:nvPr/>
      </p:nvGrpSpPr>
      <p:grpSpPr>
        <a:xfrm>
          <a:off x="0" y="0"/>
          <a:ext cx="0" cy="0"/>
          <a:chOff x="0" y="0"/>
          <a:chExt cx="0" cy="0"/>
        </a:xfrm>
      </p:grpSpPr>
      <p:sp>
        <p:nvSpPr>
          <p:cNvPr id="152" name="Shape 152"/>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53" name="Shape 15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7" name="Shape 277"/>
        <p:cNvGrpSpPr/>
        <p:nvPr/>
      </p:nvGrpSpPr>
      <p:grpSpPr>
        <a:xfrm>
          <a:off x="0" y="0"/>
          <a:ext cx="0" cy="0"/>
          <a:chOff x="0" y="0"/>
          <a:chExt cx="0" cy="0"/>
        </a:xfrm>
      </p:grpSpPr>
      <p:sp>
        <p:nvSpPr>
          <p:cNvPr id="278" name="Shape 278"/>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279" name="Shape 27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3" name="Shape 283"/>
        <p:cNvGrpSpPr/>
        <p:nvPr/>
      </p:nvGrpSpPr>
      <p:grpSpPr>
        <a:xfrm>
          <a:off x="0" y="0"/>
          <a:ext cx="0" cy="0"/>
          <a:chOff x="0" y="0"/>
          <a:chExt cx="0" cy="0"/>
        </a:xfrm>
      </p:grpSpPr>
      <p:sp>
        <p:nvSpPr>
          <p:cNvPr id="284" name="Shape 284"/>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285" name="Shape 28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4" name="Shape 364"/>
        <p:cNvGrpSpPr/>
        <p:nvPr/>
      </p:nvGrpSpPr>
      <p:grpSpPr>
        <a:xfrm>
          <a:off x="0" y="0"/>
          <a:ext cx="0" cy="0"/>
          <a:chOff x="0" y="0"/>
          <a:chExt cx="0" cy="0"/>
        </a:xfrm>
      </p:grpSpPr>
      <p:sp>
        <p:nvSpPr>
          <p:cNvPr id="365" name="Shape 365"/>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366" name="Shape 36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5" name="Shape 375"/>
        <p:cNvGrpSpPr/>
        <p:nvPr/>
      </p:nvGrpSpPr>
      <p:grpSpPr>
        <a:xfrm>
          <a:off x="0" y="0"/>
          <a:ext cx="0" cy="0"/>
          <a:chOff x="0" y="0"/>
          <a:chExt cx="0" cy="0"/>
        </a:xfrm>
      </p:grpSpPr>
      <p:sp>
        <p:nvSpPr>
          <p:cNvPr id="376" name="Shape 37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377" name="Shape 377"/>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latin typeface="Calibri"/>
                <a:ea typeface="Calibri"/>
                <a:cs typeface="Calibri"/>
                <a:sym typeface="Calibri"/>
              </a:rPr>
              <a:t>Data never goes into or through R</a:t>
            </a:r>
          </a:p>
          <a:p>
            <a:pPr indent="0" lvl="0" marL="0" marR="0" rtl="0" algn="l">
              <a:spcBef>
                <a:spcPts val="0"/>
              </a:spcBef>
              <a:buSzPct val="25000"/>
              <a:buNone/>
            </a:pPr>
            <a:r>
              <a:rPr b="0" i="0" lang="en-US" sz="1200" u="none" cap="none" strike="noStrike">
                <a:latin typeface="Calibri"/>
                <a:ea typeface="Calibri"/>
                <a:cs typeface="Calibri"/>
                <a:sym typeface="Calibri"/>
              </a:rPr>
              <a:t>R tells H2O what to do</a:t>
            </a:r>
          </a:p>
          <a:p>
            <a:pPr indent="0" lvl="0" marL="0" marR="0" rtl="0" algn="l">
              <a:spcBef>
                <a:spcPts val="0"/>
              </a:spcBef>
              <a:buSzPct val="25000"/>
              <a:buNone/>
            </a:pPr>
            <a:r>
              <a:rPr b="0" i="0" lang="en-US" sz="1200" u="none" cap="none" strike="noStrike">
                <a:latin typeface="Calibri"/>
                <a:ea typeface="Calibri"/>
                <a:cs typeface="Calibri"/>
                <a:sym typeface="Calibri"/>
              </a:rPr>
              <a:t>R has a pointer to the big data that lives in H2O</a:t>
            </a:r>
          </a:p>
          <a:p>
            <a:pPr indent="0" lvl="0" marL="0" marR="0" rtl="0" algn="l">
              <a:spcBef>
                <a:spcPts val="0"/>
              </a:spcBef>
              <a:buSzPct val="25000"/>
              <a:buNone/>
            </a:pPr>
            <a:r>
              <a:rPr b="0" i="0" lang="en-US" sz="1200" u="none" cap="none" strike="noStrike">
                <a:latin typeface="Calibri"/>
                <a:ea typeface="Calibri"/>
                <a:cs typeface="Calibri"/>
                <a:sym typeface="Calibri"/>
              </a:rPr>
              <a:t>Operations on the R object are intercepted using operator overleading and forwarded to H2O via the REST API</a:t>
            </a:r>
          </a:p>
          <a:p>
            <a:pPr indent="0" lvl="0" marL="0" marR="0" rtl="0" algn="l">
              <a:spcBef>
                <a:spcPts val="0"/>
              </a:spcBef>
              <a:buSzPct val="25000"/>
              <a:buNone/>
            </a:pPr>
            <a:r>
              <a:rPr b="0" i="0" lang="en-US" sz="1200" u="none" cap="none" strike="noStrike">
                <a:latin typeface="Calibri"/>
                <a:ea typeface="Calibri"/>
                <a:cs typeface="Calibri"/>
                <a:sym typeface="Calibri"/>
              </a:rPr>
              <a:t>H2OFrame object in R is a proxy for the big data in H2O</a:t>
            </a:r>
          </a:p>
          <a:p>
            <a:pPr indent="0" lvl="0" marL="0" marR="0" rtl="0" algn="l">
              <a:spcBef>
                <a:spcPts val="0"/>
              </a:spcBef>
              <a:buSzPct val="25000"/>
              <a:buNone/>
            </a:pPr>
            <a:r>
              <a:t/>
            </a:r>
            <a:endParaRPr b="0" i="0" sz="3600" u="none" cap="none" strike="noStrike">
              <a:latin typeface="Helvetica Neue"/>
              <a:ea typeface="Helvetica Neue"/>
              <a:cs typeface="Helvetica Neue"/>
              <a:sym typeface="Helvetica Neue"/>
            </a:endParaRPr>
          </a:p>
          <a:p>
            <a:pPr indent="0" lvl="0" marL="0" marR="0" rtl="0" algn="l">
              <a:spcBef>
                <a:spcPts val="0"/>
              </a:spcBef>
              <a:buSzPct val="25000"/>
              <a:buNone/>
            </a:pPr>
            <a:r>
              <a:t/>
            </a:r>
            <a:endParaRPr b="0" i="0" sz="3600" u="none" cap="none" strike="noStrike">
              <a:latin typeface="Helvetica Neue"/>
              <a:ea typeface="Helvetica Neue"/>
              <a:cs typeface="Helvetica Neue"/>
              <a:sym typeface="Helvetica Neue"/>
            </a:endParaRPr>
          </a:p>
          <a:p>
            <a:pPr indent="0" lvl="0" marL="0" marR="0" rtl="0" algn="l">
              <a:spcBef>
                <a:spcPts val="0"/>
              </a:spcBef>
              <a:buSzPct val="25000"/>
              <a:buNone/>
            </a:pPr>
            <a:r>
              <a:rPr b="0" i="0" lang="en-US" sz="1200" u="none" cap="none" strike="noStrike">
                <a:latin typeface="Calibri"/>
                <a:ea typeface="Calibri"/>
                <a:cs typeface="Calibri"/>
                <a:sym typeface="Calibri"/>
              </a:rPr>
              <a:t>R: df= H2O.imporrtFile(“hdfs://path/to/data.csv”)</a:t>
            </a:r>
          </a:p>
          <a:p>
            <a:pPr indent="0" lvl="0" marL="0" marR="0" rtl="0" algn="l">
              <a:spcBef>
                <a:spcPts val="0"/>
              </a:spcBef>
              <a:buSzPct val="25000"/>
              <a:buNone/>
            </a:pPr>
            <a:r>
              <a:rPr b="0" i="0" lang="en-US" sz="1200" u="none" cap="none" strike="noStrike">
                <a:latin typeface="Calibri"/>
                <a:ea typeface="Calibri"/>
                <a:cs typeface="Calibri"/>
                <a:sym typeface="Calibri"/>
              </a:rPr>
              <a:t>h2o&gt;_df is an H2OFrame object in 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1" name="Shape 421"/>
        <p:cNvGrpSpPr/>
        <p:nvPr/>
      </p:nvGrpSpPr>
      <p:grpSpPr>
        <a:xfrm>
          <a:off x="0" y="0"/>
          <a:ext cx="0" cy="0"/>
          <a:chOff x="0" y="0"/>
          <a:chExt cx="0" cy="0"/>
        </a:xfrm>
      </p:grpSpPr>
      <p:sp>
        <p:nvSpPr>
          <p:cNvPr id="422" name="Shape 42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423" name="Shape 423"/>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latin typeface="Calibri"/>
                <a:ea typeface="Calibri"/>
                <a:cs typeface="Calibri"/>
                <a:sym typeface="Calibri"/>
              </a:rPr>
              <a:t>Data never goes into or through R</a:t>
            </a:r>
          </a:p>
          <a:p>
            <a:pPr indent="0" lvl="0" marL="0" marR="0" rtl="0" algn="l">
              <a:spcBef>
                <a:spcPts val="0"/>
              </a:spcBef>
              <a:buSzPct val="25000"/>
              <a:buNone/>
            </a:pPr>
            <a:r>
              <a:rPr b="0" i="0" lang="en-US" sz="1200" u="none" cap="none" strike="noStrike">
                <a:latin typeface="Calibri"/>
                <a:ea typeface="Calibri"/>
                <a:cs typeface="Calibri"/>
                <a:sym typeface="Calibri"/>
              </a:rPr>
              <a:t>R tells H2O what to do</a:t>
            </a:r>
          </a:p>
          <a:p>
            <a:pPr indent="0" lvl="0" marL="0" marR="0" rtl="0" algn="l">
              <a:spcBef>
                <a:spcPts val="0"/>
              </a:spcBef>
              <a:buSzPct val="25000"/>
              <a:buNone/>
            </a:pPr>
            <a:r>
              <a:rPr b="0" i="0" lang="en-US" sz="1200" u="none" cap="none" strike="noStrike">
                <a:latin typeface="Calibri"/>
                <a:ea typeface="Calibri"/>
                <a:cs typeface="Calibri"/>
                <a:sym typeface="Calibri"/>
              </a:rPr>
              <a:t>R has a pointer to the big data that lives in H2O</a:t>
            </a:r>
          </a:p>
          <a:p>
            <a:pPr indent="0" lvl="0" marL="0" marR="0" rtl="0" algn="l">
              <a:spcBef>
                <a:spcPts val="0"/>
              </a:spcBef>
              <a:buSzPct val="25000"/>
              <a:buNone/>
            </a:pPr>
            <a:r>
              <a:rPr b="0" i="0" lang="en-US" sz="1200" u="none" cap="none" strike="noStrike">
                <a:latin typeface="Calibri"/>
                <a:ea typeface="Calibri"/>
                <a:cs typeface="Calibri"/>
                <a:sym typeface="Calibri"/>
              </a:rPr>
              <a:t>Operations on the R object are intercepted using operator overleading and forwarded to H2O via the REST API</a:t>
            </a:r>
          </a:p>
          <a:p>
            <a:pPr indent="0" lvl="0" marL="0" marR="0" rtl="0" algn="l">
              <a:spcBef>
                <a:spcPts val="0"/>
              </a:spcBef>
              <a:buSzPct val="25000"/>
              <a:buNone/>
            </a:pPr>
            <a:r>
              <a:rPr b="0" i="0" lang="en-US" sz="1200" u="none" cap="none" strike="noStrike">
                <a:latin typeface="Calibri"/>
                <a:ea typeface="Calibri"/>
                <a:cs typeface="Calibri"/>
                <a:sym typeface="Calibri"/>
              </a:rPr>
              <a:t>H2OFrame object in R is a proxy for the big data in H2O</a:t>
            </a:r>
          </a:p>
          <a:p>
            <a:pPr indent="0" lvl="0" marL="0" marR="0" rtl="0" algn="l">
              <a:spcBef>
                <a:spcPts val="0"/>
              </a:spcBef>
              <a:buSzPct val="25000"/>
              <a:buNone/>
            </a:pPr>
            <a:r>
              <a:t/>
            </a:r>
            <a:endParaRPr b="0" i="0" sz="3600" u="none" cap="none" strike="noStrike">
              <a:latin typeface="Helvetica Neue"/>
              <a:ea typeface="Helvetica Neue"/>
              <a:cs typeface="Helvetica Neue"/>
              <a:sym typeface="Helvetica Neue"/>
            </a:endParaRPr>
          </a:p>
          <a:p>
            <a:pPr indent="0" lvl="0" marL="0" marR="0" rtl="0" algn="l">
              <a:spcBef>
                <a:spcPts val="0"/>
              </a:spcBef>
              <a:buSzPct val="25000"/>
              <a:buNone/>
            </a:pPr>
            <a:r>
              <a:t/>
            </a:r>
            <a:endParaRPr b="0" i="0" sz="3600" u="none" cap="none" strike="noStrike">
              <a:latin typeface="Helvetica Neue"/>
              <a:ea typeface="Helvetica Neue"/>
              <a:cs typeface="Helvetica Neue"/>
              <a:sym typeface="Helvetica Neue"/>
            </a:endParaRPr>
          </a:p>
          <a:p>
            <a:pPr indent="0" lvl="0" marL="0" marR="0" rtl="0" algn="l">
              <a:spcBef>
                <a:spcPts val="0"/>
              </a:spcBef>
              <a:buSzPct val="25000"/>
              <a:buNone/>
            </a:pPr>
            <a:r>
              <a:rPr b="0" i="0" lang="en-US" sz="1200" u="none" cap="none" strike="noStrike">
                <a:latin typeface="Calibri"/>
                <a:ea typeface="Calibri"/>
                <a:cs typeface="Calibri"/>
                <a:sym typeface="Calibri"/>
              </a:rPr>
              <a:t>R: df= H2O.imporrtFile(“hdfs://path/to/data.csv”)</a:t>
            </a:r>
          </a:p>
          <a:p>
            <a:pPr indent="0" lvl="0" marL="0" marR="0" rtl="0" algn="l">
              <a:spcBef>
                <a:spcPts val="0"/>
              </a:spcBef>
              <a:buSzPct val="25000"/>
              <a:buNone/>
            </a:pPr>
            <a:r>
              <a:rPr b="0" i="0" lang="en-US" sz="1200" u="none" cap="none" strike="noStrike">
                <a:latin typeface="Calibri"/>
                <a:ea typeface="Calibri"/>
                <a:cs typeface="Calibri"/>
                <a:sym typeface="Calibri"/>
              </a:rPr>
              <a:t>h2o&gt;_df is an H2OFrame object in R</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4" name="Shape 484"/>
        <p:cNvGrpSpPr/>
        <p:nvPr/>
      </p:nvGrpSpPr>
      <p:grpSpPr>
        <a:xfrm>
          <a:off x="0" y="0"/>
          <a:ext cx="0" cy="0"/>
          <a:chOff x="0" y="0"/>
          <a:chExt cx="0" cy="0"/>
        </a:xfrm>
      </p:grpSpPr>
      <p:sp>
        <p:nvSpPr>
          <p:cNvPr id="485" name="Shape 485"/>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486" name="Shape 48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0" name="Shape 490"/>
        <p:cNvGrpSpPr/>
        <p:nvPr/>
      </p:nvGrpSpPr>
      <p:grpSpPr>
        <a:xfrm>
          <a:off x="0" y="0"/>
          <a:ext cx="0" cy="0"/>
          <a:chOff x="0" y="0"/>
          <a:chExt cx="0" cy="0"/>
        </a:xfrm>
      </p:grpSpPr>
      <p:sp>
        <p:nvSpPr>
          <p:cNvPr id="491" name="Shape 491"/>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492" name="Shape 49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9" name="Shape 569"/>
        <p:cNvGrpSpPr/>
        <p:nvPr/>
      </p:nvGrpSpPr>
      <p:grpSpPr>
        <a:xfrm>
          <a:off x="0" y="0"/>
          <a:ext cx="0" cy="0"/>
          <a:chOff x="0" y="0"/>
          <a:chExt cx="0" cy="0"/>
        </a:xfrm>
      </p:grpSpPr>
      <p:sp>
        <p:nvSpPr>
          <p:cNvPr id="570" name="Shape 570"/>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571" name="Shape 57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9" name="Shape 639"/>
        <p:cNvGrpSpPr/>
        <p:nvPr/>
      </p:nvGrpSpPr>
      <p:grpSpPr>
        <a:xfrm>
          <a:off x="0" y="0"/>
          <a:ext cx="0" cy="0"/>
          <a:chOff x="0" y="0"/>
          <a:chExt cx="0" cy="0"/>
        </a:xfrm>
      </p:grpSpPr>
      <p:sp>
        <p:nvSpPr>
          <p:cNvPr id="640" name="Shape 640"/>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641" name="Shape 64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4" name="Shape 674"/>
        <p:cNvGrpSpPr/>
        <p:nvPr/>
      </p:nvGrpSpPr>
      <p:grpSpPr>
        <a:xfrm>
          <a:off x="0" y="0"/>
          <a:ext cx="0" cy="0"/>
          <a:chOff x="0" y="0"/>
          <a:chExt cx="0" cy="0"/>
        </a:xfrm>
      </p:grpSpPr>
      <p:sp>
        <p:nvSpPr>
          <p:cNvPr id="675" name="Shape 675"/>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676" name="Shape 67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7" name="Shape 157"/>
        <p:cNvGrpSpPr/>
        <p:nvPr/>
      </p:nvGrpSpPr>
      <p:grpSpPr>
        <a:xfrm>
          <a:off x="0" y="0"/>
          <a:ext cx="0" cy="0"/>
          <a:chOff x="0" y="0"/>
          <a:chExt cx="0" cy="0"/>
        </a:xfrm>
      </p:grpSpPr>
      <p:sp>
        <p:nvSpPr>
          <p:cNvPr id="158" name="Shape 158"/>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59" name="Shape 15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7" name="Shape 687"/>
        <p:cNvGrpSpPr/>
        <p:nvPr/>
      </p:nvGrpSpPr>
      <p:grpSpPr>
        <a:xfrm>
          <a:off x="0" y="0"/>
          <a:ext cx="0" cy="0"/>
          <a:chOff x="0" y="0"/>
          <a:chExt cx="0" cy="0"/>
        </a:xfrm>
      </p:grpSpPr>
      <p:sp>
        <p:nvSpPr>
          <p:cNvPr id="688" name="Shape 688"/>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689" name="Shape 68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5" name="Shape 695"/>
        <p:cNvGrpSpPr/>
        <p:nvPr/>
      </p:nvGrpSpPr>
      <p:grpSpPr>
        <a:xfrm>
          <a:off x="0" y="0"/>
          <a:ext cx="0" cy="0"/>
          <a:chOff x="0" y="0"/>
          <a:chExt cx="0" cy="0"/>
        </a:xfrm>
      </p:grpSpPr>
      <p:sp>
        <p:nvSpPr>
          <p:cNvPr id="696" name="Shape 696"/>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697" name="Shape 69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2" name="Shape 712"/>
        <p:cNvGrpSpPr/>
        <p:nvPr/>
      </p:nvGrpSpPr>
      <p:grpSpPr>
        <a:xfrm>
          <a:off x="0" y="0"/>
          <a:ext cx="0" cy="0"/>
          <a:chOff x="0" y="0"/>
          <a:chExt cx="0" cy="0"/>
        </a:xfrm>
      </p:grpSpPr>
      <p:sp>
        <p:nvSpPr>
          <p:cNvPr id="713" name="Shape 713"/>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714" name="Shape 71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7" name="Shape 727"/>
        <p:cNvGrpSpPr/>
        <p:nvPr/>
      </p:nvGrpSpPr>
      <p:grpSpPr>
        <a:xfrm>
          <a:off x="0" y="0"/>
          <a:ext cx="0" cy="0"/>
          <a:chOff x="0" y="0"/>
          <a:chExt cx="0" cy="0"/>
        </a:xfrm>
      </p:grpSpPr>
      <p:sp>
        <p:nvSpPr>
          <p:cNvPr id="728" name="Shape 728"/>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729" name="Shape 72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5" name="Shape 735"/>
        <p:cNvGrpSpPr/>
        <p:nvPr/>
      </p:nvGrpSpPr>
      <p:grpSpPr>
        <a:xfrm>
          <a:off x="0" y="0"/>
          <a:ext cx="0" cy="0"/>
          <a:chOff x="0" y="0"/>
          <a:chExt cx="0" cy="0"/>
        </a:xfrm>
      </p:grpSpPr>
      <p:sp>
        <p:nvSpPr>
          <p:cNvPr id="736" name="Shape 736"/>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737" name="Shape 73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4" name="Shape 744"/>
        <p:cNvGrpSpPr/>
        <p:nvPr/>
      </p:nvGrpSpPr>
      <p:grpSpPr>
        <a:xfrm>
          <a:off x="0" y="0"/>
          <a:ext cx="0" cy="0"/>
          <a:chOff x="0" y="0"/>
          <a:chExt cx="0" cy="0"/>
        </a:xfrm>
      </p:grpSpPr>
      <p:sp>
        <p:nvSpPr>
          <p:cNvPr id="745" name="Shape 745"/>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746" name="Shape 74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2" name="Shape 752"/>
        <p:cNvGrpSpPr/>
        <p:nvPr/>
      </p:nvGrpSpPr>
      <p:grpSpPr>
        <a:xfrm>
          <a:off x="0" y="0"/>
          <a:ext cx="0" cy="0"/>
          <a:chOff x="0" y="0"/>
          <a:chExt cx="0" cy="0"/>
        </a:xfrm>
      </p:grpSpPr>
      <p:sp>
        <p:nvSpPr>
          <p:cNvPr id="753" name="Shape 753"/>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754" name="Shape 7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1" name="Shape 761"/>
        <p:cNvGrpSpPr/>
        <p:nvPr/>
      </p:nvGrpSpPr>
      <p:grpSpPr>
        <a:xfrm>
          <a:off x="0" y="0"/>
          <a:ext cx="0" cy="0"/>
          <a:chOff x="0" y="0"/>
          <a:chExt cx="0" cy="0"/>
        </a:xfrm>
      </p:grpSpPr>
      <p:sp>
        <p:nvSpPr>
          <p:cNvPr id="762" name="Shape 762"/>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763" name="Shape 76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1" name="Shape 771"/>
        <p:cNvGrpSpPr/>
        <p:nvPr/>
      </p:nvGrpSpPr>
      <p:grpSpPr>
        <a:xfrm>
          <a:off x="0" y="0"/>
          <a:ext cx="0" cy="0"/>
          <a:chOff x="0" y="0"/>
          <a:chExt cx="0" cy="0"/>
        </a:xfrm>
      </p:grpSpPr>
      <p:sp>
        <p:nvSpPr>
          <p:cNvPr id="772" name="Shape 772"/>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773" name="Shape 77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9" name="Shape 779"/>
        <p:cNvGrpSpPr/>
        <p:nvPr/>
      </p:nvGrpSpPr>
      <p:grpSpPr>
        <a:xfrm>
          <a:off x="0" y="0"/>
          <a:ext cx="0" cy="0"/>
          <a:chOff x="0" y="0"/>
          <a:chExt cx="0" cy="0"/>
        </a:xfrm>
      </p:grpSpPr>
      <p:sp>
        <p:nvSpPr>
          <p:cNvPr id="780" name="Shape 780"/>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781" name="Shape 78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2" name="Shape 192"/>
        <p:cNvGrpSpPr/>
        <p:nvPr/>
      </p:nvGrpSpPr>
      <p:grpSpPr>
        <a:xfrm>
          <a:off x="0" y="0"/>
          <a:ext cx="0" cy="0"/>
          <a:chOff x="0" y="0"/>
          <a:chExt cx="0" cy="0"/>
        </a:xfrm>
      </p:grpSpPr>
      <p:sp>
        <p:nvSpPr>
          <p:cNvPr id="193" name="Shape 193"/>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94" name="Shape 19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8" name="Shape 788"/>
        <p:cNvGrpSpPr/>
        <p:nvPr/>
      </p:nvGrpSpPr>
      <p:grpSpPr>
        <a:xfrm>
          <a:off x="0" y="0"/>
          <a:ext cx="0" cy="0"/>
          <a:chOff x="0" y="0"/>
          <a:chExt cx="0" cy="0"/>
        </a:xfrm>
      </p:grpSpPr>
      <p:sp>
        <p:nvSpPr>
          <p:cNvPr id="789" name="Shape 789"/>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790" name="Shape 79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4" name="Shape 794"/>
        <p:cNvGrpSpPr/>
        <p:nvPr/>
      </p:nvGrpSpPr>
      <p:grpSpPr>
        <a:xfrm>
          <a:off x="0" y="0"/>
          <a:ext cx="0" cy="0"/>
          <a:chOff x="0" y="0"/>
          <a:chExt cx="0" cy="0"/>
        </a:xfrm>
      </p:grpSpPr>
      <p:sp>
        <p:nvSpPr>
          <p:cNvPr id="795" name="Shape 795"/>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796" name="Shape 79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9" name="Shape 799"/>
        <p:cNvGrpSpPr/>
        <p:nvPr/>
      </p:nvGrpSpPr>
      <p:grpSpPr>
        <a:xfrm>
          <a:off x="0" y="0"/>
          <a:ext cx="0" cy="0"/>
          <a:chOff x="0" y="0"/>
          <a:chExt cx="0" cy="0"/>
        </a:xfrm>
      </p:grpSpPr>
      <p:sp>
        <p:nvSpPr>
          <p:cNvPr id="800" name="Shape 800"/>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801" name="Shape 80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4" name="Shape 834"/>
        <p:cNvGrpSpPr/>
        <p:nvPr/>
      </p:nvGrpSpPr>
      <p:grpSpPr>
        <a:xfrm>
          <a:off x="0" y="0"/>
          <a:ext cx="0" cy="0"/>
          <a:chOff x="0" y="0"/>
          <a:chExt cx="0" cy="0"/>
        </a:xfrm>
      </p:grpSpPr>
      <p:sp>
        <p:nvSpPr>
          <p:cNvPr id="835" name="Shape 835"/>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836" name="Shape 83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5" name="Shape 845"/>
        <p:cNvGrpSpPr/>
        <p:nvPr/>
      </p:nvGrpSpPr>
      <p:grpSpPr>
        <a:xfrm>
          <a:off x="0" y="0"/>
          <a:ext cx="0" cy="0"/>
          <a:chOff x="0" y="0"/>
          <a:chExt cx="0" cy="0"/>
        </a:xfrm>
      </p:grpSpPr>
      <p:sp>
        <p:nvSpPr>
          <p:cNvPr id="846" name="Shape 846"/>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847" name="Shape 84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8" name="Shape 858"/>
        <p:cNvGrpSpPr/>
        <p:nvPr/>
      </p:nvGrpSpPr>
      <p:grpSpPr>
        <a:xfrm>
          <a:off x="0" y="0"/>
          <a:ext cx="0" cy="0"/>
          <a:chOff x="0" y="0"/>
          <a:chExt cx="0" cy="0"/>
        </a:xfrm>
      </p:grpSpPr>
      <p:sp>
        <p:nvSpPr>
          <p:cNvPr id="859" name="Shape 859"/>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860" name="Shape 86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3" name="Shape 873"/>
        <p:cNvGrpSpPr/>
        <p:nvPr/>
      </p:nvGrpSpPr>
      <p:grpSpPr>
        <a:xfrm>
          <a:off x="0" y="0"/>
          <a:ext cx="0" cy="0"/>
          <a:chOff x="0" y="0"/>
          <a:chExt cx="0" cy="0"/>
        </a:xfrm>
      </p:grpSpPr>
      <p:sp>
        <p:nvSpPr>
          <p:cNvPr id="874" name="Shape 874"/>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875" name="Shape 87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7" name="Shape 887"/>
        <p:cNvGrpSpPr/>
        <p:nvPr/>
      </p:nvGrpSpPr>
      <p:grpSpPr>
        <a:xfrm>
          <a:off x="0" y="0"/>
          <a:ext cx="0" cy="0"/>
          <a:chOff x="0" y="0"/>
          <a:chExt cx="0" cy="0"/>
        </a:xfrm>
      </p:grpSpPr>
      <p:sp>
        <p:nvSpPr>
          <p:cNvPr id="888" name="Shape 888"/>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889" name="Shape 88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1" name="Shape 901"/>
        <p:cNvGrpSpPr/>
        <p:nvPr/>
      </p:nvGrpSpPr>
      <p:grpSpPr>
        <a:xfrm>
          <a:off x="0" y="0"/>
          <a:ext cx="0" cy="0"/>
          <a:chOff x="0" y="0"/>
          <a:chExt cx="0" cy="0"/>
        </a:xfrm>
      </p:grpSpPr>
      <p:sp>
        <p:nvSpPr>
          <p:cNvPr id="902" name="Shape 902"/>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903" name="Shape 90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5" name="Shape 915"/>
        <p:cNvGrpSpPr/>
        <p:nvPr/>
      </p:nvGrpSpPr>
      <p:grpSpPr>
        <a:xfrm>
          <a:off x="0" y="0"/>
          <a:ext cx="0" cy="0"/>
          <a:chOff x="0" y="0"/>
          <a:chExt cx="0" cy="0"/>
        </a:xfrm>
      </p:grpSpPr>
      <p:sp>
        <p:nvSpPr>
          <p:cNvPr id="916" name="Shape 916"/>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917" name="Shape 91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3" name="Shape 203"/>
        <p:cNvGrpSpPr/>
        <p:nvPr/>
      </p:nvGrpSpPr>
      <p:grpSpPr>
        <a:xfrm>
          <a:off x="0" y="0"/>
          <a:ext cx="0" cy="0"/>
          <a:chOff x="0" y="0"/>
          <a:chExt cx="0" cy="0"/>
        </a:xfrm>
      </p:grpSpPr>
      <p:sp>
        <p:nvSpPr>
          <p:cNvPr id="204" name="Shape 204"/>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205" name="Shape 20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6" name="Shape 926"/>
        <p:cNvGrpSpPr/>
        <p:nvPr/>
      </p:nvGrpSpPr>
      <p:grpSpPr>
        <a:xfrm>
          <a:off x="0" y="0"/>
          <a:ext cx="0" cy="0"/>
          <a:chOff x="0" y="0"/>
          <a:chExt cx="0" cy="0"/>
        </a:xfrm>
      </p:grpSpPr>
      <p:sp>
        <p:nvSpPr>
          <p:cNvPr id="927" name="Shape 927"/>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928" name="Shape 92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0" name="Shape 940"/>
        <p:cNvGrpSpPr/>
        <p:nvPr/>
      </p:nvGrpSpPr>
      <p:grpSpPr>
        <a:xfrm>
          <a:off x="0" y="0"/>
          <a:ext cx="0" cy="0"/>
          <a:chOff x="0" y="0"/>
          <a:chExt cx="0" cy="0"/>
        </a:xfrm>
      </p:grpSpPr>
      <p:sp>
        <p:nvSpPr>
          <p:cNvPr id="941" name="Shape 941"/>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942" name="Shape 94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4" name="Shape 954"/>
        <p:cNvGrpSpPr/>
        <p:nvPr/>
      </p:nvGrpSpPr>
      <p:grpSpPr>
        <a:xfrm>
          <a:off x="0" y="0"/>
          <a:ext cx="0" cy="0"/>
          <a:chOff x="0" y="0"/>
          <a:chExt cx="0" cy="0"/>
        </a:xfrm>
      </p:grpSpPr>
      <p:sp>
        <p:nvSpPr>
          <p:cNvPr id="955" name="Shape 955"/>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956" name="Shape 95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0" name="Shape 960"/>
        <p:cNvGrpSpPr/>
        <p:nvPr/>
      </p:nvGrpSpPr>
      <p:grpSpPr>
        <a:xfrm>
          <a:off x="0" y="0"/>
          <a:ext cx="0" cy="0"/>
          <a:chOff x="0" y="0"/>
          <a:chExt cx="0" cy="0"/>
        </a:xfrm>
      </p:grpSpPr>
      <p:sp>
        <p:nvSpPr>
          <p:cNvPr id="961" name="Shape 961"/>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962" name="Shape 96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6" name="Shape 966"/>
        <p:cNvGrpSpPr/>
        <p:nvPr/>
      </p:nvGrpSpPr>
      <p:grpSpPr>
        <a:xfrm>
          <a:off x="0" y="0"/>
          <a:ext cx="0" cy="0"/>
          <a:chOff x="0" y="0"/>
          <a:chExt cx="0" cy="0"/>
        </a:xfrm>
      </p:grpSpPr>
      <p:sp>
        <p:nvSpPr>
          <p:cNvPr id="967" name="Shape 967"/>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968" name="Shape 96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2" name="Shape 972"/>
        <p:cNvGrpSpPr/>
        <p:nvPr/>
      </p:nvGrpSpPr>
      <p:grpSpPr>
        <a:xfrm>
          <a:off x="0" y="0"/>
          <a:ext cx="0" cy="0"/>
          <a:chOff x="0" y="0"/>
          <a:chExt cx="0" cy="0"/>
        </a:xfrm>
      </p:grpSpPr>
      <p:sp>
        <p:nvSpPr>
          <p:cNvPr id="973" name="Shape 973"/>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974" name="Shape 97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9" name="Shape 979"/>
        <p:cNvGrpSpPr/>
        <p:nvPr/>
      </p:nvGrpSpPr>
      <p:grpSpPr>
        <a:xfrm>
          <a:off x="0" y="0"/>
          <a:ext cx="0" cy="0"/>
          <a:chOff x="0" y="0"/>
          <a:chExt cx="0" cy="0"/>
        </a:xfrm>
      </p:grpSpPr>
      <p:sp>
        <p:nvSpPr>
          <p:cNvPr id="980" name="Shape 980"/>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981" name="Shape 98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5" name="Shape 985"/>
        <p:cNvGrpSpPr/>
        <p:nvPr/>
      </p:nvGrpSpPr>
      <p:grpSpPr>
        <a:xfrm>
          <a:off x="0" y="0"/>
          <a:ext cx="0" cy="0"/>
          <a:chOff x="0" y="0"/>
          <a:chExt cx="0" cy="0"/>
        </a:xfrm>
      </p:grpSpPr>
      <p:sp>
        <p:nvSpPr>
          <p:cNvPr id="986" name="Shape 986"/>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987" name="Shape 98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3" name="Shape 993"/>
        <p:cNvGrpSpPr/>
        <p:nvPr/>
      </p:nvGrpSpPr>
      <p:grpSpPr>
        <a:xfrm>
          <a:off x="0" y="0"/>
          <a:ext cx="0" cy="0"/>
          <a:chOff x="0" y="0"/>
          <a:chExt cx="0" cy="0"/>
        </a:xfrm>
      </p:grpSpPr>
      <p:sp>
        <p:nvSpPr>
          <p:cNvPr id="994" name="Shape 994"/>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995" name="Shape 99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8" name="Shape 998"/>
        <p:cNvGrpSpPr/>
        <p:nvPr/>
      </p:nvGrpSpPr>
      <p:grpSpPr>
        <a:xfrm>
          <a:off x="0" y="0"/>
          <a:ext cx="0" cy="0"/>
          <a:chOff x="0" y="0"/>
          <a:chExt cx="0" cy="0"/>
        </a:xfrm>
      </p:grpSpPr>
      <p:sp>
        <p:nvSpPr>
          <p:cNvPr id="999" name="Shape 999"/>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000" name="Shape 100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6" name="Shape 236"/>
        <p:cNvGrpSpPr/>
        <p:nvPr/>
      </p:nvGrpSpPr>
      <p:grpSpPr>
        <a:xfrm>
          <a:off x="0" y="0"/>
          <a:ext cx="0" cy="0"/>
          <a:chOff x="0" y="0"/>
          <a:chExt cx="0" cy="0"/>
        </a:xfrm>
      </p:grpSpPr>
      <p:sp>
        <p:nvSpPr>
          <p:cNvPr id="237" name="Shape 237"/>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238" name="Shape 23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3" name="Shape 1003"/>
        <p:cNvGrpSpPr/>
        <p:nvPr/>
      </p:nvGrpSpPr>
      <p:grpSpPr>
        <a:xfrm>
          <a:off x="0" y="0"/>
          <a:ext cx="0" cy="0"/>
          <a:chOff x="0" y="0"/>
          <a:chExt cx="0" cy="0"/>
        </a:xfrm>
      </p:grpSpPr>
      <p:sp>
        <p:nvSpPr>
          <p:cNvPr id="1004" name="Shape 1004"/>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005" name="Shape 100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1" name="Shape 1011"/>
        <p:cNvGrpSpPr/>
        <p:nvPr/>
      </p:nvGrpSpPr>
      <p:grpSpPr>
        <a:xfrm>
          <a:off x="0" y="0"/>
          <a:ext cx="0" cy="0"/>
          <a:chOff x="0" y="0"/>
          <a:chExt cx="0" cy="0"/>
        </a:xfrm>
      </p:grpSpPr>
      <p:sp>
        <p:nvSpPr>
          <p:cNvPr id="1012" name="Shape 1012"/>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013" name="Shape 101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0" name="Shape 1020"/>
        <p:cNvGrpSpPr/>
        <p:nvPr/>
      </p:nvGrpSpPr>
      <p:grpSpPr>
        <a:xfrm>
          <a:off x="0" y="0"/>
          <a:ext cx="0" cy="0"/>
          <a:chOff x="0" y="0"/>
          <a:chExt cx="0" cy="0"/>
        </a:xfrm>
      </p:grpSpPr>
      <p:sp>
        <p:nvSpPr>
          <p:cNvPr id="1021" name="Shape 1021"/>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022" name="Shape 102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6" name="Shape 1026"/>
        <p:cNvGrpSpPr/>
        <p:nvPr/>
      </p:nvGrpSpPr>
      <p:grpSpPr>
        <a:xfrm>
          <a:off x="0" y="0"/>
          <a:ext cx="0" cy="0"/>
          <a:chOff x="0" y="0"/>
          <a:chExt cx="0" cy="0"/>
        </a:xfrm>
      </p:grpSpPr>
      <p:sp>
        <p:nvSpPr>
          <p:cNvPr id="1027" name="Shape 1027"/>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028" name="Shape 102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2" name="Shape 1032"/>
        <p:cNvGrpSpPr/>
        <p:nvPr/>
      </p:nvGrpSpPr>
      <p:grpSpPr>
        <a:xfrm>
          <a:off x="0" y="0"/>
          <a:ext cx="0" cy="0"/>
          <a:chOff x="0" y="0"/>
          <a:chExt cx="0" cy="0"/>
        </a:xfrm>
      </p:grpSpPr>
      <p:sp>
        <p:nvSpPr>
          <p:cNvPr id="1033" name="Shape 1033"/>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034" name="Shape 103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8" name="Shape 1038"/>
        <p:cNvGrpSpPr/>
        <p:nvPr/>
      </p:nvGrpSpPr>
      <p:grpSpPr>
        <a:xfrm>
          <a:off x="0" y="0"/>
          <a:ext cx="0" cy="0"/>
          <a:chOff x="0" y="0"/>
          <a:chExt cx="0" cy="0"/>
        </a:xfrm>
      </p:grpSpPr>
      <p:sp>
        <p:nvSpPr>
          <p:cNvPr id="1039" name="Shape 1039"/>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040" name="Shape 104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5" name="Shape 1045"/>
        <p:cNvGrpSpPr/>
        <p:nvPr/>
      </p:nvGrpSpPr>
      <p:grpSpPr>
        <a:xfrm>
          <a:off x="0" y="0"/>
          <a:ext cx="0" cy="0"/>
          <a:chOff x="0" y="0"/>
          <a:chExt cx="0" cy="0"/>
        </a:xfrm>
      </p:grpSpPr>
      <p:sp>
        <p:nvSpPr>
          <p:cNvPr id="1046" name="Shape 1046"/>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047" name="Shape 104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1" name="Shape 1051"/>
        <p:cNvGrpSpPr/>
        <p:nvPr/>
      </p:nvGrpSpPr>
      <p:grpSpPr>
        <a:xfrm>
          <a:off x="0" y="0"/>
          <a:ext cx="0" cy="0"/>
          <a:chOff x="0" y="0"/>
          <a:chExt cx="0" cy="0"/>
        </a:xfrm>
      </p:grpSpPr>
      <p:sp>
        <p:nvSpPr>
          <p:cNvPr id="1052" name="Shape 1052"/>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053" name="Shape 105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6" name="Shape 1086"/>
        <p:cNvGrpSpPr/>
        <p:nvPr/>
      </p:nvGrpSpPr>
      <p:grpSpPr>
        <a:xfrm>
          <a:off x="0" y="0"/>
          <a:ext cx="0" cy="0"/>
          <a:chOff x="0" y="0"/>
          <a:chExt cx="0" cy="0"/>
        </a:xfrm>
      </p:grpSpPr>
      <p:sp>
        <p:nvSpPr>
          <p:cNvPr id="1087" name="Shape 1087"/>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088" name="Shape 108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2" name="Shape 1092"/>
        <p:cNvGrpSpPr/>
        <p:nvPr/>
      </p:nvGrpSpPr>
      <p:grpSpPr>
        <a:xfrm>
          <a:off x="0" y="0"/>
          <a:ext cx="0" cy="0"/>
          <a:chOff x="0" y="0"/>
          <a:chExt cx="0" cy="0"/>
        </a:xfrm>
      </p:grpSpPr>
      <p:sp>
        <p:nvSpPr>
          <p:cNvPr id="1093" name="Shape 1093"/>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094" name="Shape 109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4" name="Shape 254"/>
        <p:cNvGrpSpPr/>
        <p:nvPr/>
      </p:nvGrpSpPr>
      <p:grpSpPr>
        <a:xfrm>
          <a:off x="0" y="0"/>
          <a:ext cx="0" cy="0"/>
          <a:chOff x="0" y="0"/>
          <a:chExt cx="0" cy="0"/>
        </a:xfrm>
      </p:grpSpPr>
      <p:sp>
        <p:nvSpPr>
          <p:cNvPr id="255" name="Shape 255"/>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256" name="Shape 25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1" name="Shape 1161"/>
        <p:cNvGrpSpPr/>
        <p:nvPr/>
      </p:nvGrpSpPr>
      <p:grpSpPr>
        <a:xfrm>
          <a:off x="0" y="0"/>
          <a:ext cx="0" cy="0"/>
          <a:chOff x="0" y="0"/>
          <a:chExt cx="0" cy="0"/>
        </a:xfrm>
      </p:grpSpPr>
      <p:sp>
        <p:nvSpPr>
          <p:cNvPr id="1162" name="Shape 1162"/>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163" name="Shape 116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19" name="Shape 1219"/>
        <p:cNvGrpSpPr/>
        <p:nvPr/>
      </p:nvGrpSpPr>
      <p:grpSpPr>
        <a:xfrm>
          <a:off x="0" y="0"/>
          <a:ext cx="0" cy="0"/>
          <a:chOff x="0" y="0"/>
          <a:chExt cx="0" cy="0"/>
        </a:xfrm>
      </p:grpSpPr>
      <p:sp>
        <p:nvSpPr>
          <p:cNvPr id="1220" name="Shape 1220"/>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221" name="Shape 122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0" name="Shape 1280"/>
        <p:cNvGrpSpPr/>
        <p:nvPr/>
      </p:nvGrpSpPr>
      <p:grpSpPr>
        <a:xfrm>
          <a:off x="0" y="0"/>
          <a:ext cx="0" cy="0"/>
          <a:chOff x="0" y="0"/>
          <a:chExt cx="0" cy="0"/>
        </a:xfrm>
      </p:grpSpPr>
      <p:sp>
        <p:nvSpPr>
          <p:cNvPr id="1281" name="Shape 1281"/>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282" name="Shape 128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31" name="Shape 1331"/>
        <p:cNvGrpSpPr/>
        <p:nvPr/>
      </p:nvGrpSpPr>
      <p:grpSpPr>
        <a:xfrm>
          <a:off x="0" y="0"/>
          <a:ext cx="0" cy="0"/>
          <a:chOff x="0" y="0"/>
          <a:chExt cx="0" cy="0"/>
        </a:xfrm>
      </p:grpSpPr>
      <p:sp>
        <p:nvSpPr>
          <p:cNvPr id="1332" name="Shape 1332"/>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333" name="Shape 133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66" name="Shape 1366"/>
        <p:cNvGrpSpPr/>
        <p:nvPr/>
      </p:nvGrpSpPr>
      <p:grpSpPr>
        <a:xfrm>
          <a:off x="0" y="0"/>
          <a:ext cx="0" cy="0"/>
          <a:chOff x="0" y="0"/>
          <a:chExt cx="0" cy="0"/>
        </a:xfrm>
      </p:grpSpPr>
      <p:sp>
        <p:nvSpPr>
          <p:cNvPr id="1367" name="Shape 1367"/>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368" name="Shape 136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74" name="Shape 1374"/>
        <p:cNvGrpSpPr/>
        <p:nvPr/>
      </p:nvGrpSpPr>
      <p:grpSpPr>
        <a:xfrm>
          <a:off x="0" y="0"/>
          <a:ext cx="0" cy="0"/>
          <a:chOff x="0" y="0"/>
          <a:chExt cx="0" cy="0"/>
        </a:xfrm>
      </p:grpSpPr>
      <p:sp>
        <p:nvSpPr>
          <p:cNvPr id="1375" name="Shape 1375"/>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376" name="Shape 137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80" name="Shape 1380"/>
        <p:cNvGrpSpPr/>
        <p:nvPr/>
      </p:nvGrpSpPr>
      <p:grpSpPr>
        <a:xfrm>
          <a:off x="0" y="0"/>
          <a:ext cx="0" cy="0"/>
          <a:chOff x="0" y="0"/>
          <a:chExt cx="0" cy="0"/>
        </a:xfrm>
      </p:grpSpPr>
      <p:sp>
        <p:nvSpPr>
          <p:cNvPr id="1381" name="Shape 1381"/>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382" name="Shape 138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86" name="Shape 1386"/>
        <p:cNvGrpSpPr/>
        <p:nvPr/>
      </p:nvGrpSpPr>
      <p:grpSpPr>
        <a:xfrm>
          <a:off x="0" y="0"/>
          <a:ext cx="0" cy="0"/>
          <a:chOff x="0" y="0"/>
          <a:chExt cx="0" cy="0"/>
        </a:xfrm>
      </p:grpSpPr>
      <p:sp>
        <p:nvSpPr>
          <p:cNvPr id="1387" name="Shape 1387"/>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388" name="Shape 138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95" name="Shape 1395"/>
        <p:cNvGrpSpPr/>
        <p:nvPr/>
      </p:nvGrpSpPr>
      <p:grpSpPr>
        <a:xfrm>
          <a:off x="0" y="0"/>
          <a:ext cx="0" cy="0"/>
          <a:chOff x="0" y="0"/>
          <a:chExt cx="0" cy="0"/>
        </a:xfrm>
      </p:grpSpPr>
      <p:sp>
        <p:nvSpPr>
          <p:cNvPr id="1396" name="Shape 1396"/>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397" name="Shape 139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02" name="Shape 1402"/>
        <p:cNvGrpSpPr/>
        <p:nvPr/>
      </p:nvGrpSpPr>
      <p:grpSpPr>
        <a:xfrm>
          <a:off x="0" y="0"/>
          <a:ext cx="0" cy="0"/>
          <a:chOff x="0" y="0"/>
          <a:chExt cx="0" cy="0"/>
        </a:xfrm>
      </p:grpSpPr>
      <p:sp>
        <p:nvSpPr>
          <p:cNvPr id="1403" name="Shape 1403"/>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404" name="Shape 140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9" name="Shape 259"/>
        <p:cNvGrpSpPr/>
        <p:nvPr/>
      </p:nvGrpSpPr>
      <p:grpSpPr>
        <a:xfrm>
          <a:off x="0" y="0"/>
          <a:ext cx="0" cy="0"/>
          <a:chOff x="0" y="0"/>
          <a:chExt cx="0" cy="0"/>
        </a:xfrm>
      </p:grpSpPr>
      <p:sp>
        <p:nvSpPr>
          <p:cNvPr id="260" name="Shape 260"/>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261" name="Shape 26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10" name="Shape 1410"/>
        <p:cNvGrpSpPr/>
        <p:nvPr/>
      </p:nvGrpSpPr>
      <p:grpSpPr>
        <a:xfrm>
          <a:off x="0" y="0"/>
          <a:ext cx="0" cy="0"/>
          <a:chOff x="0" y="0"/>
          <a:chExt cx="0" cy="0"/>
        </a:xfrm>
      </p:grpSpPr>
      <p:sp>
        <p:nvSpPr>
          <p:cNvPr id="1411" name="Shape 1411"/>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412" name="Shape 141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15" name="Shape 1415"/>
        <p:cNvGrpSpPr/>
        <p:nvPr/>
      </p:nvGrpSpPr>
      <p:grpSpPr>
        <a:xfrm>
          <a:off x="0" y="0"/>
          <a:ext cx="0" cy="0"/>
          <a:chOff x="0" y="0"/>
          <a:chExt cx="0" cy="0"/>
        </a:xfrm>
      </p:grpSpPr>
      <p:sp>
        <p:nvSpPr>
          <p:cNvPr id="1416" name="Shape 1416"/>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417" name="Shape 141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21" name="Shape 1421"/>
        <p:cNvGrpSpPr/>
        <p:nvPr/>
      </p:nvGrpSpPr>
      <p:grpSpPr>
        <a:xfrm>
          <a:off x="0" y="0"/>
          <a:ext cx="0" cy="0"/>
          <a:chOff x="0" y="0"/>
          <a:chExt cx="0" cy="0"/>
        </a:xfrm>
      </p:grpSpPr>
      <p:sp>
        <p:nvSpPr>
          <p:cNvPr id="1422" name="Shape 1422"/>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423" name="Shape 142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27" name="Shape 1427"/>
        <p:cNvGrpSpPr/>
        <p:nvPr/>
      </p:nvGrpSpPr>
      <p:grpSpPr>
        <a:xfrm>
          <a:off x="0" y="0"/>
          <a:ext cx="0" cy="0"/>
          <a:chOff x="0" y="0"/>
          <a:chExt cx="0" cy="0"/>
        </a:xfrm>
      </p:grpSpPr>
      <p:sp>
        <p:nvSpPr>
          <p:cNvPr id="1428" name="Shape 1428"/>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429" name="Shape 142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32" name="Shape 1432"/>
        <p:cNvGrpSpPr/>
        <p:nvPr/>
      </p:nvGrpSpPr>
      <p:grpSpPr>
        <a:xfrm>
          <a:off x="0" y="0"/>
          <a:ext cx="0" cy="0"/>
          <a:chOff x="0" y="0"/>
          <a:chExt cx="0" cy="0"/>
        </a:xfrm>
      </p:grpSpPr>
      <p:sp>
        <p:nvSpPr>
          <p:cNvPr id="1433" name="Shape 1433"/>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434" name="Shape 143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67" name="Shape 1467"/>
        <p:cNvGrpSpPr/>
        <p:nvPr/>
      </p:nvGrpSpPr>
      <p:grpSpPr>
        <a:xfrm>
          <a:off x="0" y="0"/>
          <a:ext cx="0" cy="0"/>
          <a:chOff x="0" y="0"/>
          <a:chExt cx="0" cy="0"/>
        </a:xfrm>
      </p:grpSpPr>
      <p:sp>
        <p:nvSpPr>
          <p:cNvPr id="1468" name="Shape 1468"/>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469" name="Shape 146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73" name="Shape 1473"/>
        <p:cNvGrpSpPr/>
        <p:nvPr/>
      </p:nvGrpSpPr>
      <p:grpSpPr>
        <a:xfrm>
          <a:off x="0" y="0"/>
          <a:ext cx="0" cy="0"/>
          <a:chOff x="0" y="0"/>
          <a:chExt cx="0" cy="0"/>
        </a:xfrm>
      </p:grpSpPr>
      <p:sp>
        <p:nvSpPr>
          <p:cNvPr id="1474" name="Shape 1474"/>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475" name="Shape 147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79" name="Shape 1479"/>
        <p:cNvGrpSpPr/>
        <p:nvPr/>
      </p:nvGrpSpPr>
      <p:grpSpPr>
        <a:xfrm>
          <a:off x="0" y="0"/>
          <a:ext cx="0" cy="0"/>
          <a:chOff x="0" y="0"/>
          <a:chExt cx="0" cy="0"/>
        </a:xfrm>
      </p:grpSpPr>
      <p:sp>
        <p:nvSpPr>
          <p:cNvPr id="1480" name="Shape 1480"/>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481" name="Shape 148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86" name="Shape 1486"/>
        <p:cNvGrpSpPr/>
        <p:nvPr/>
      </p:nvGrpSpPr>
      <p:grpSpPr>
        <a:xfrm>
          <a:off x="0" y="0"/>
          <a:ext cx="0" cy="0"/>
          <a:chOff x="0" y="0"/>
          <a:chExt cx="0" cy="0"/>
        </a:xfrm>
      </p:grpSpPr>
      <p:sp>
        <p:nvSpPr>
          <p:cNvPr id="1487" name="Shape 1487"/>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488" name="Shape 148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97" name="Shape 1497"/>
        <p:cNvGrpSpPr/>
        <p:nvPr/>
      </p:nvGrpSpPr>
      <p:grpSpPr>
        <a:xfrm>
          <a:off x="0" y="0"/>
          <a:ext cx="0" cy="0"/>
          <a:chOff x="0" y="0"/>
          <a:chExt cx="0" cy="0"/>
        </a:xfrm>
      </p:grpSpPr>
      <p:sp>
        <p:nvSpPr>
          <p:cNvPr id="1498" name="Shape 1498"/>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499" name="Shape 149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7" name="Shape 267"/>
        <p:cNvGrpSpPr/>
        <p:nvPr/>
      </p:nvGrpSpPr>
      <p:grpSpPr>
        <a:xfrm>
          <a:off x="0" y="0"/>
          <a:ext cx="0" cy="0"/>
          <a:chOff x="0" y="0"/>
          <a:chExt cx="0" cy="0"/>
        </a:xfrm>
      </p:grpSpPr>
      <p:sp>
        <p:nvSpPr>
          <p:cNvPr id="268" name="Shape 268"/>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269" name="Shape 26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2" name="Shape 1532"/>
        <p:cNvGrpSpPr/>
        <p:nvPr/>
      </p:nvGrpSpPr>
      <p:grpSpPr>
        <a:xfrm>
          <a:off x="0" y="0"/>
          <a:ext cx="0" cy="0"/>
          <a:chOff x="0" y="0"/>
          <a:chExt cx="0" cy="0"/>
        </a:xfrm>
      </p:grpSpPr>
      <p:sp>
        <p:nvSpPr>
          <p:cNvPr id="1533" name="Shape 1533"/>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534" name="Shape 153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58" name="Shape 1558"/>
        <p:cNvGrpSpPr/>
        <p:nvPr/>
      </p:nvGrpSpPr>
      <p:grpSpPr>
        <a:xfrm>
          <a:off x="0" y="0"/>
          <a:ext cx="0" cy="0"/>
          <a:chOff x="0" y="0"/>
          <a:chExt cx="0" cy="0"/>
        </a:xfrm>
      </p:grpSpPr>
      <p:sp>
        <p:nvSpPr>
          <p:cNvPr id="1559" name="Shape 1559"/>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560" name="Shape 156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64" name="Shape 1564"/>
        <p:cNvGrpSpPr/>
        <p:nvPr/>
      </p:nvGrpSpPr>
      <p:grpSpPr>
        <a:xfrm>
          <a:off x="0" y="0"/>
          <a:ext cx="0" cy="0"/>
          <a:chOff x="0" y="0"/>
          <a:chExt cx="0" cy="0"/>
        </a:xfrm>
      </p:grpSpPr>
      <p:sp>
        <p:nvSpPr>
          <p:cNvPr id="1565" name="Shape 1565"/>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566" name="Shape 156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2" name="Shape 272"/>
        <p:cNvGrpSpPr/>
        <p:nvPr/>
      </p:nvGrpSpPr>
      <p:grpSpPr>
        <a:xfrm>
          <a:off x="0" y="0"/>
          <a:ext cx="0" cy="0"/>
          <a:chOff x="0" y="0"/>
          <a:chExt cx="0" cy="0"/>
        </a:xfrm>
      </p:grpSpPr>
      <p:sp>
        <p:nvSpPr>
          <p:cNvPr id="273" name="Shape 273"/>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274" name="Shape 27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0" name="Shape 10"/>
        <p:cNvGrpSpPr/>
        <p:nvPr/>
      </p:nvGrpSpPr>
      <p:grpSpPr>
        <a:xfrm>
          <a:off x="0" y="0"/>
          <a:ext cx="0" cy="0"/>
          <a:chOff x="0" y="0"/>
          <a:chExt cx="0" cy="0"/>
        </a:xfrm>
      </p:grpSpPr>
      <p:sp>
        <p:nvSpPr>
          <p:cNvPr id="11" name="Shape 11"/>
          <p:cNvSpPr txBox="1"/>
          <p:nvPr>
            <p:ph type="title"/>
          </p:nvPr>
        </p:nvSpPr>
        <p:spPr>
          <a:xfrm>
            <a:off x="4419600" y="1219200"/>
            <a:ext cx="15544800" cy="8534397"/>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9pPr>
          </a:lstStyle>
          <a:p/>
        </p:txBody>
      </p:sp>
      <p:sp>
        <p:nvSpPr>
          <p:cNvPr id="12" name="Shape 12"/>
          <p:cNvSpPr txBox="1"/>
          <p:nvPr>
            <p:ph idx="1" type="body"/>
          </p:nvPr>
        </p:nvSpPr>
        <p:spPr>
          <a:xfrm>
            <a:off x="5791200" y="9906000"/>
            <a:ext cx="12801598" cy="2438399"/>
          </a:xfrm>
          <a:prstGeom prst="rect">
            <a:avLst/>
          </a:prstGeom>
          <a:noFill/>
          <a:ln>
            <a:noFill/>
          </a:ln>
        </p:spPr>
        <p:txBody>
          <a:bodyPr anchorCtr="0" anchor="t" bIns="91425" lIns="91425" rIns="91425" tIns="91425"/>
          <a:lstStyle>
            <a:lvl1pPr indent="0" lvl="0" marL="0" marR="0" rtl="0" algn="ctr">
              <a:lnSpc>
                <a:spcPct val="100000"/>
              </a:lnSpc>
              <a:spcBef>
                <a:spcPts val="80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457200" lvl="1" marL="0" marR="0" rtl="0" algn="ctr">
              <a:lnSpc>
                <a:spcPct val="100000"/>
              </a:lnSpc>
              <a:spcBef>
                <a:spcPts val="80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914400" lvl="2" marL="0" marR="0" rtl="0" algn="ctr">
              <a:lnSpc>
                <a:spcPct val="100000"/>
              </a:lnSpc>
              <a:spcBef>
                <a:spcPts val="80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1371600" lvl="3" marL="0" marR="0" rtl="0" algn="ctr">
              <a:lnSpc>
                <a:spcPct val="100000"/>
              </a:lnSpc>
              <a:spcBef>
                <a:spcPts val="80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1828800" lvl="4" marL="0" marR="0" rtl="0" algn="ctr">
              <a:lnSpc>
                <a:spcPct val="100000"/>
              </a:lnSpc>
              <a:spcBef>
                <a:spcPts val="80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13" name="Shape 13"/>
          <p:cNvSpPr txBox="1"/>
          <p:nvPr>
            <p:ph idx="12" type="sldNum"/>
          </p:nvPr>
        </p:nvSpPr>
        <p:spPr>
          <a:xfrm>
            <a:off x="20134554" y="12712700"/>
            <a:ext cx="652700" cy="696777"/>
          </a:xfrm>
          <a:prstGeom prst="rect">
            <a:avLst/>
          </a:prstGeom>
          <a:noFill/>
          <a:ln>
            <a:noFill/>
          </a:ln>
        </p:spPr>
        <p:txBody>
          <a:bodyPr anchorCtr="0" anchor="t" bIns="91375" lIns="91375" rIns="91375" tIns="91375">
            <a:noAutofit/>
          </a:bodyPr>
          <a:lstStyle/>
          <a:p>
            <a:pPr indent="0" lvl="0" marL="0" marR="0" rtl="0" algn="l">
              <a:lnSpc>
                <a:spcPct val="100000"/>
              </a:lnSpc>
              <a:spcBef>
                <a:spcPts val="0"/>
              </a:spcBef>
              <a:spcAft>
                <a:spcPts val="0"/>
              </a:spcAft>
              <a:buClr>
                <a:srgbClr val="000000"/>
              </a:buClr>
              <a:buSzPct val="25000"/>
              <a:buFont typeface="Times New Roman"/>
              <a:buNone/>
            </a:pPr>
            <a:fld id="{00000000-1234-1234-1234-123412341234}" type="slidenum">
              <a:rPr b="0" i="0" lang="en-US" sz="3600" u="none" cap="none" strike="noStrike">
                <a:solidFill>
                  <a:srgbClr val="000000"/>
                </a:solidFill>
                <a:latin typeface="Times New Roman"/>
                <a:ea typeface="Times New Roman"/>
                <a:cs typeface="Times New Roman"/>
                <a:sym typeface="Times New Roman"/>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Only">
    <p:bg>
      <p:bgPr>
        <a:solidFill>
          <a:srgbClr val="FFFFFF"/>
        </a:solidFill>
      </p:bgPr>
    </p:bg>
    <p:spTree>
      <p:nvGrpSpPr>
        <p:cNvPr id="48" name="Shape 48"/>
        <p:cNvGrpSpPr/>
        <p:nvPr/>
      </p:nvGrpSpPr>
      <p:grpSpPr>
        <a:xfrm>
          <a:off x="0" y="0"/>
          <a:ext cx="0" cy="0"/>
          <a:chOff x="0" y="0"/>
          <a:chExt cx="0" cy="0"/>
        </a:xfrm>
      </p:grpSpPr>
      <p:sp>
        <p:nvSpPr>
          <p:cNvPr id="49" name="Shape 49"/>
          <p:cNvSpPr txBox="1"/>
          <p:nvPr>
            <p:ph type="title"/>
          </p:nvPr>
        </p:nvSpPr>
        <p:spPr>
          <a:xfrm>
            <a:off x="3962400" y="184152"/>
            <a:ext cx="16459200" cy="3016248"/>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EFC71F"/>
              </a:buClr>
              <a:buFont typeface="Carme"/>
              <a:buNone/>
              <a:defRPr b="0" i="0" sz="8800" u="none" cap="none" strike="noStrike">
                <a:solidFill>
                  <a:srgbClr val="EFC71F"/>
                </a:solidFill>
                <a:latin typeface="Carme"/>
                <a:ea typeface="Carme"/>
                <a:cs typeface="Carme"/>
                <a:sym typeface="Carme"/>
              </a:defRPr>
            </a:lvl1pPr>
            <a:lvl2pPr indent="0" lvl="1"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9pPr>
          </a:lstStyle>
          <a:p/>
        </p:txBody>
      </p:sp>
      <p:sp>
        <p:nvSpPr>
          <p:cNvPr id="50" name="Shape 50"/>
          <p:cNvSpPr txBox="1"/>
          <p:nvPr>
            <p:ph idx="12" type="sldNum"/>
          </p:nvPr>
        </p:nvSpPr>
        <p:spPr>
          <a:xfrm>
            <a:off x="16154400" y="12808585"/>
            <a:ext cx="4267199" cy="538480"/>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en-US" sz="24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mparison">
    <p:spTree>
      <p:nvGrpSpPr>
        <p:cNvPr id="51" name="Shape 51"/>
        <p:cNvGrpSpPr/>
        <p:nvPr/>
      </p:nvGrpSpPr>
      <p:grpSpPr>
        <a:xfrm>
          <a:off x="0" y="0"/>
          <a:ext cx="0" cy="0"/>
          <a:chOff x="0" y="0"/>
          <a:chExt cx="0" cy="0"/>
        </a:xfrm>
      </p:grpSpPr>
      <p:sp>
        <p:nvSpPr>
          <p:cNvPr id="52" name="Shape 52"/>
          <p:cNvSpPr txBox="1"/>
          <p:nvPr>
            <p:ph type="title"/>
          </p:nvPr>
        </p:nvSpPr>
        <p:spPr>
          <a:xfrm>
            <a:off x="3962400" y="513674"/>
            <a:ext cx="16459200" cy="1602277"/>
          </a:xfrm>
          <a:prstGeom prst="rect">
            <a:avLst/>
          </a:prstGeom>
          <a:noFill/>
          <a:ln>
            <a:noFill/>
          </a:ln>
        </p:spPr>
        <p:txBody>
          <a:bodyPr anchorCtr="0" anchor="b" bIns="91425" lIns="91425" rIns="91425" tIns="91425"/>
          <a:lstStyle>
            <a:lvl1pPr indent="0" lvl="0"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9pPr>
          </a:lstStyle>
          <a:p/>
        </p:txBody>
      </p:sp>
      <p:sp>
        <p:nvSpPr>
          <p:cNvPr id="53" name="Shape 53"/>
          <p:cNvSpPr txBox="1"/>
          <p:nvPr>
            <p:ph idx="1" type="body"/>
          </p:nvPr>
        </p:nvSpPr>
        <p:spPr>
          <a:xfrm>
            <a:off x="3962400" y="3200400"/>
            <a:ext cx="8080374" cy="1219198"/>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457200" lvl="1"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914400" lvl="2"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1371600" lvl="3"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1828800" lvl="4"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54" name="Shape 54"/>
          <p:cNvSpPr txBox="1"/>
          <p:nvPr>
            <p:ph idx="2" type="body"/>
          </p:nvPr>
        </p:nvSpPr>
        <p:spPr>
          <a:xfrm>
            <a:off x="12344400" y="3200400"/>
            <a:ext cx="8083547" cy="1219199"/>
          </a:xfrm>
          <a:prstGeom prst="rect">
            <a:avLst/>
          </a:prstGeom>
          <a:noFill/>
          <a:ln>
            <a:noFill/>
          </a:ln>
        </p:spPr>
        <p:txBody>
          <a:bodyPr anchorCtr="0" anchor="b" bIns="91425" lIns="91425" rIns="91425" tIns="91425"/>
          <a:lstStyle>
            <a:lvl1pPr indent="-203200" lvl="0" marL="533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1pPr>
            <a:lvl2pPr indent="-190500" lvl="1" marL="9271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2pPr>
            <a:lvl3pPr indent="-76200" lvl="2" marL="12700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3pPr>
            <a:lvl4pPr indent="-76200" lvl="3" marL="17272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4pPr>
            <a:lvl5pPr indent="-76200" lvl="4" marL="2184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55" name="Shape 55"/>
          <p:cNvSpPr txBox="1"/>
          <p:nvPr>
            <p:ph idx="3" type="body"/>
          </p:nvPr>
        </p:nvSpPr>
        <p:spPr>
          <a:xfrm>
            <a:off x="3962400" y="4425696"/>
            <a:ext cx="8083296" cy="7827261"/>
          </a:xfrm>
          <a:prstGeom prst="rect">
            <a:avLst/>
          </a:prstGeom>
          <a:noFill/>
          <a:ln>
            <a:noFill/>
          </a:ln>
        </p:spPr>
        <p:txBody>
          <a:bodyPr anchorCtr="0" anchor="t" bIns="91425" lIns="91425" rIns="91425" tIns="91425"/>
          <a:lstStyle>
            <a:lvl1pPr indent="-203200" lvl="0" marL="533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1pPr>
            <a:lvl2pPr indent="-190500" lvl="1" marL="9271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2pPr>
            <a:lvl3pPr indent="-76200" lvl="2" marL="12700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3pPr>
            <a:lvl4pPr indent="-76200" lvl="3" marL="17272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4pPr>
            <a:lvl5pPr indent="-76200" lvl="4" marL="2184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56" name="Shape 56"/>
          <p:cNvSpPr txBox="1"/>
          <p:nvPr>
            <p:ph idx="4" type="body"/>
          </p:nvPr>
        </p:nvSpPr>
        <p:spPr>
          <a:xfrm>
            <a:off x="12393165" y="4425696"/>
            <a:ext cx="8083296" cy="7826374"/>
          </a:xfrm>
          <a:prstGeom prst="rect">
            <a:avLst/>
          </a:prstGeom>
          <a:noFill/>
          <a:ln>
            <a:noFill/>
          </a:ln>
        </p:spPr>
        <p:txBody>
          <a:bodyPr anchorCtr="0" anchor="t" bIns="91425" lIns="91425" rIns="91425" tIns="91425"/>
          <a:lstStyle>
            <a:lvl1pPr indent="-203200" lvl="0" marL="533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1pPr>
            <a:lvl2pPr indent="-190500" lvl="1" marL="9271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2pPr>
            <a:lvl3pPr indent="-76200" lvl="2" marL="12700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3pPr>
            <a:lvl4pPr indent="-76200" lvl="3" marL="17272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4pPr>
            <a:lvl5pPr indent="-76200" lvl="4" marL="2184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57" name="Shape 57"/>
          <p:cNvSpPr txBox="1"/>
          <p:nvPr>
            <p:ph idx="12" type="sldNum"/>
          </p:nvPr>
        </p:nvSpPr>
        <p:spPr>
          <a:xfrm>
            <a:off x="20134554" y="12712700"/>
            <a:ext cx="652700" cy="696777"/>
          </a:xfrm>
          <a:prstGeom prst="rect">
            <a:avLst/>
          </a:prstGeom>
          <a:noFill/>
          <a:ln>
            <a:noFill/>
          </a:ln>
        </p:spPr>
        <p:txBody>
          <a:bodyPr anchorCtr="0" anchor="t" bIns="91375" lIns="91375" rIns="91375" tIns="91375">
            <a:noAutofit/>
          </a:bodyPr>
          <a:lstStyle/>
          <a:p>
            <a:pPr indent="0" lvl="0" marL="0" marR="0" rtl="0" algn="l">
              <a:lnSpc>
                <a:spcPct val="100000"/>
              </a:lnSpc>
              <a:spcBef>
                <a:spcPts val="0"/>
              </a:spcBef>
              <a:spcAft>
                <a:spcPts val="0"/>
              </a:spcAft>
              <a:buClr>
                <a:srgbClr val="000000"/>
              </a:buClr>
              <a:buSzPct val="25000"/>
              <a:buFont typeface="Times New Roman"/>
              <a:buNone/>
            </a:pPr>
            <a:fld id="{00000000-1234-1234-1234-123412341234}" type="slidenum">
              <a:rPr b="0" i="0" lang="en-US" sz="3600" u="none" cap="none" strike="noStrike">
                <a:solidFill>
                  <a:srgbClr val="000000"/>
                </a:solidFill>
                <a:latin typeface="Times New Roman"/>
                <a:ea typeface="Times New Roman"/>
                <a:cs typeface="Times New Roman"/>
                <a:sym typeface="Times New Roman"/>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mparison">
    <p:spTree>
      <p:nvGrpSpPr>
        <p:cNvPr id="58" name="Shape 58"/>
        <p:cNvGrpSpPr/>
        <p:nvPr/>
      </p:nvGrpSpPr>
      <p:grpSpPr>
        <a:xfrm>
          <a:off x="0" y="0"/>
          <a:ext cx="0" cy="0"/>
          <a:chOff x="0" y="0"/>
          <a:chExt cx="0" cy="0"/>
        </a:xfrm>
      </p:grpSpPr>
      <p:sp>
        <p:nvSpPr>
          <p:cNvPr id="59" name="Shape 59"/>
          <p:cNvSpPr/>
          <p:nvPr/>
        </p:nvSpPr>
        <p:spPr>
          <a:xfrm>
            <a:off x="3079927" y="12438552"/>
            <a:ext cx="14518770" cy="1209041"/>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EFC71F"/>
              </a:buClr>
              <a:buSzPct val="25000"/>
              <a:buFont typeface="Carme"/>
              <a:buNone/>
            </a:pPr>
            <a:r>
              <a:rPr b="1" i="0" lang="en-US" sz="4000" u="none" cap="none" strike="noStrike">
                <a:solidFill>
                  <a:srgbClr val="EFC71F"/>
                </a:solidFill>
                <a:latin typeface="Carme"/>
                <a:ea typeface="Carme"/>
                <a:cs typeface="Carme"/>
                <a:sym typeface="Carme"/>
              </a:rPr>
              <a:t>H</a:t>
            </a:r>
            <a:r>
              <a:rPr b="1" baseline="-25000" i="0" lang="en-US" sz="4000" u="none" cap="none" strike="noStrike">
                <a:solidFill>
                  <a:srgbClr val="EFC71F"/>
                </a:solidFill>
                <a:latin typeface="Carme"/>
                <a:ea typeface="Carme"/>
                <a:cs typeface="Carme"/>
                <a:sym typeface="Carme"/>
              </a:rPr>
              <a:t>2</a:t>
            </a:r>
            <a:r>
              <a:rPr b="1" i="0" lang="en-US" sz="4000" u="none" cap="none" strike="noStrike">
                <a:solidFill>
                  <a:srgbClr val="EFC71F"/>
                </a:solidFill>
                <a:latin typeface="Carme"/>
                <a:ea typeface="Carme"/>
                <a:cs typeface="Carme"/>
                <a:sym typeface="Carme"/>
              </a:rPr>
              <a:t>O</a:t>
            </a:r>
            <a:r>
              <a:rPr b="1" i="0" lang="en-US" sz="3200" u="none" cap="none" strike="noStrike">
                <a:solidFill>
                  <a:srgbClr val="7F7F7F"/>
                </a:solidFill>
                <a:latin typeface="Carme"/>
                <a:ea typeface="Carme"/>
                <a:cs typeface="Carme"/>
                <a:sym typeface="Carme"/>
              </a:rPr>
              <a:t>.ai</a:t>
            </a:r>
            <a:br>
              <a:rPr b="1" i="0" lang="en-US" sz="3200" u="none" cap="none" strike="noStrike">
                <a:solidFill>
                  <a:srgbClr val="7F7F7F"/>
                </a:solidFill>
                <a:latin typeface="Carme"/>
                <a:ea typeface="Carme"/>
                <a:cs typeface="Carme"/>
                <a:sym typeface="Carme"/>
              </a:rPr>
            </a:br>
            <a:r>
              <a:rPr b="0" i="0" lang="en-US" sz="2400" u="none" cap="none" strike="noStrike">
                <a:solidFill>
                  <a:srgbClr val="EFC71F"/>
                </a:solidFill>
                <a:latin typeface="Carme"/>
                <a:ea typeface="Carme"/>
                <a:cs typeface="Carme"/>
                <a:sym typeface="Carme"/>
              </a:rPr>
              <a:t>Machine </a:t>
            </a:r>
            <a:r>
              <a:rPr b="0" i="0" lang="en-US" sz="2400" u="none" cap="none" strike="noStrike">
                <a:solidFill>
                  <a:srgbClr val="7F7F7F"/>
                </a:solidFill>
                <a:latin typeface="Carme"/>
                <a:ea typeface="Carme"/>
                <a:cs typeface="Carme"/>
                <a:sym typeface="Carme"/>
              </a:rPr>
              <a:t>Intelligence</a:t>
            </a:r>
          </a:p>
        </p:txBody>
      </p:sp>
      <p:sp>
        <p:nvSpPr>
          <p:cNvPr id="60" name="Shape 60"/>
          <p:cNvSpPr txBox="1"/>
          <p:nvPr>
            <p:ph type="title"/>
          </p:nvPr>
        </p:nvSpPr>
        <p:spPr>
          <a:xfrm>
            <a:off x="3962400" y="513674"/>
            <a:ext cx="16459200" cy="1602277"/>
          </a:xfrm>
          <a:prstGeom prst="rect">
            <a:avLst/>
          </a:prstGeom>
          <a:noFill/>
          <a:ln>
            <a:noFill/>
          </a:ln>
        </p:spPr>
        <p:txBody>
          <a:bodyPr anchorCtr="0" anchor="b" bIns="91425" lIns="91425" rIns="91425" tIns="91425"/>
          <a:lstStyle>
            <a:lvl1pPr indent="0" lvl="0"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9pPr>
          </a:lstStyle>
          <a:p/>
        </p:txBody>
      </p:sp>
      <p:sp>
        <p:nvSpPr>
          <p:cNvPr id="61" name="Shape 61"/>
          <p:cNvSpPr txBox="1"/>
          <p:nvPr>
            <p:ph idx="1" type="body"/>
          </p:nvPr>
        </p:nvSpPr>
        <p:spPr>
          <a:xfrm>
            <a:off x="3962400" y="3200400"/>
            <a:ext cx="8080374" cy="1219198"/>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457200" lvl="1"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914400" lvl="2"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1371600" lvl="3"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1828800" lvl="4"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62" name="Shape 62"/>
          <p:cNvSpPr txBox="1"/>
          <p:nvPr>
            <p:ph idx="2" type="body"/>
          </p:nvPr>
        </p:nvSpPr>
        <p:spPr>
          <a:xfrm>
            <a:off x="12344400" y="3200400"/>
            <a:ext cx="8083547" cy="1219199"/>
          </a:xfrm>
          <a:prstGeom prst="rect">
            <a:avLst/>
          </a:prstGeom>
          <a:noFill/>
          <a:ln>
            <a:noFill/>
          </a:ln>
        </p:spPr>
        <p:txBody>
          <a:bodyPr anchorCtr="0" anchor="b" bIns="91425" lIns="91425" rIns="91425" tIns="91425"/>
          <a:lstStyle>
            <a:lvl1pPr indent="-203200" lvl="0" marL="533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1pPr>
            <a:lvl2pPr indent="-190500" lvl="1" marL="9271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2pPr>
            <a:lvl3pPr indent="-76200" lvl="2" marL="12700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3pPr>
            <a:lvl4pPr indent="-76200" lvl="3" marL="17272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4pPr>
            <a:lvl5pPr indent="-76200" lvl="4" marL="2184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63" name="Shape 63"/>
          <p:cNvSpPr txBox="1"/>
          <p:nvPr>
            <p:ph idx="3" type="body"/>
          </p:nvPr>
        </p:nvSpPr>
        <p:spPr>
          <a:xfrm>
            <a:off x="3962400" y="4425696"/>
            <a:ext cx="8083296" cy="7827261"/>
          </a:xfrm>
          <a:prstGeom prst="rect">
            <a:avLst/>
          </a:prstGeom>
          <a:noFill/>
          <a:ln>
            <a:noFill/>
          </a:ln>
        </p:spPr>
        <p:txBody>
          <a:bodyPr anchorCtr="0" anchor="t" bIns="91425" lIns="91425" rIns="91425" tIns="91425"/>
          <a:lstStyle>
            <a:lvl1pPr indent="-203200" lvl="0" marL="533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1pPr>
            <a:lvl2pPr indent="-190500" lvl="1" marL="9271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2pPr>
            <a:lvl3pPr indent="-76200" lvl="2" marL="12700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3pPr>
            <a:lvl4pPr indent="-76200" lvl="3" marL="17272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4pPr>
            <a:lvl5pPr indent="-76200" lvl="4" marL="2184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64" name="Shape 64"/>
          <p:cNvSpPr txBox="1"/>
          <p:nvPr>
            <p:ph idx="4" type="body"/>
          </p:nvPr>
        </p:nvSpPr>
        <p:spPr>
          <a:xfrm>
            <a:off x="12393165" y="4425696"/>
            <a:ext cx="8083296" cy="7826374"/>
          </a:xfrm>
          <a:prstGeom prst="rect">
            <a:avLst/>
          </a:prstGeom>
          <a:noFill/>
          <a:ln>
            <a:noFill/>
          </a:ln>
        </p:spPr>
        <p:txBody>
          <a:bodyPr anchorCtr="0" anchor="t" bIns="91425" lIns="91425" rIns="91425" tIns="91425"/>
          <a:lstStyle>
            <a:lvl1pPr indent="-203200" lvl="0" marL="533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1pPr>
            <a:lvl2pPr indent="-190500" lvl="1" marL="9271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2pPr>
            <a:lvl3pPr indent="-76200" lvl="2" marL="12700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3pPr>
            <a:lvl4pPr indent="-76200" lvl="3" marL="17272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4pPr>
            <a:lvl5pPr indent="-76200" lvl="4" marL="2184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65" name="Shape 65"/>
          <p:cNvSpPr txBox="1"/>
          <p:nvPr>
            <p:ph idx="12" type="sldNum"/>
          </p:nvPr>
        </p:nvSpPr>
        <p:spPr>
          <a:xfrm>
            <a:off x="20134554" y="12712700"/>
            <a:ext cx="652700" cy="696777"/>
          </a:xfrm>
          <a:prstGeom prst="rect">
            <a:avLst/>
          </a:prstGeom>
          <a:noFill/>
          <a:ln>
            <a:noFill/>
          </a:ln>
        </p:spPr>
        <p:txBody>
          <a:bodyPr anchorCtr="0" anchor="t" bIns="91375" lIns="91375" rIns="91375" tIns="91375">
            <a:noAutofit/>
          </a:bodyPr>
          <a:lstStyle/>
          <a:p>
            <a:pPr indent="0" lvl="0" marL="0" marR="0" rtl="0" algn="l">
              <a:lnSpc>
                <a:spcPct val="100000"/>
              </a:lnSpc>
              <a:spcBef>
                <a:spcPts val="0"/>
              </a:spcBef>
              <a:spcAft>
                <a:spcPts val="0"/>
              </a:spcAft>
              <a:buClr>
                <a:srgbClr val="000000"/>
              </a:buClr>
              <a:buSzPct val="25000"/>
              <a:buFont typeface="Times New Roman"/>
              <a:buNone/>
            </a:pPr>
            <a:fld id="{00000000-1234-1234-1234-123412341234}" type="slidenum">
              <a:rPr b="0" i="0" lang="en-US" sz="3600" u="none" cap="none" strike="noStrike">
                <a:solidFill>
                  <a:srgbClr val="000000"/>
                </a:solidFill>
                <a:latin typeface="Times New Roman"/>
                <a:ea typeface="Times New Roman"/>
                <a:cs typeface="Times New Roman"/>
                <a:sym typeface="Times New Roman"/>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
    <p:spTree>
      <p:nvGrpSpPr>
        <p:cNvPr id="66" name="Shape 66"/>
        <p:cNvGrpSpPr/>
        <p:nvPr/>
      </p:nvGrpSpPr>
      <p:grpSpPr>
        <a:xfrm>
          <a:off x="0" y="0"/>
          <a:ext cx="0" cy="0"/>
          <a:chOff x="0" y="0"/>
          <a:chExt cx="0" cy="0"/>
        </a:xfrm>
      </p:grpSpPr>
      <p:sp>
        <p:nvSpPr>
          <p:cNvPr id="67" name="Shape 67"/>
          <p:cNvSpPr/>
          <p:nvPr/>
        </p:nvSpPr>
        <p:spPr>
          <a:xfrm>
            <a:off x="3079927" y="12438552"/>
            <a:ext cx="14518770" cy="1209041"/>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EFC71F"/>
              </a:buClr>
              <a:buSzPct val="25000"/>
              <a:buFont typeface="Carme"/>
              <a:buNone/>
            </a:pPr>
            <a:r>
              <a:rPr b="1" i="0" lang="en-US" sz="4000" u="none" cap="none" strike="noStrike">
                <a:solidFill>
                  <a:srgbClr val="EFC71F"/>
                </a:solidFill>
                <a:latin typeface="Carme"/>
                <a:ea typeface="Carme"/>
                <a:cs typeface="Carme"/>
                <a:sym typeface="Carme"/>
              </a:rPr>
              <a:t>H</a:t>
            </a:r>
            <a:r>
              <a:rPr b="1" baseline="-25000" i="0" lang="en-US" sz="4000" u="none" cap="none" strike="noStrike">
                <a:solidFill>
                  <a:srgbClr val="EFC71F"/>
                </a:solidFill>
                <a:latin typeface="Carme"/>
                <a:ea typeface="Carme"/>
                <a:cs typeface="Carme"/>
                <a:sym typeface="Carme"/>
              </a:rPr>
              <a:t>2</a:t>
            </a:r>
            <a:r>
              <a:rPr b="1" i="0" lang="en-US" sz="4000" u="none" cap="none" strike="noStrike">
                <a:solidFill>
                  <a:srgbClr val="EFC71F"/>
                </a:solidFill>
                <a:latin typeface="Carme"/>
                <a:ea typeface="Carme"/>
                <a:cs typeface="Carme"/>
                <a:sym typeface="Carme"/>
              </a:rPr>
              <a:t>O</a:t>
            </a:r>
            <a:r>
              <a:rPr b="1" i="0" lang="en-US" sz="3200" u="none" cap="none" strike="noStrike">
                <a:solidFill>
                  <a:srgbClr val="7F7F7F"/>
                </a:solidFill>
                <a:latin typeface="Carme"/>
                <a:ea typeface="Carme"/>
                <a:cs typeface="Carme"/>
                <a:sym typeface="Carme"/>
              </a:rPr>
              <a:t>.ai</a:t>
            </a:r>
            <a:br>
              <a:rPr b="1" i="0" lang="en-US" sz="3200" u="none" cap="none" strike="noStrike">
                <a:solidFill>
                  <a:srgbClr val="7F7F7F"/>
                </a:solidFill>
                <a:latin typeface="Carme"/>
                <a:ea typeface="Carme"/>
                <a:cs typeface="Carme"/>
                <a:sym typeface="Carme"/>
              </a:rPr>
            </a:br>
            <a:r>
              <a:rPr b="0" i="0" lang="en-US" sz="2400" u="none" cap="none" strike="noStrike">
                <a:solidFill>
                  <a:srgbClr val="EFC71F"/>
                </a:solidFill>
                <a:latin typeface="Carme"/>
                <a:ea typeface="Carme"/>
                <a:cs typeface="Carme"/>
                <a:sym typeface="Carme"/>
              </a:rPr>
              <a:t>Machine </a:t>
            </a:r>
            <a:r>
              <a:rPr b="0" i="0" lang="en-US" sz="2400" u="none" cap="none" strike="noStrike">
                <a:solidFill>
                  <a:srgbClr val="7F7F7F"/>
                </a:solidFill>
                <a:latin typeface="Carme"/>
                <a:ea typeface="Carme"/>
                <a:cs typeface="Carme"/>
                <a:sym typeface="Carme"/>
              </a:rPr>
              <a:t>Intelligence</a:t>
            </a:r>
          </a:p>
        </p:txBody>
      </p:sp>
      <p:sp>
        <p:nvSpPr>
          <p:cNvPr id="68" name="Shape 68"/>
          <p:cNvSpPr txBox="1"/>
          <p:nvPr>
            <p:ph type="title"/>
          </p:nvPr>
        </p:nvSpPr>
        <p:spPr>
          <a:xfrm>
            <a:off x="4419600" y="1219200"/>
            <a:ext cx="15544800" cy="8534397"/>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9pPr>
          </a:lstStyle>
          <a:p/>
        </p:txBody>
      </p:sp>
      <p:sp>
        <p:nvSpPr>
          <p:cNvPr id="69" name="Shape 69"/>
          <p:cNvSpPr txBox="1"/>
          <p:nvPr>
            <p:ph idx="1" type="body"/>
          </p:nvPr>
        </p:nvSpPr>
        <p:spPr>
          <a:xfrm>
            <a:off x="5791200" y="9906000"/>
            <a:ext cx="12801598" cy="2438399"/>
          </a:xfrm>
          <a:prstGeom prst="rect">
            <a:avLst/>
          </a:prstGeom>
          <a:noFill/>
          <a:ln>
            <a:noFill/>
          </a:ln>
        </p:spPr>
        <p:txBody>
          <a:bodyPr anchorCtr="0" anchor="t" bIns="91425" lIns="91425" rIns="91425" tIns="91425"/>
          <a:lstStyle>
            <a:lvl1pPr indent="0" lvl="0" marL="0" marR="0" rtl="0" algn="ctr">
              <a:lnSpc>
                <a:spcPct val="100000"/>
              </a:lnSpc>
              <a:spcBef>
                <a:spcPts val="80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457200" lvl="1" marL="0" marR="0" rtl="0" algn="ctr">
              <a:lnSpc>
                <a:spcPct val="100000"/>
              </a:lnSpc>
              <a:spcBef>
                <a:spcPts val="80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914400" lvl="2" marL="0" marR="0" rtl="0" algn="ctr">
              <a:lnSpc>
                <a:spcPct val="100000"/>
              </a:lnSpc>
              <a:spcBef>
                <a:spcPts val="80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1371600" lvl="3" marL="0" marR="0" rtl="0" algn="ctr">
              <a:lnSpc>
                <a:spcPct val="100000"/>
              </a:lnSpc>
              <a:spcBef>
                <a:spcPts val="80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1828800" lvl="4" marL="0" marR="0" rtl="0" algn="ctr">
              <a:lnSpc>
                <a:spcPct val="100000"/>
              </a:lnSpc>
              <a:spcBef>
                <a:spcPts val="80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70" name="Shape 70"/>
          <p:cNvSpPr txBox="1"/>
          <p:nvPr>
            <p:ph idx="12" type="sldNum"/>
          </p:nvPr>
        </p:nvSpPr>
        <p:spPr>
          <a:xfrm>
            <a:off x="20134554" y="12712700"/>
            <a:ext cx="652700" cy="696777"/>
          </a:xfrm>
          <a:prstGeom prst="rect">
            <a:avLst/>
          </a:prstGeom>
          <a:noFill/>
          <a:ln>
            <a:noFill/>
          </a:ln>
        </p:spPr>
        <p:txBody>
          <a:bodyPr anchorCtr="0" anchor="t" bIns="91375" lIns="91375" rIns="91375" tIns="91375">
            <a:noAutofit/>
          </a:bodyPr>
          <a:lstStyle/>
          <a:p>
            <a:pPr indent="0" lvl="0" marL="0" marR="0" rtl="0" algn="l">
              <a:lnSpc>
                <a:spcPct val="100000"/>
              </a:lnSpc>
              <a:spcBef>
                <a:spcPts val="0"/>
              </a:spcBef>
              <a:spcAft>
                <a:spcPts val="0"/>
              </a:spcAft>
              <a:buClr>
                <a:srgbClr val="000000"/>
              </a:buClr>
              <a:buSzPct val="25000"/>
              <a:buFont typeface="Times New Roman"/>
              <a:buNone/>
            </a:pPr>
            <a:fld id="{00000000-1234-1234-1234-123412341234}" type="slidenum">
              <a:rPr b="0" i="0" lang="en-US" sz="3600" u="none" cap="none" strike="noStrike">
                <a:solidFill>
                  <a:srgbClr val="000000"/>
                </a:solidFill>
                <a:latin typeface="Times New Roman"/>
                <a:ea typeface="Times New Roman"/>
                <a:cs typeface="Times New Roman"/>
                <a:sym typeface="Times New Roman"/>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Header">
    <p:spTree>
      <p:nvGrpSpPr>
        <p:cNvPr id="71" name="Shape 71"/>
        <p:cNvGrpSpPr/>
        <p:nvPr/>
      </p:nvGrpSpPr>
      <p:grpSpPr>
        <a:xfrm>
          <a:off x="0" y="0"/>
          <a:ext cx="0" cy="0"/>
          <a:chOff x="0" y="0"/>
          <a:chExt cx="0" cy="0"/>
        </a:xfrm>
      </p:grpSpPr>
      <p:sp>
        <p:nvSpPr>
          <p:cNvPr id="72" name="Shape 72"/>
          <p:cNvSpPr txBox="1"/>
          <p:nvPr>
            <p:ph type="title"/>
          </p:nvPr>
        </p:nvSpPr>
        <p:spPr>
          <a:xfrm>
            <a:off x="4492623" y="2743200"/>
            <a:ext cx="15544801" cy="501015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9pPr>
          </a:lstStyle>
          <a:p/>
        </p:txBody>
      </p:sp>
      <p:sp>
        <p:nvSpPr>
          <p:cNvPr id="73" name="Shape 73"/>
          <p:cNvSpPr txBox="1"/>
          <p:nvPr>
            <p:ph idx="1" type="body"/>
          </p:nvPr>
        </p:nvSpPr>
        <p:spPr>
          <a:xfrm>
            <a:off x="4492623" y="8137524"/>
            <a:ext cx="15544801" cy="2263774"/>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457200" lvl="1"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914400" lvl="2"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1371600" lvl="3"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1828800" lvl="4"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74" name="Shape 74"/>
          <p:cNvSpPr/>
          <p:nvPr/>
        </p:nvSpPr>
        <p:spPr>
          <a:xfrm>
            <a:off x="12039600" y="7848600"/>
            <a:ext cx="169543" cy="169543"/>
          </a:xfrm>
          <a:prstGeom prst="ellipse">
            <a:avLst/>
          </a:prstGeom>
          <a:solidFill>
            <a:srgbClr val="7F7F7F"/>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sp>
        <p:nvSpPr>
          <p:cNvPr id="75" name="Shape 75"/>
          <p:cNvSpPr/>
          <p:nvPr/>
        </p:nvSpPr>
        <p:spPr>
          <a:xfrm>
            <a:off x="12439650" y="7848600"/>
            <a:ext cx="169543" cy="169543"/>
          </a:xfrm>
          <a:prstGeom prst="ellipse">
            <a:avLst/>
          </a:prstGeom>
          <a:solidFill>
            <a:srgbClr val="7F7F7F"/>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sp>
        <p:nvSpPr>
          <p:cNvPr id="76" name="Shape 76"/>
          <p:cNvSpPr/>
          <p:nvPr/>
        </p:nvSpPr>
        <p:spPr>
          <a:xfrm>
            <a:off x="11641456" y="7848600"/>
            <a:ext cx="169545" cy="169543"/>
          </a:xfrm>
          <a:prstGeom prst="ellipse">
            <a:avLst/>
          </a:prstGeom>
          <a:solidFill>
            <a:srgbClr val="7F7F7F"/>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sp>
        <p:nvSpPr>
          <p:cNvPr id="77" name="Shape 77"/>
          <p:cNvSpPr txBox="1"/>
          <p:nvPr>
            <p:ph idx="12" type="sldNum"/>
          </p:nvPr>
        </p:nvSpPr>
        <p:spPr>
          <a:xfrm>
            <a:off x="20134554" y="12712700"/>
            <a:ext cx="652700" cy="696777"/>
          </a:xfrm>
          <a:prstGeom prst="rect">
            <a:avLst/>
          </a:prstGeom>
          <a:noFill/>
          <a:ln>
            <a:noFill/>
          </a:ln>
        </p:spPr>
        <p:txBody>
          <a:bodyPr anchorCtr="0" anchor="t" bIns="91375" lIns="91375" rIns="91375" tIns="91375">
            <a:noAutofit/>
          </a:bodyPr>
          <a:lstStyle/>
          <a:p>
            <a:pPr indent="0" lvl="0" marL="0" marR="0" rtl="0" algn="l">
              <a:lnSpc>
                <a:spcPct val="100000"/>
              </a:lnSpc>
              <a:spcBef>
                <a:spcPts val="0"/>
              </a:spcBef>
              <a:spcAft>
                <a:spcPts val="0"/>
              </a:spcAft>
              <a:buClr>
                <a:srgbClr val="000000"/>
              </a:buClr>
              <a:buSzPct val="25000"/>
              <a:buFont typeface="Times New Roman"/>
              <a:buNone/>
            </a:pPr>
            <a:fld id="{00000000-1234-1234-1234-123412341234}" type="slidenum">
              <a:rPr b="0" i="0" lang="en-US" sz="3600" u="none" cap="none" strike="noStrike">
                <a:solidFill>
                  <a:srgbClr val="000000"/>
                </a:solidFill>
                <a:latin typeface="Times New Roman"/>
                <a:ea typeface="Times New Roman"/>
                <a:cs typeface="Times New Roman"/>
                <a:sym typeface="Times New Roman"/>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ntent with Caption">
    <p:spTree>
      <p:nvGrpSpPr>
        <p:cNvPr id="78" name="Shape 78"/>
        <p:cNvGrpSpPr/>
        <p:nvPr/>
      </p:nvGrpSpPr>
      <p:grpSpPr>
        <a:xfrm>
          <a:off x="0" y="0"/>
          <a:ext cx="0" cy="0"/>
          <a:chOff x="0" y="0"/>
          <a:chExt cx="0" cy="0"/>
        </a:xfrm>
      </p:grpSpPr>
      <p:sp>
        <p:nvSpPr>
          <p:cNvPr id="79" name="Shape 79"/>
          <p:cNvSpPr txBox="1"/>
          <p:nvPr>
            <p:ph type="title"/>
          </p:nvPr>
        </p:nvSpPr>
        <p:spPr>
          <a:xfrm>
            <a:off x="14862175" y="533400"/>
            <a:ext cx="6016626" cy="4190999"/>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9pPr>
          </a:lstStyle>
          <a:p/>
        </p:txBody>
      </p:sp>
      <p:sp>
        <p:nvSpPr>
          <p:cNvPr id="80" name="Shape 80"/>
          <p:cNvSpPr txBox="1"/>
          <p:nvPr>
            <p:ph idx="1" type="body"/>
          </p:nvPr>
        </p:nvSpPr>
        <p:spPr>
          <a:xfrm>
            <a:off x="4486273" y="546100"/>
            <a:ext cx="9991724" cy="11706225"/>
          </a:xfrm>
          <a:prstGeom prst="rect">
            <a:avLst/>
          </a:prstGeom>
          <a:noFill/>
          <a:ln>
            <a:noFill/>
          </a:ln>
        </p:spPr>
        <p:txBody>
          <a:bodyPr anchorCtr="0" anchor="t" bIns="91425" lIns="91425" rIns="91425" tIns="91425"/>
          <a:lstStyle>
            <a:lvl1pPr indent="-203200" lvl="0" marL="533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1pPr>
            <a:lvl2pPr indent="-190500" lvl="1" marL="9271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2pPr>
            <a:lvl3pPr indent="-76200" lvl="2" marL="12700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3pPr>
            <a:lvl4pPr indent="-76200" lvl="3" marL="17272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4pPr>
            <a:lvl5pPr indent="-76200" lvl="4" marL="2184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81" name="Shape 81"/>
          <p:cNvSpPr txBox="1"/>
          <p:nvPr>
            <p:ph idx="2" type="body"/>
          </p:nvPr>
        </p:nvSpPr>
        <p:spPr>
          <a:xfrm>
            <a:off x="14862175" y="4876800"/>
            <a:ext cx="6016626" cy="7375526"/>
          </a:xfrm>
          <a:prstGeom prst="rect">
            <a:avLst/>
          </a:prstGeom>
          <a:noFill/>
          <a:ln>
            <a:noFill/>
          </a:ln>
        </p:spPr>
        <p:txBody>
          <a:bodyPr anchorCtr="0" anchor="t" bIns="91425" lIns="91425" rIns="91425" tIns="91425"/>
          <a:lstStyle>
            <a:lvl1pPr indent="-203200" lvl="0" marL="533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1pPr>
            <a:lvl2pPr indent="-190500" lvl="1" marL="9271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2pPr>
            <a:lvl3pPr indent="-76200" lvl="2" marL="12700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3pPr>
            <a:lvl4pPr indent="-76200" lvl="3" marL="17272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4pPr>
            <a:lvl5pPr indent="-76200" lvl="4" marL="2184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82" name="Shape 82"/>
          <p:cNvSpPr txBox="1"/>
          <p:nvPr>
            <p:ph idx="12" type="sldNum"/>
          </p:nvPr>
        </p:nvSpPr>
        <p:spPr>
          <a:xfrm>
            <a:off x="20134554" y="12712700"/>
            <a:ext cx="652700" cy="696777"/>
          </a:xfrm>
          <a:prstGeom prst="rect">
            <a:avLst/>
          </a:prstGeom>
          <a:noFill/>
          <a:ln>
            <a:noFill/>
          </a:ln>
        </p:spPr>
        <p:txBody>
          <a:bodyPr anchorCtr="0" anchor="t" bIns="91375" lIns="91375" rIns="91375" tIns="91375">
            <a:noAutofit/>
          </a:bodyPr>
          <a:lstStyle/>
          <a:p>
            <a:pPr indent="0" lvl="0" marL="0" marR="0" rtl="0" algn="l">
              <a:lnSpc>
                <a:spcPct val="100000"/>
              </a:lnSpc>
              <a:spcBef>
                <a:spcPts val="0"/>
              </a:spcBef>
              <a:spcAft>
                <a:spcPts val="0"/>
              </a:spcAft>
              <a:buClr>
                <a:srgbClr val="000000"/>
              </a:buClr>
              <a:buSzPct val="25000"/>
              <a:buFont typeface="Times New Roman"/>
              <a:buNone/>
            </a:pPr>
            <a:fld id="{00000000-1234-1234-1234-123412341234}" type="slidenum">
              <a:rPr b="0" i="0" lang="en-US" sz="3600" u="none" cap="none" strike="noStrike">
                <a:solidFill>
                  <a:srgbClr val="000000"/>
                </a:solidFill>
                <a:latin typeface="Times New Roman"/>
                <a:ea typeface="Times New Roman"/>
                <a:cs typeface="Times New Roman"/>
                <a:sym typeface="Times New Roman"/>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cture with Caption">
    <p:spTree>
      <p:nvGrpSpPr>
        <p:cNvPr id="83" name="Shape 83"/>
        <p:cNvGrpSpPr/>
        <p:nvPr/>
      </p:nvGrpSpPr>
      <p:grpSpPr>
        <a:xfrm>
          <a:off x="0" y="0"/>
          <a:ext cx="0" cy="0"/>
          <a:chOff x="0" y="0"/>
          <a:chExt cx="0" cy="0"/>
        </a:xfrm>
      </p:grpSpPr>
      <p:sp>
        <p:nvSpPr>
          <p:cNvPr id="84" name="Shape 84"/>
          <p:cNvSpPr txBox="1"/>
          <p:nvPr>
            <p:ph type="title"/>
          </p:nvPr>
        </p:nvSpPr>
        <p:spPr>
          <a:xfrm>
            <a:off x="6407150" y="457200"/>
            <a:ext cx="11423648" cy="1790699"/>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9pPr>
          </a:lstStyle>
          <a:p/>
        </p:txBody>
      </p:sp>
      <p:sp>
        <p:nvSpPr>
          <p:cNvPr id="85" name="Shape 85"/>
          <p:cNvSpPr/>
          <p:nvPr>
            <p:ph idx="2" type="pic"/>
          </p:nvPr>
        </p:nvSpPr>
        <p:spPr>
          <a:xfrm>
            <a:off x="6064250" y="2286000"/>
            <a:ext cx="12109448" cy="9082086"/>
          </a:xfrm>
          <a:prstGeom prst="rect">
            <a:avLst/>
          </a:prstGeom>
          <a:noFill/>
          <a:ln cap="flat" cmpd="sng" w="152400">
            <a:solidFill>
              <a:srgbClr val="FFFFFF"/>
            </a:solidFill>
            <a:prstDash val="solid"/>
            <a:round/>
            <a:headEnd len="med" w="med" type="none"/>
            <a:tailEnd len="med" w="med" type="none"/>
          </a:ln>
        </p:spPr>
        <p:txBody>
          <a:bodyPr anchorCtr="0" anchor="t" bIns="91425" lIns="91425" rIns="91425" tIns="91425"/>
          <a:lstStyle>
            <a:lvl1pPr indent="-203200" lvl="0" marL="533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1pPr>
            <a:lvl2pPr indent="-190500" lvl="1" marL="9271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2pPr>
            <a:lvl3pPr indent="-76200" lvl="2" marL="12700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3pPr>
            <a:lvl4pPr indent="-76200" lvl="3" marL="17272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4pPr>
            <a:lvl5pPr indent="-76200" lvl="4" marL="2184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86" name="Shape 86"/>
          <p:cNvSpPr txBox="1"/>
          <p:nvPr>
            <p:ph idx="1" type="body"/>
          </p:nvPr>
        </p:nvSpPr>
        <p:spPr>
          <a:xfrm>
            <a:off x="6407150" y="11620500"/>
            <a:ext cx="11423648" cy="1066798"/>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457200" lvl="1"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914400" lvl="2"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1371600" lvl="3"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1828800" lvl="4"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87" name="Shape 87"/>
          <p:cNvSpPr txBox="1"/>
          <p:nvPr>
            <p:ph idx="12" type="sldNum"/>
          </p:nvPr>
        </p:nvSpPr>
        <p:spPr>
          <a:xfrm>
            <a:off x="20134554" y="12712700"/>
            <a:ext cx="652700" cy="696777"/>
          </a:xfrm>
          <a:prstGeom prst="rect">
            <a:avLst/>
          </a:prstGeom>
          <a:noFill/>
          <a:ln>
            <a:noFill/>
          </a:ln>
        </p:spPr>
        <p:txBody>
          <a:bodyPr anchorCtr="0" anchor="t" bIns="91375" lIns="91375" rIns="91375" tIns="91375">
            <a:noAutofit/>
          </a:bodyPr>
          <a:lstStyle/>
          <a:p>
            <a:pPr indent="0" lvl="0" marL="0" marR="0" rtl="0" algn="l">
              <a:lnSpc>
                <a:spcPct val="100000"/>
              </a:lnSpc>
              <a:spcBef>
                <a:spcPts val="0"/>
              </a:spcBef>
              <a:spcAft>
                <a:spcPts val="0"/>
              </a:spcAft>
              <a:buClr>
                <a:srgbClr val="000000"/>
              </a:buClr>
              <a:buSzPct val="25000"/>
              <a:buFont typeface="Times New Roman"/>
              <a:buNone/>
            </a:pPr>
            <a:fld id="{00000000-1234-1234-1234-123412341234}" type="slidenum">
              <a:rPr b="0" i="0" lang="en-US" sz="3600" u="none" cap="none" strike="noStrike">
                <a:solidFill>
                  <a:srgbClr val="000000"/>
                </a:solidFill>
                <a:latin typeface="Times New Roman"/>
                <a:ea typeface="Times New Roman"/>
                <a:cs typeface="Times New Roman"/>
                <a:sym typeface="Times New Roman"/>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Vertical Text">
    <p:spTree>
      <p:nvGrpSpPr>
        <p:cNvPr id="88" name="Shape 88"/>
        <p:cNvGrpSpPr/>
        <p:nvPr/>
      </p:nvGrpSpPr>
      <p:grpSpPr>
        <a:xfrm>
          <a:off x="0" y="0"/>
          <a:ext cx="0" cy="0"/>
          <a:chOff x="0" y="0"/>
          <a:chExt cx="0" cy="0"/>
        </a:xfrm>
      </p:grpSpPr>
      <p:sp>
        <p:nvSpPr>
          <p:cNvPr id="89" name="Shape 89"/>
          <p:cNvSpPr txBox="1"/>
          <p:nvPr>
            <p:ph type="title"/>
          </p:nvPr>
        </p:nvSpPr>
        <p:spPr>
          <a:xfrm>
            <a:off x="3962400" y="513674"/>
            <a:ext cx="16459200" cy="1602277"/>
          </a:xfrm>
          <a:prstGeom prst="rect">
            <a:avLst/>
          </a:prstGeom>
          <a:noFill/>
          <a:ln>
            <a:noFill/>
          </a:ln>
        </p:spPr>
        <p:txBody>
          <a:bodyPr anchorCtr="0" anchor="b" bIns="91425" lIns="91425" rIns="91425" tIns="91425"/>
          <a:lstStyle>
            <a:lvl1pPr indent="0" lvl="0"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9pPr>
          </a:lstStyle>
          <a:p/>
        </p:txBody>
      </p:sp>
      <p:sp>
        <p:nvSpPr>
          <p:cNvPr id="90" name="Shape 90"/>
          <p:cNvSpPr txBox="1"/>
          <p:nvPr>
            <p:ph idx="1" type="body"/>
          </p:nvPr>
        </p:nvSpPr>
        <p:spPr>
          <a:xfrm rot="5400000">
            <a:off x="7666034" y="-503235"/>
            <a:ext cx="9051926" cy="16459200"/>
          </a:xfrm>
          <a:prstGeom prst="rect">
            <a:avLst/>
          </a:prstGeom>
          <a:noFill/>
          <a:ln>
            <a:noFill/>
          </a:ln>
        </p:spPr>
        <p:txBody>
          <a:bodyPr anchorCtr="0" anchor="t" bIns="91425" lIns="91425" rIns="91425" tIns="91425"/>
          <a:lstStyle>
            <a:lvl1pPr indent="-203200" lvl="0" marL="533400" marR="0" rtl="0" algn="l">
              <a:lnSpc>
                <a:spcPct val="100000"/>
              </a:lnSpc>
              <a:spcBef>
                <a:spcPts val="80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1pPr>
            <a:lvl2pPr indent="-190500" lvl="1" marL="927100" marR="0" rtl="0" algn="l">
              <a:lnSpc>
                <a:spcPct val="100000"/>
              </a:lnSpc>
              <a:spcBef>
                <a:spcPts val="80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2pPr>
            <a:lvl3pPr indent="-76200" lvl="2" marL="1270000" marR="0" rtl="0" algn="l">
              <a:lnSpc>
                <a:spcPct val="100000"/>
              </a:lnSpc>
              <a:spcBef>
                <a:spcPts val="80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3pPr>
            <a:lvl4pPr indent="-76200" lvl="3" marL="1727200" marR="0" rtl="0" algn="l">
              <a:lnSpc>
                <a:spcPct val="100000"/>
              </a:lnSpc>
              <a:spcBef>
                <a:spcPts val="80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4pPr>
            <a:lvl5pPr indent="-76200" lvl="4" marL="2184400" marR="0" rtl="0" algn="l">
              <a:lnSpc>
                <a:spcPct val="100000"/>
              </a:lnSpc>
              <a:spcBef>
                <a:spcPts val="80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91" name="Shape 91"/>
          <p:cNvSpPr txBox="1"/>
          <p:nvPr>
            <p:ph idx="12" type="sldNum"/>
          </p:nvPr>
        </p:nvSpPr>
        <p:spPr>
          <a:xfrm>
            <a:off x="20134554" y="12712700"/>
            <a:ext cx="652700" cy="696777"/>
          </a:xfrm>
          <a:prstGeom prst="rect">
            <a:avLst/>
          </a:prstGeom>
          <a:noFill/>
          <a:ln>
            <a:noFill/>
          </a:ln>
        </p:spPr>
        <p:txBody>
          <a:bodyPr anchorCtr="0" anchor="t" bIns="91375" lIns="91375" rIns="91375" tIns="91375">
            <a:noAutofit/>
          </a:bodyPr>
          <a:lstStyle/>
          <a:p>
            <a:pPr indent="0" lvl="0" marL="0" marR="0" rtl="0" algn="l">
              <a:lnSpc>
                <a:spcPct val="100000"/>
              </a:lnSpc>
              <a:spcBef>
                <a:spcPts val="0"/>
              </a:spcBef>
              <a:spcAft>
                <a:spcPts val="0"/>
              </a:spcAft>
              <a:buClr>
                <a:srgbClr val="000000"/>
              </a:buClr>
              <a:buSzPct val="25000"/>
              <a:buFont typeface="Times New Roman"/>
              <a:buNone/>
            </a:pPr>
            <a:fld id="{00000000-1234-1234-1234-123412341234}" type="slidenum">
              <a:rPr b="0" i="0" lang="en-US" sz="3600" u="none" cap="none" strike="noStrike">
                <a:solidFill>
                  <a:srgbClr val="000000"/>
                </a:solidFill>
                <a:latin typeface="Times New Roman"/>
                <a:ea typeface="Times New Roman"/>
                <a:cs typeface="Times New Roman"/>
                <a:sym typeface="Times New Roman"/>
              </a:rPr>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Vertical Title and Text">
    <p:spTree>
      <p:nvGrpSpPr>
        <p:cNvPr id="92" name="Shape 92"/>
        <p:cNvGrpSpPr/>
        <p:nvPr/>
      </p:nvGrpSpPr>
      <p:grpSpPr>
        <a:xfrm>
          <a:off x="0" y="0"/>
          <a:ext cx="0" cy="0"/>
          <a:chOff x="0" y="0"/>
          <a:chExt cx="0" cy="0"/>
        </a:xfrm>
      </p:grpSpPr>
      <p:sp>
        <p:nvSpPr>
          <p:cNvPr id="93" name="Shape 93"/>
          <p:cNvSpPr txBox="1"/>
          <p:nvPr>
            <p:ph type="title"/>
          </p:nvPr>
        </p:nvSpPr>
        <p:spPr>
          <a:xfrm rot="5400000">
            <a:off x="12512674" y="4343399"/>
            <a:ext cx="11703050" cy="4114800"/>
          </a:xfrm>
          <a:prstGeom prst="rect">
            <a:avLst/>
          </a:prstGeom>
          <a:noFill/>
          <a:ln>
            <a:noFill/>
          </a:ln>
        </p:spPr>
        <p:txBody>
          <a:bodyPr anchorCtr="0" anchor="b" bIns="91425" lIns="91425" rIns="91425" tIns="91425"/>
          <a:lstStyle>
            <a:lvl1pPr indent="0" lvl="0"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9pPr>
          </a:lstStyle>
          <a:p/>
        </p:txBody>
      </p:sp>
      <p:sp>
        <p:nvSpPr>
          <p:cNvPr id="94" name="Shape 94"/>
          <p:cNvSpPr txBox="1"/>
          <p:nvPr>
            <p:ph idx="1" type="body"/>
          </p:nvPr>
        </p:nvSpPr>
        <p:spPr>
          <a:xfrm rot="5400000">
            <a:off x="4130674" y="380999"/>
            <a:ext cx="11703050" cy="12039597"/>
          </a:xfrm>
          <a:prstGeom prst="rect">
            <a:avLst/>
          </a:prstGeom>
          <a:noFill/>
          <a:ln>
            <a:noFill/>
          </a:ln>
        </p:spPr>
        <p:txBody>
          <a:bodyPr anchorCtr="0" anchor="t" bIns="91425" lIns="91425" rIns="91425" tIns="91425"/>
          <a:lstStyle>
            <a:lvl1pPr indent="-203200" lvl="0" marL="533400" marR="0" rtl="0" algn="l">
              <a:lnSpc>
                <a:spcPct val="100000"/>
              </a:lnSpc>
              <a:spcBef>
                <a:spcPts val="80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1pPr>
            <a:lvl2pPr indent="-190500" lvl="1" marL="927100" marR="0" rtl="0" algn="l">
              <a:lnSpc>
                <a:spcPct val="100000"/>
              </a:lnSpc>
              <a:spcBef>
                <a:spcPts val="80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2pPr>
            <a:lvl3pPr indent="-76200" lvl="2" marL="1270000" marR="0" rtl="0" algn="l">
              <a:lnSpc>
                <a:spcPct val="100000"/>
              </a:lnSpc>
              <a:spcBef>
                <a:spcPts val="80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3pPr>
            <a:lvl4pPr indent="-76200" lvl="3" marL="1727200" marR="0" rtl="0" algn="l">
              <a:lnSpc>
                <a:spcPct val="100000"/>
              </a:lnSpc>
              <a:spcBef>
                <a:spcPts val="80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4pPr>
            <a:lvl5pPr indent="-76200" lvl="4" marL="2184400" marR="0" rtl="0" algn="l">
              <a:lnSpc>
                <a:spcPct val="100000"/>
              </a:lnSpc>
              <a:spcBef>
                <a:spcPts val="80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95" name="Shape 95"/>
          <p:cNvSpPr txBox="1"/>
          <p:nvPr>
            <p:ph idx="12" type="sldNum"/>
          </p:nvPr>
        </p:nvSpPr>
        <p:spPr>
          <a:xfrm>
            <a:off x="20134554" y="12712700"/>
            <a:ext cx="652700" cy="696777"/>
          </a:xfrm>
          <a:prstGeom prst="rect">
            <a:avLst/>
          </a:prstGeom>
          <a:noFill/>
          <a:ln>
            <a:noFill/>
          </a:ln>
        </p:spPr>
        <p:txBody>
          <a:bodyPr anchorCtr="0" anchor="t" bIns="91375" lIns="91375" rIns="91375" tIns="91375">
            <a:noAutofit/>
          </a:bodyPr>
          <a:lstStyle/>
          <a:p>
            <a:pPr indent="0" lvl="0" marL="0" marR="0" rtl="0" algn="l">
              <a:lnSpc>
                <a:spcPct val="100000"/>
              </a:lnSpc>
              <a:spcBef>
                <a:spcPts val="0"/>
              </a:spcBef>
              <a:spcAft>
                <a:spcPts val="0"/>
              </a:spcAft>
              <a:buClr>
                <a:srgbClr val="000000"/>
              </a:buClr>
              <a:buSzPct val="25000"/>
              <a:buFont typeface="Times New Roman"/>
              <a:buNone/>
            </a:pPr>
            <a:fld id="{00000000-1234-1234-1234-123412341234}" type="slidenum">
              <a:rPr b="0" i="0" lang="en-US" sz="3600" u="none" cap="none" strike="noStrike">
                <a:solidFill>
                  <a:srgbClr val="000000"/>
                </a:solidFill>
                <a:latin typeface="Times New Roman"/>
                <a:ea typeface="Times New Roman"/>
                <a:cs typeface="Times New Roman"/>
                <a:sym typeface="Times New Roman"/>
              </a:rP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Header">
    <p:bg>
      <p:bgPr>
        <a:solidFill>
          <a:srgbClr val="000000"/>
        </a:solidFill>
      </p:bgPr>
    </p:bg>
    <p:spTree>
      <p:nvGrpSpPr>
        <p:cNvPr id="96" name="Shape 96"/>
        <p:cNvGrpSpPr/>
        <p:nvPr/>
      </p:nvGrpSpPr>
      <p:grpSpPr>
        <a:xfrm>
          <a:off x="0" y="0"/>
          <a:ext cx="0" cy="0"/>
          <a:chOff x="0" y="0"/>
          <a:chExt cx="0" cy="0"/>
        </a:xfrm>
      </p:grpSpPr>
      <p:sp>
        <p:nvSpPr>
          <p:cNvPr id="97" name="Shape 97"/>
          <p:cNvSpPr txBox="1"/>
          <p:nvPr>
            <p:ph type="title"/>
          </p:nvPr>
        </p:nvSpPr>
        <p:spPr>
          <a:xfrm>
            <a:off x="4492623" y="2743200"/>
            <a:ext cx="15544801" cy="501015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9pPr>
          </a:lstStyle>
          <a:p/>
        </p:txBody>
      </p:sp>
      <p:sp>
        <p:nvSpPr>
          <p:cNvPr id="98" name="Shape 98"/>
          <p:cNvSpPr txBox="1"/>
          <p:nvPr>
            <p:ph idx="1" type="body"/>
          </p:nvPr>
        </p:nvSpPr>
        <p:spPr>
          <a:xfrm>
            <a:off x="4492623" y="8137524"/>
            <a:ext cx="15544801" cy="2263774"/>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457200" lvl="1"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914400" lvl="2"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1371600" lvl="3"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1828800" lvl="4"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99" name="Shape 99"/>
          <p:cNvSpPr/>
          <p:nvPr/>
        </p:nvSpPr>
        <p:spPr>
          <a:xfrm>
            <a:off x="12039600" y="7848600"/>
            <a:ext cx="169543" cy="169543"/>
          </a:xfrm>
          <a:prstGeom prst="ellipse">
            <a:avLst/>
          </a:prstGeom>
          <a:solidFill>
            <a:srgbClr val="FEFEFE"/>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sp>
        <p:nvSpPr>
          <p:cNvPr id="100" name="Shape 100"/>
          <p:cNvSpPr/>
          <p:nvPr/>
        </p:nvSpPr>
        <p:spPr>
          <a:xfrm>
            <a:off x="12439650" y="7848600"/>
            <a:ext cx="169543" cy="169543"/>
          </a:xfrm>
          <a:prstGeom prst="ellipse">
            <a:avLst/>
          </a:prstGeom>
          <a:solidFill>
            <a:srgbClr val="FEFEFE"/>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sp>
        <p:nvSpPr>
          <p:cNvPr id="101" name="Shape 101"/>
          <p:cNvSpPr/>
          <p:nvPr/>
        </p:nvSpPr>
        <p:spPr>
          <a:xfrm>
            <a:off x="11641456" y="7848600"/>
            <a:ext cx="169545" cy="169543"/>
          </a:xfrm>
          <a:prstGeom prst="ellipse">
            <a:avLst/>
          </a:prstGeom>
          <a:solidFill>
            <a:srgbClr val="FEFEFE"/>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sp>
        <p:nvSpPr>
          <p:cNvPr id="102" name="Shape 102"/>
          <p:cNvSpPr txBox="1"/>
          <p:nvPr>
            <p:ph idx="12" type="sldNum"/>
          </p:nvPr>
        </p:nvSpPr>
        <p:spPr>
          <a:xfrm>
            <a:off x="20134554" y="12712700"/>
            <a:ext cx="652700" cy="696777"/>
          </a:xfrm>
          <a:prstGeom prst="rect">
            <a:avLst/>
          </a:prstGeom>
          <a:noFill/>
          <a:ln>
            <a:noFill/>
          </a:ln>
        </p:spPr>
        <p:txBody>
          <a:bodyPr anchorCtr="0" anchor="t" bIns="91375" lIns="91375" rIns="91375" tIns="91375">
            <a:noAutofit/>
          </a:bodyPr>
          <a:lstStyle/>
          <a:p>
            <a:pPr indent="0" lvl="0" marL="0" marR="0" rtl="0" algn="l">
              <a:lnSpc>
                <a:spcPct val="100000"/>
              </a:lnSpc>
              <a:spcBef>
                <a:spcPts val="0"/>
              </a:spcBef>
              <a:spcAft>
                <a:spcPts val="0"/>
              </a:spcAft>
              <a:buClr>
                <a:srgbClr val="000000"/>
              </a:buClr>
              <a:buSzPct val="25000"/>
              <a:buFont typeface="Times New Roman"/>
              <a:buNone/>
            </a:pPr>
            <a:fld id="{00000000-1234-1234-1234-123412341234}" type="slidenum">
              <a:rPr b="0" i="0" lang="en-US" sz="3600" u="none" cap="none" strike="noStrike">
                <a:solidFill>
                  <a:srgbClr val="000000"/>
                </a:solidFill>
                <a:latin typeface="Times New Roman"/>
                <a:ea typeface="Times New Roman"/>
                <a:cs typeface="Times New Roman"/>
                <a:sym typeface="Times New Roman"/>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Content">
    <p:bg>
      <p:bgPr>
        <a:gradFill>
          <a:gsLst>
            <a:gs pos="0">
              <a:srgbClr val="FFFFFF"/>
            </a:gs>
            <a:gs pos="50000">
              <a:srgbClr val="FFFFFF"/>
            </a:gs>
            <a:gs pos="100000">
              <a:srgbClr val="EBEBEB">
                <a:alpha val="97647"/>
              </a:srgbClr>
            </a:gs>
          </a:gsLst>
          <a:path path="circle">
            <a:fillToRect b="50%" l="50%" r="50%" t="50%"/>
          </a:path>
          <a:tileRect/>
        </a:gradFill>
      </p:bgPr>
    </p:bg>
    <p:spTree>
      <p:nvGrpSpPr>
        <p:cNvPr id="14" name="Shape 14"/>
        <p:cNvGrpSpPr/>
        <p:nvPr/>
      </p:nvGrpSpPr>
      <p:grpSpPr>
        <a:xfrm>
          <a:off x="0" y="0"/>
          <a:ext cx="0" cy="0"/>
          <a:chOff x="0" y="0"/>
          <a:chExt cx="0" cy="0"/>
        </a:xfrm>
      </p:grpSpPr>
      <p:sp>
        <p:nvSpPr>
          <p:cNvPr id="15" name="Shape 15"/>
          <p:cNvSpPr/>
          <p:nvPr/>
        </p:nvSpPr>
        <p:spPr>
          <a:xfrm>
            <a:off x="6168" y="-9465"/>
            <a:ext cx="24371664" cy="1744131"/>
          </a:xfrm>
          <a:prstGeom prst="rect">
            <a:avLst/>
          </a:prstGeom>
          <a:solidFill>
            <a:srgbClr val="FAE807"/>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sp>
        <p:nvSpPr>
          <p:cNvPr id="16" name="Shape 16"/>
          <p:cNvSpPr txBox="1"/>
          <p:nvPr>
            <p:ph type="title"/>
          </p:nvPr>
        </p:nvSpPr>
        <p:spPr>
          <a:xfrm>
            <a:off x="3962400" y="-18933"/>
            <a:ext cx="16459200" cy="1763066"/>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000000"/>
              </a:buClr>
              <a:buFont typeface="Helvetica Neue"/>
              <a:buNone/>
              <a:defRPr b="1" i="0" sz="6400" u="none" cap="none" strike="noStrike">
                <a:solidFill>
                  <a:srgbClr val="000000"/>
                </a:solidFill>
                <a:latin typeface="Helvetica Neue"/>
                <a:ea typeface="Helvetica Neue"/>
                <a:cs typeface="Helvetica Neue"/>
                <a:sym typeface="Helvetica Neue"/>
              </a:defRPr>
            </a:lvl1pPr>
            <a:lvl2pPr indent="0" lvl="1"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9pPr>
          </a:lstStyle>
          <a:p/>
        </p:txBody>
      </p:sp>
      <p:sp>
        <p:nvSpPr>
          <p:cNvPr id="17" name="Shape 17"/>
          <p:cNvSpPr txBox="1"/>
          <p:nvPr>
            <p:ph idx="1" type="body"/>
          </p:nvPr>
        </p:nvSpPr>
        <p:spPr>
          <a:xfrm>
            <a:off x="3962400" y="3200400"/>
            <a:ext cx="16459200" cy="9051926"/>
          </a:xfrm>
          <a:prstGeom prst="rect">
            <a:avLst/>
          </a:prstGeom>
          <a:noFill/>
          <a:ln>
            <a:noFill/>
          </a:ln>
        </p:spPr>
        <p:txBody>
          <a:bodyPr anchorCtr="0" anchor="t" bIns="91425" lIns="91425" rIns="91425" tIns="91425"/>
          <a:lstStyle>
            <a:lvl1pPr indent="-279400" lvl="0" marL="685800" marR="0" rtl="0" algn="l">
              <a:lnSpc>
                <a:spcPct val="100000"/>
              </a:lnSpc>
              <a:spcBef>
                <a:spcPts val="1500"/>
              </a:spcBef>
              <a:spcAft>
                <a:spcPts val="0"/>
              </a:spcAft>
              <a:buClr>
                <a:srgbClr val="595959"/>
              </a:buClr>
              <a:buSzPct val="100000"/>
              <a:buFont typeface="Arial"/>
              <a:buChar char="•"/>
              <a:defRPr b="0" i="0" sz="6400" u="none" cap="none" strike="noStrike">
                <a:solidFill>
                  <a:srgbClr val="595959"/>
                </a:solidFill>
                <a:latin typeface="Calibri"/>
                <a:ea typeface="Calibri"/>
                <a:cs typeface="Calibri"/>
                <a:sym typeface="Calibri"/>
              </a:defRPr>
            </a:lvl1pPr>
            <a:lvl2pPr indent="-246742" lvl="1" marL="1110342" marR="0" rtl="0" algn="l">
              <a:lnSpc>
                <a:spcPct val="100000"/>
              </a:lnSpc>
              <a:spcBef>
                <a:spcPts val="1500"/>
              </a:spcBef>
              <a:spcAft>
                <a:spcPts val="0"/>
              </a:spcAft>
              <a:buClr>
                <a:srgbClr val="595959"/>
              </a:buClr>
              <a:buSzPct val="100000"/>
              <a:buFont typeface="Arial"/>
              <a:buChar char="o"/>
              <a:defRPr b="0" i="0" sz="6400" u="none" cap="none" strike="noStrike">
                <a:solidFill>
                  <a:srgbClr val="595959"/>
                </a:solidFill>
                <a:latin typeface="Calibri"/>
                <a:ea typeface="Calibri"/>
                <a:cs typeface="Calibri"/>
                <a:sym typeface="Calibri"/>
              </a:defRPr>
            </a:lvl2pPr>
            <a:lvl3pPr indent="-203200" lvl="2" marL="1524000" marR="0" rtl="0" algn="l">
              <a:lnSpc>
                <a:spcPct val="100000"/>
              </a:lnSpc>
              <a:spcBef>
                <a:spcPts val="1500"/>
              </a:spcBef>
              <a:spcAft>
                <a:spcPts val="0"/>
              </a:spcAft>
              <a:buClr>
                <a:srgbClr val="595959"/>
              </a:buClr>
              <a:buSzPct val="100000"/>
              <a:buFont typeface="Arial"/>
              <a:buChar char="•"/>
              <a:defRPr b="0" i="0" sz="6400" u="none" cap="none" strike="noStrike">
                <a:solidFill>
                  <a:srgbClr val="595959"/>
                </a:solidFill>
                <a:latin typeface="Calibri"/>
                <a:ea typeface="Calibri"/>
                <a:cs typeface="Calibri"/>
                <a:sym typeface="Calibri"/>
              </a:defRPr>
            </a:lvl3pPr>
            <a:lvl4pPr indent="-325120" lvl="3" marL="2103120" marR="0" rtl="0" algn="l">
              <a:lnSpc>
                <a:spcPct val="100000"/>
              </a:lnSpc>
              <a:spcBef>
                <a:spcPts val="1500"/>
              </a:spcBef>
              <a:spcAft>
                <a:spcPts val="0"/>
              </a:spcAft>
              <a:buClr>
                <a:srgbClr val="595959"/>
              </a:buClr>
              <a:buSzPct val="100000"/>
              <a:buFont typeface="Arial"/>
              <a:buChar char="–"/>
              <a:defRPr b="0" i="0" sz="6400" u="none" cap="none" strike="noStrike">
                <a:solidFill>
                  <a:srgbClr val="595959"/>
                </a:solidFill>
                <a:latin typeface="Calibri"/>
                <a:ea typeface="Calibri"/>
                <a:cs typeface="Calibri"/>
                <a:sym typeface="Calibri"/>
              </a:defRPr>
            </a:lvl4pPr>
            <a:lvl5pPr indent="-325120" lvl="4" marL="2560320" marR="0" rtl="0" algn="l">
              <a:lnSpc>
                <a:spcPct val="100000"/>
              </a:lnSpc>
              <a:spcBef>
                <a:spcPts val="1500"/>
              </a:spcBef>
              <a:spcAft>
                <a:spcPts val="0"/>
              </a:spcAft>
              <a:buClr>
                <a:srgbClr val="595959"/>
              </a:buClr>
              <a:buSzPct val="100000"/>
              <a:buFont typeface="Arial"/>
              <a:buChar char="»"/>
              <a:defRPr b="0" i="0" sz="6400" u="none" cap="none" strike="noStrike">
                <a:solidFill>
                  <a:srgbClr val="595959"/>
                </a:solidFill>
                <a:latin typeface="Calibri"/>
                <a:ea typeface="Calibri"/>
                <a:cs typeface="Calibri"/>
                <a:sym typeface="Calibri"/>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pic>
        <p:nvPicPr>
          <p:cNvPr id="18" name="Shape 18"/>
          <p:cNvPicPr preferRelativeResize="0"/>
          <p:nvPr/>
        </p:nvPicPr>
        <p:blipFill rotWithShape="1">
          <a:blip r:embed="rId2">
            <a:alphaModFix/>
          </a:blip>
          <a:srcRect b="0" l="0" r="0" t="0"/>
          <a:stretch/>
        </p:blipFill>
        <p:spPr>
          <a:xfrm>
            <a:off x="19371951" y="12206860"/>
            <a:ext cx="1563699" cy="1198519"/>
          </a:xfrm>
          <a:prstGeom prst="rect">
            <a:avLst/>
          </a:prstGeom>
          <a:noFill/>
          <a:ln>
            <a:noFill/>
          </a:ln>
        </p:spPr>
      </p:pic>
      <p:sp>
        <p:nvSpPr>
          <p:cNvPr id="19" name="Shape 19"/>
          <p:cNvSpPr txBox="1"/>
          <p:nvPr>
            <p:ph idx="12" type="sldNum"/>
          </p:nvPr>
        </p:nvSpPr>
        <p:spPr>
          <a:xfrm>
            <a:off x="16154400" y="12712700"/>
            <a:ext cx="591115" cy="577647"/>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28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Content">
    <p:bg>
      <p:bgPr>
        <a:solidFill>
          <a:srgbClr val="000000"/>
        </a:solidFill>
      </p:bgPr>
    </p:bg>
    <p:spTree>
      <p:nvGrpSpPr>
        <p:cNvPr id="103" name="Shape 103"/>
        <p:cNvGrpSpPr/>
        <p:nvPr/>
      </p:nvGrpSpPr>
      <p:grpSpPr>
        <a:xfrm>
          <a:off x="0" y="0"/>
          <a:ext cx="0" cy="0"/>
          <a:chOff x="0" y="0"/>
          <a:chExt cx="0" cy="0"/>
        </a:xfrm>
      </p:grpSpPr>
      <p:sp>
        <p:nvSpPr>
          <p:cNvPr id="104" name="Shape 104"/>
          <p:cNvSpPr txBox="1"/>
          <p:nvPr>
            <p:ph type="title"/>
          </p:nvPr>
        </p:nvSpPr>
        <p:spPr>
          <a:xfrm>
            <a:off x="3962400" y="599285"/>
            <a:ext cx="16459200" cy="1516667"/>
          </a:xfrm>
          <a:prstGeom prst="rect">
            <a:avLst/>
          </a:prstGeom>
          <a:noFill/>
          <a:ln>
            <a:noFill/>
          </a:ln>
        </p:spPr>
        <p:txBody>
          <a:bodyPr anchorCtr="0" anchor="b" bIns="91425" lIns="91425" rIns="91425" tIns="91425"/>
          <a:lstStyle>
            <a:lvl1pPr indent="0" lvl="0"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9pPr>
          </a:lstStyle>
          <a:p/>
        </p:txBody>
      </p:sp>
      <p:sp>
        <p:nvSpPr>
          <p:cNvPr id="105" name="Shape 105"/>
          <p:cNvSpPr txBox="1"/>
          <p:nvPr>
            <p:ph idx="1" type="body"/>
          </p:nvPr>
        </p:nvSpPr>
        <p:spPr>
          <a:xfrm>
            <a:off x="3962400" y="3200400"/>
            <a:ext cx="16459200" cy="9051926"/>
          </a:xfrm>
          <a:prstGeom prst="rect">
            <a:avLst/>
          </a:prstGeom>
          <a:noFill/>
          <a:ln>
            <a:noFill/>
          </a:ln>
        </p:spPr>
        <p:txBody>
          <a:bodyPr anchorCtr="0" anchor="t" bIns="91425" lIns="91425" rIns="91425" tIns="91425"/>
          <a:lstStyle>
            <a:lvl1pPr indent="-203200" lvl="0" marL="533400" marR="0" rtl="0" algn="l">
              <a:lnSpc>
                <a:spcPct val="100000"/>
              </a:lnSpc>
              <a:spcBef>
                <a:spcPts val="0"/>
              </a:spcBef>
              <a:spcAft>
                <a:spcPts val="0"/>
              </a:spcAft>
              <a:buClr>
                <a:srgbClr val="FEFEFE"/>
              </a:buClr>
              <a:buSzPct val="100000"/>
              <a:buFont typeface="Arial"/>
              <a:buChar char="•"/>
              <a:defRPr b="0" i="0" sz="2800" u="none" cap="none" strike="noStrike">
                <a:solidFill>
                  <a:srgbClr val="000000"/>
                </a:solidFill>
                <a:latin typeface="Arial"/>
                <a:ea typeface="Arial"/>
                <a:cs typeface="Arial"/>
                <a:sym typeface="Arial"/>
              </a:defRPr>
            </a:lvl1pPr>
            <a:lvl2pPr indent="-190500" lvl="1" marL="927100" marR="0" rtl="0" algn="l">
              <a:lnSpc>
                <a:spcPct val="100000"/>
              </a:lnSpc>
              <a:spcBef>
                <a:spcPts val="0"/>
              </a:spcBef>
              <a:spcAft>
                <a:spcPts val="0"/>
              </a:spcAft>
              <a:buClr>
                <a:srgbClr val="FEFEFE"/>
              </a:buClr>
              <a:buSzPct val="100000"/>
              <a:buFont typeface="Arial"/>
              <a:buChar char="o"/>
              <a:defRPr b="0" i="0" sz="2800" u="none" cap="none" strike="noStrike">
                <a:solidFill>
                  <a:srgbClr val="000000"/>
                </a:solidFill>
                <a:latin typeface="Arial"/>
                <a:ea typeface="Arial"/>
                <a:cs typeface="Arial"/>
                <a:sym typeface="Arial"/>
              </a:defRPr>
            </a:lvl2pPr>
            <a:lvl3pPr indent="-76200" lvl="2" marL="1270000" marR="0" rtl="0" algn="l">
              <a:lnSpc>
                <a:spcPct val="100000"/>
              </a:lnSpc>
              <a:spcBef>
                <a:spcPts val="0"/>
              </a:spcBef>
              <a:spcAft>
                <a:spcPts val="0"/>
              </a:spcAft>
              <a:buClr>
                <a:srgbClr val="FEFEFE"/>
              </a:buClr>
              <a:buSzPct val="100000"/>
              <a:buFont typeface="Arial"/>
              <a:buChar char="•"/>
              <a:defRPr b="0" i="0" sz="2800" u="none" cap="none" strike="noStrike">
                <a:solidFill>
                  <a:srgbClr val="000000"/>
                </a:solidFill>
                <a:latin typeface="Arial"/>
                <a:ea typeface="Arial"/>
                <a:cs typeface="Arial"/>
                <a:sym typeface="Arial"/>
              </a:defRPr>
            </a:lvl3pPr>
            <a:lvl4pPr indent="-76200" lvl="3" marL="1727200" marR="0" rtl="0" algn="l">
              <a:lnSpc>
                <a:spcPct val="100000"/>
              </a:lnSpc>
              <a:spcBef>
                <a:spcPts val="0"/>
              </a:spcBef>
              <a:spcAft>
                <a:spcPts val="0"/>
              </a:spcAft>
              <a:buClr>
                <a:srgbClr val="FEFEFE"/>
              </a:buClr>
              <a:buSzPct val="100000"/>
              <a:buFont typeface="Arial"/>
              <a:buChar char="o"/>
              <a:defRPr b="0" i="0" sz="2800" u="none" cap="none" strike="noStrike">
                <a:solidFill>
                  <a:srgbClr val="000000"/>
                </a:solidFill>
                <a:latin typeface="Arial"/>
                <a:ea typeface="Arial"/>
                <a:cs typeface="Arial"/>
                <a:sym typeface="Arial"/>
              </a:defRPr>
            </a:lvl4pPr>
            <a:lvl5pPr indent="-76200" lvl="4" marL="2184400" marR="0" rtl="0" algn="l">
              <a:lnSpc>
                <a:spcPct val="100000"/>
              </a:lnSpc>
              <a:spcBef>
                <a:spcPts val="0"/>
              </a:spcBef>
              <a:spcAft>
                <a:spcPts val="0"/>
              </a:spcAft>
              <a:buClr>
                <a:srgbClr val="FEFEFE"/>
              </a:buClr>
              <a:buSzPct val="100000"/>
              <a:buFont typeface="Arial"/>
              <a:buChar char="•"/>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106" name="Shape 106"/>
          <p:cNvSpPr txBox="1"/>
          <p:nvPr>
            <p:ph idx="12" type="sldNum"/>
          </p:nvPr>
        </p:nvSpPr>
        <p:spPr>
          <a:xfrm>
            <a:off x="20134554" y="12712700"/>
            <a:ext cx="652700" cy="696777"/>
          </a:xfrm>
          <a:prstGeom prst="rect">
            <a:avLst/>
          </a:prstGeom>
          <a:noFill/>
          <a:ln>
            <a:noFill/>
          </a:ln>
        </p:spPr>
        <p:txBody>
          <a:bodyPr anchorCtr="0" anchor="t" bIns="91375" lIns="91375" rIns="91375" tIns="91375">
            <a:noAutofit/>
          </a:bodyPr>
          <a:lstStyle/>
          <a:p>
            <a:pPr indent="0" lvl="0" marL="0" marR="0" rtl="0" algn="l">
              <a:lnSpc>
                <a:spcPct val="100000"/>
              </a:lnSpc>
              <a:spcBef>
                <a:spcPts val="0"/>
              </a:spcBef>
              <a:spcAft>
                <a:spcPts val="0"/>
              </a:spcAft>
              <a:buClr>
                <a:srgbClr val="000000"/>
              </a:buClr>
              <a:buSzPct val="25000"/>
              <a:buFont typeface="Times New Roman"/>
              <a:buNone/>
            </a:pPr>
            <a:fld id="{00000000-1234-1234-1234-123412341234}" type="slidenum">
              <a:rPr b="0" i="0" lang="en-US" sz="3600" u="none" cap="none" strike="noStrike">
                <a:solidFill>
                  <a:srgbClr val="000000"/>
                </a:solidFill>
                <a:latin typeface="Times New Roman"/>
                <a:ea typeface="Times New Roman"/>
                <a:cs typeface="Times New Roman"/>
                <a:sym typeface="Times New Roman"/>
              </a:rPr>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wo Content">
    <p:bg>
      <p:bgPr>
        <a:solidFill>
          <a:srgbClr val="000000"/>
        </a:solidFill>
      </p:bgPr>
    </p:bg>
    <p:spTree>
      <p:nvGrpSpPr>
        <p:cNvPr id="107" name="Shape 107"/>
        <p:cNvGrpSpPr/>
        <p:nvPr/>
      </p:nvGrpSpPr>
      <p:grpSpPr>
        <a:xfrm>
          <a:off x="0" y="0"/>
          <a:ext cx="0" cy="0"/>
          <a:chOff x="0" y="0"/>
          <a:chExt cx="0" cy="0"/>
        </a:xfrm>
      </p:grpSpPr>
      <p:sp>
        <p:nvSpPr>
          <p:cNvPr id="108" name="Shape 108"/>
          <p:cNvSpPr txBox="1"/>
          <p:nvPr>
            <p:ph type="title"/>
          </p:nvPr>
        </p:nvSpPr>
        <p:spPr>
          <a:xfrm>
            <a:off x="3962400" y="513674"/>
            <a:ext cx="16459200" cy="1602277"/>
          </a:xfrm>
          <a:prstGeom prst="rect">
            <a:avLst/>
          </a:prstGeom>
          <a:noFill/>
          <a:ln>
            <a:noFill/>
          </a:ln>
        </p:spPr>
        <p:txBody>
          <a:bodyPr anchorCtr="0" anchor="b" bIns="91425" lIns="91425" rIns="91425" tIns="91425"/>
          <a:lstStyle>
            <a:lvl1pPr indent="0" lvl="0"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9pPr>
          </a:lstStyle>
          <a:p/>
        </p:txBody>
      </p:sp>
      <p:sp>
        <p:nvSpPr>
          <p:cNvPr id="109" name="Shape 109"/>
          <p:cNvSpPr txBox="1"/>
          <p:nvPr>
            <p:ph idx="1" type="body"/>
          </p:nvPr>
        </p:nvSpPr>
        <p:spPr>
          <a:xfrm>
            <a:off x="12344400" y="3200400"/>
            <a:ext cx="8077197" cy="9051926"/>
          </a:xfrm>
          <a:prstGeom prst="rect">
            <a:avLst/>
          </a:prstGeom>
          <a:noFill/>
          <a:ln>
            <a:noFill/>
          </a:ln>
        </p:spPr>
        <p:txBody>
          <a:bodyPr anchorCtr="0" anchor="t" bIns="91425" lIns="91425" rIns="91425" tIns="91425"/>
          <a:lstStyle>
            <a:lvl1pPr indent="-203200" lvl="0" marL="533400" marR="0" rtl="0" algn="l">
              <a:lnSpc>
                <a:spcPct val="100000"/>
              </a:lnSpc>
              <a:spcBef>
                <a:spcPts val="0"/>
              </a:spcBef>
              <a:spcAft>
                <a:spcPts val="0"/>
              </a:spcAft>
              <a:buClr>
                <a:srgbClr val="FEFEFE"/>
              </a:buClr>
              <a:buSzPct val="100000"/>
              <a:buFont typeface="Arial"/>
              <a:buChar char="•"/>
              <a:defRPr b="0" i="0" sz="2800" u="none" cap="none" strike="noStrike">
                <a:solidFill>
                  <a:srgbClr val="000000"/>
                </a:solidFill>
                <a:latin typeface="Arial"/>
                <a:ea typeface="Arial"/>
                <a:cs typeface="Arial"/>
                <a:sym typeface="Arial"/>
              </a:defRPr>
            </a:lvl1pPr>
            <a:lvl2pPr indent="-190500" lvl="1" marL="927100" marR="0" rtl="0" algn="l">
              <a:lnSpc>
                <a:spcPct val="100000"/>
              </a:lnSpc>
              <a:spcBef>
                <a:spcPts val="0"/>
              </a:spcBef>
              <a:spcAft>
                <a:spcPts val="0"/>
              </a:spcAft>
              <a:buClr>
                <a:srgbClr val="FEFEFE"/>
              </a:buClr>
              <a:buSzPct val="100000"/>
              <a:buFont typeface="Arial"/>
              <a:buChar char="o"/>
              <a:defRPr b="0" i="0" sz="2800" u="none" cap="none" strike="noStrike">
                <a:solidFill>
                  <a:srgbClr val="000000"/>
                </a:solidFill>
                <a:latin typeface="Arial"/>
                <a:ea typeface="Arial"/>
                <a:cs typeface="Arial"/>
                <a:sym typeface="Arial"/>
              </a:defRPr>
            </a:lvl2pPr>
            <a:lvl3pPr indent="-76200" lvl="2" marL="1270000" marR="0" rtl="0" algn="l">
              <a:lnSpc>
                <a:spcPct val="100000"/>
              </a:lnSpc>
              <a:spcBef>
                <a:spcPts val="0"/>
              </a:spcBef>
              <a:spcAft>
                <a:spcPts val="0"/>
              </a:spcAft>
              <a:buClr>
                <a:srgbClr val="FEFEFE"/>
              </a:buClr>
              <a:buSzPct val="100000"/>
              <a:buFont typeface="Arial"/>
              <a:buChar char="•"/>
              <a:defRPr b="0" i="0" sz="2800" u="none" cap="none" strike="noStrike">
                <a:solidFill>
                  <a:srgbClr val="000000"/>
                </a:solidFill>
                <a:latin typeface="Arial"/>
                <a:ea typeface="Arial"/>
                <a:cs typeface="Arial"/>
                <a:sym typeface="Arial"/>
              </a:defRPr>
            </a:lvl3pPr>
            <a:lvl4pPr indent="-76200" lvl="3" marL="1727200" marR="0" rtl="0" algn="l">
              <a:lnSpc>
                <a:spcPct val="100000"/>
              </a:lnSpc>
              <a:spcBef>
                <a:spcPts val="0"/>
              </a:spcBef>
              <a:spcAft>
                <a:spcPts val="0"/>
              </a:spcAft>
              <a:buClr>
                <a:srgbClr val="FEFEFE"/>
              </a:buClr>
              <a:buSzPct val="100000"/>
              <a:buFont typeface="Arial"/>
              <a:buChar char="o"/>
              <a:defRPr b="0" i="0" sz="2800" u="none" cap="none" strike="noStrike">
                <a:solidFill>
                  <a:srgbClr val="000000"/>
                </a:solidFill>
                <a:latin typeface="Arial"/>
                <a:ea typeface="Arial"/>
                <a:cs typeface="Arial"/>
                <a:sym typeface="Arial"/>
              </a:defRPr>
            </a:lvl4pPr>
            <a:lvl5pPr indent="-76200" lvl="4" marL="2184400" marR="0" rtl="0" algn="l">
              <a:lnSpc>
                <a:spcPct val="100000"/>
              </a:lnSpc>
              <a:spcBef>
                <a:spcPts val="0"/>
              </a:spcBef>
              <a:spcAft>
                <a:spcPts val="0"/>
              </a:spcAft>
              <a:buClr>
                <a:srgbClr val="FEFEFE"/>
              </a:buClr>
              <a:buSzPct val="100000"/>
              <a:buFont typeface="Arial"/>
              <a:buChar char="•"/>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110" name="Shape 110"/>
          <p:cNvSpPr txBox="1"/>
          <p:nvPr>
            <p:ph idx="2" type="body"/>
          </p:nvPr>
        </p:nvSpPr>
        <p:spPr>
          <a:xfrm>
            <a:off x="3779519" y="3200399"/>
            <a:ext cx="8083296" cy="9052559"/>
          </a:xfrm>
          <a:prstGeom prst="rect">
            <a:avLst/>
          </a:prstGeom>
          <a:noFill/>
          <a:ln>
            <a:noFill/>
          </a:ln>
        </p:spPr>
        <p:txBody>
          <a:bodyPr anchorCtr="0" anchor="t" bIns="91425" lIns="91425" rIns="91425" tIns="91425"/>
          <a:lstStyle>
            <a:lvl1pPr indent="-203200" lvl="0" marL="533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1pPr>
            <a:lvl2pPr indent="-190500" lvl="1" marL="9271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2pPr>
            <a:lvl3pPr indent="-76200" lvl="2" marL="12700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3pPr>
            <a:lvl4pPr indent="-76200" lvl="3" marL="17272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4pPr>
            <a:lvl5pPr indent="-76200" lvl="4" marL="2184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111" name="Shape 111"/>
          <p:cNvSpPr txBox="1"/>
          <p:nvPr>
            <p:ph idx="12" type="sldNum"/>
          </p:nvPr>
        </p:nvSpPr>
        <p:spPr>
          <a:xfrm>
            <a:off x="20134554" y="12712700"/>
            <a:ext cx="652700" cy="696777"/>
          </a:xfrm>
          <a:prstGeom prst="rect">
            <a:avLst/>
          </a:prstGeom>
          <a:noFill/>
          <a:ln>
            <a:noFill/>
          </a:ln>
        </p:spPr>
        <p:txBody>
          <a:bodyPr anchorCtr="0" anchor="t" bIns="91375" lIns="91375" rIns="91375" tIns="91375">
            <a:noAutofit/>
          </a:bodyPr>
          <a:lstStyle/>
          <a:p>
            <a:pPr indent="0" lvl="0" marL="0" marR="0" rtl="0" algn="l">
              <a:lnSpc>
                <a:spcPct val="100000"/>
              </a:lnSpc>
              <a:spcBef>
                <a:spcPts val="0"/>
              </a:spcBef>
              <a:spcAft>
                <a:spcPts val="0"/>
              </a:spcAft>
              <a:buClr>
                <a:srgbClr val="000000"/>
              </a:buClr>
              <a:buSzPct val="25000"/>
              <a:buFont typeface="Times New Roman"/>
              <a:buNone/>
            </a:pPr>
            <a:fld id="{00000000-1234-1234-1234-123412341234}" type="slidenum">
              <a:rPr b="0" i="0" lang="en-US" sz="3600" u="none" cap="none" strike="noStrike">
                <a:solidFill>
                  <a:srgbClr val="000000"/>
                </a:solidFill>
                <a:latin typeface="Times New Roman"/>
                <a:ea typeface="Times New Roman"/>
                <a:cs typeface="Times New Roman"/>
                <a:sym typeface="Times New Roman"/>
              </a:rPr>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mparison">
    <p:bg>
      <p:bgPr>
        <a:solidFill>
          <a:srgbClr val="000000"/>
        </a:solidFill>
      </p:bgPr>
    </p:bg>
    <p:spTree>
      <p:nvGrpSpPr>
        <p:cNvPr id="112" name="Shape 112"/>
        <p:cNvGrpSpPr/>
        <p:nvPr/>
      </p:nvGrpSpPr>
      <p:grpSpPr>
        <a:xfrm>
          <a:off x="0" y="0"/>
          <a:ext cx="0" cy="0"/>
          <a:chOff x="0" y="0"/>
          <a:chExt cx="0" cy="0"/>
        </a:xfrm>
      </p:grpSpPr>
      <p:sp>
        <p:nvSpPr>
          <p:cNvPr id="113" name="Shape 113"/>
          <p:cNvSpPr txBox="1"/>
          <p:nvPr>
            <p:ph type="title"/>
          </p:nvPr>
        </p:nvSpPr>
        <p:spPr>
          <a:xfrm>
            <a:off x="3962400" y="513674"/>
            <a:ext cx="16459200" cy="1602277"/>
          </a:xfrm>
          <a:prstGeom prst="rect">
            <a:avLst/>
          </a:prstGeom>
          <a:noFill/>
          <a:ln>
            <a:noFill/>
          </a:ln>
        </p:spPr>
        <p:txBody>
          <a:bodyPr anchorCtr="0" anchor="b" bIns="91425" lIns="91425" rIns="91425" tIns="91425"/>
          <a:lstStyle>
            <a:lvl1pPr indent="0" lvl="0"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9pPr>
          </a:lstStyle>
          <a:p/>
        </p:txBody>
      </p:sp>
      <p:sp>
        <p:nvSpPr>
          <p:cNvPr id="114" name="Shape 114"/>
          <p:cNvSpPr txBox="1"/>
          <p:nvPr>
            <p:ph idx="1" type="body"/>
          </p:nvPr>
        </p:nvSpPr>
        <p:spPr>
          <a:xfrm>
            <a:off x="3962400" y="3200400"/>
            <a:ext cx="8080374" cy="1219198"/>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457200" lvl="1"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914400" lvl="2"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1371600" lvl="3"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1828800" lvl="4"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115" name="Shape 115"/>
          <p:cNvSpPr txBox="1"/>
          <p:nvPr>
            <p:ph idx="2" type="body"/>
          </p:nvPr>
        </p:nvSpPr>
        <p:spPr>
          <a:xfrm>
            <a:off x="12344400" y="3200400"/>
            <a:ext cx="8083547" cy="1219199"/>
          </a:xfrm>
          <a:prstGeom prst="rect">
            <a:avLst/>
          </a:prstGeom>
          <a:noFill/>
          <a:ln>
            <a:noFill/>
          </a:ln>
        </p:spPr>
        <p:txBody>
          <a:bodyPr anchorCtr="0" anchor="b" bIns="91425" lIns="91425" rIns="91425" tIns="91425"/>
          <a:lstStyle>
            <a:lvl1pPr indent="-203200" lvl="0" marL="533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1pPr>
            <a:lvl2pPr indent="-190500" lvl="1" marL="9271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2pPr>
            <a:lvl3pPr indent="-76200" lvl="2" marL="12700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3pPr>
            <a:lvl4pPr indent="-76200" lvl="3" marL="17272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4pPr>
            <a:lvl5pPr indent="-76200" lvl="4" marL="2184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116" name="Shape 116"/>
          <p:cNvSpPr txBox="1"/>
          <p:nvPr>
            <p:ph idx="3" type="body"/>
          </p:nvPr>
        </p:nvSpPr>
        <p:spPr>
          <a:xfrm>
            <a:off x="3962400" y="4425696"/>
            <a:ext cx="8083296" cy="7827261"/>
          </a:xfrm>
          <a:prstGeom prst="rect">
            <a:avLst/>
          </a:prstGeom>
          <a:noFill/>
          <a:ln>
            <a:noFill/>
          </a:ln>
        </p:spPr>
        <p:txBody>
          <a:bodyPr anchorCtr="0" anchor="t" bIns="91425" lIns="91425" rIns="91425" tIns="91425"/>
          <a:lstStyle>
            <a:lvl1pPr indent="-203200" lvl="0" marL="533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1pPr>
            <a:lvl2pPr indent="-190500" lvl="1" marL="9271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2pPr>
            <a:lvl3pPr indent="-76200" lvl="2" marL="12700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3pPr>
            <a:lvl4pPr indent="-76200" lvl="3" marL="17272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4pPr>
            <a:lvl5pPr indent="-76200" lvl="4" marL="2184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117" name="Shape 117"/>
          <p:cNvSpPr txBox="1"/>
          <p:nvPr>
            <p:ph idx="4" type="body"/>
          </p:nvPr>
        </p:nvSpPr>
        <p:spPr>
          <a:xfrm>
            <a:off x="12393165" y="4425696"/>
            <a:ext cx="8083296" cy="7826374"/>
          </a:xfrm>
          <a:prstGeom prst="rect">
            <a:avLst/>
          </a:prstGeom>
          <a:noFill/>
          <a:ln>
            <a:noFill/>
          </a:ln>
        </p:spPr>
        <p:txBody>
          <a:bodyPr anchorCtr="0" anchor="t" bIns="91425" lIns="91425" rIns="91425" tIns="91425"/>
          <a:lstStyle>
            <a:lvl1pPr indent="-203200" lvl="0" marL="533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1pPr>
            <a:lvl2pPr indent="-190500" lvl="1" marL="9271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2pPr>
            <a:lvl3pPr indent="-76200" lvl="2" marL="12700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3pPr>
            <a:lvl4pPr indent="-76200" lvl="3" marL="17272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4pPr>
            <a:lvl5pPr indent="-76200" lvl="4" marL="2184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118" name="Shape 118"/>
          <p:cNvSpPr txBox="1"/>
          <p:nvPr>
            <p:ph idx="12" type="sldNum"/>
          </p:nvPr>
        </p:nvSpPr>
        <p:spPr>
          <a:xfrm>
            <a:off x="20134554" y="12712700"/>
            <a:ext cx="652700" cy="696777"/>
          </a:xfrm>
          <a:prstGeom prst="rect">
            <a:avLst/>
          </a:prstGeom>
          <a:noFill/>
          <a:ln>
            <a:noFill/>
          </a:ln>
        </p:spPr>
        <p:txBody>
          <a:bodyPr anchorCtr="0" anchor="t" bIns="91375" lIns="91375" rIns="91375" tIns="91375">
            <a:noAutofit/>
          </a:bodyPr>
          <a:lstStyle/>
          <a:p>
            <a:pPr indent="0" lvl="0" marL="0" marR="0" rtl="0" algn="l">
              <a:lnSpc>
                <a:spcPct val="100000"/>
              </a:lnSpc>
              <a:spcBef>
                <a:spcPts val="0"/>
              </a:spcBef>
              <a:spcAft>
                <a:spcPts val="0"/>
              </a:spcAft>
              <a:buClr>
                <a:srgbClr val="000000"/>
              </a:buClr>
              <a:buSzPct val="25000"/>
              <a:buFont typeface="Times New Roman"/>
              <a:buNone/>
            </a:pPr>
            <a:fld id="{00000000-1234-1234-1234-123412341234}" type="slidenum">
              <a:rPr b="0" i="0" lang="en-US" sz="3600" u="none" cap="none" strike="noStrike">
                <a:solidFill>
                  <a:srgbClr val="000000"/>
                </a:solidFill>
                <a:latin typeface="Times New Roman"/>
                <a:ea typeface="Times New Roman"/>
                <a:cs typeface="Times New Roman"/>
                <a:sym typeface="Times New Roman"/>
              </a:rPr>
              <a:t>‹#›</a:t>
            </a:fl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Only">
    <p:bg>
      <p:bgPr>
        <a:solidFill>
          <a:srgbClr val="000000"/>
        </a:solidFill>
      </p:bgPr>
    </p:bg>
    <p:spTree>
      <p:nvGrpSpPr>
        <p:cNvPr id="119" name="Shape 119"/>
        <p:cNvGrpSpPr/>
        <p:nvPr/>
      </p:nvGrpSpPr>
      <p:grpSpPr>
        <a:xfrm>
          <a:off x="0" y="0"/>
          <a:ext cx="0" cy="0"/>
          <a:chOff x="0" y="0"/>
          <a:chExt cx="0" cy="0"/>
        </a:xfrm>
      </p:grpSpPr>
      <p:sp>
        <p:nvSpPr>
          <p:cNvPr id="120" name="Shape 120"/>
          <p:cNvSpPr txBox="1"/>
          <p:nvPr>
            <p:ph type="title"/>
          </p:nvPr>
        </p:nvSpPr>
        <p:spPr>
          <a:xfrm>
            <a:off x="3962400" y="513674"/>
            <a:ext cx="16459200" cy="1602277"/>
          </a:xfrm>
          <a:prstGeom prst="rect">
            <a:avLst/>
          </a:prstGeom>
          <a:noFill/>
          <a:ln>
            <a:noFill/>
          </a:ln>
        </p:spPr>
        <p:txBody>
          <a:bodyPr anchorCtr="0" anchor="b" bIns="91425" lIns="91425" rIns="91425" tIns="91425"/>
          <a:lstStyle>
            <a:lvl1pPr indent="0" lvl="0"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9pPr>
          </a:lstStyle>
          <a:p/>
        </p:txBody>
      </p:sp>
      <p:sp>
        <p:nvSpPr>
          <p:cNvPr id="121" name="Shape 121"/>
          <p:cNvSpPr txBox="1"/>
          <p:nvPr>
            <p:ph idx="12" type="sldNum"/>
          </p:nvPr>
        </p:nvSpPr>
        <p:spPr>
          <a:xfrm>
            <a:off x="20134554" y="12712700"/>
            <a:ext cx="652700" cy="696777"/>
          </a:xfrm>
          <a:prstGeom prst="rect">
            <a:avLst/>
          </a:prstGeom>
          <a:noFill/>
          <a:ln>
            <a:noFill/>
          </a:ln>
        </p:spPr>
        <p:txBody>
          <a:bodyPr anchorCtr="0" anchor="t" bIns="91375" lIns="91375" rIns="91375" tIns="91375">
            <a:noAutofit/>
          </a:bodyPr>
          <a:lstStyle/>
          <a:p>
            <a:pPr indent="0" lvl="0" marL="0" marR="0" rtl="0" algn="l">
              <a:lnSpc>
                <a:spcPct val="100000"/>
              </a:lnSpc>
              <a:spcBef>
                <a:spcPts val="0"/>
              </a:spcBef>
              <a:spcAft>
                <a:spcPts val="0"/>
              </a:spcAft>
              <a:buClr>
                <a:srgbClr val="000000"/>
              </a:buClr>
              <a:buSzPct val="25000"/>
              <a:buFont typeface="Times New Roman"/>
              <a:buNone/>
            </a:pPr>
            <a:fld id="{00000000-1234-1234-1234-123412341234}" type="slidenum">
              <a:rPr b="0" i="0" lang="en-US" sz="3600" u="none" cap="none" strike="noStrike">
                <a:solidFill>
                  <a:srgbClr val="000000"/>
                </a:solidFill>
                <a:latin typeface="Times New Roman"/>
                <a:ea typeface="Times New Roman"/>
                <a:cs typeface="Times New Roman"/>
                <a:sym typeface="Times New Roman"/>
              </a:rPr>
              <a:t>‹#›</a:t>
            </a:fld>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p:bg>
      <p:bgPr>
        <a:solidFill>
          <a:srgbClr val="000000"/>
        </a:solidFill>
      </p:bgPr>
    </p:bg>
    <p:spTree>
      <p:nvGrpSpPr>
        <p:cNvPr id="122" name="Shape 122"/>
        <p:cNvGrpSpPr/>
        <p:nvPr/>
      </p:nvGrpSpPr>
      <p:grpSpPr>
        <a:xfrm>
          <a:off x="0" y="0"/>
          <a:ext cx="0" cy="0"/>
          <a:chOff x="0" y="0"/>
          <a:chExt cx="0" cy="0"/>
        </a:xfrm>
      </p:grpSpPr>
      <p:sp>
        <p:nvSpPr>
          <p:cNvPr id="123" name="Shape 123"/>
          <p:cNvSpPr txBox="1"/>
          <p:nvPr>
            <p:ph idx="12" type="sldNum"/>
          </p:nvPr>
        </p:nvSpPr>
        <p:spPr>
          <a:xfrm>
            <a:off x="20134554" y="12712700"/>
            <a:ext cx="652700" cy="696777"/>
          </a:xfrm>
          <a:prstGeom prst="rect">
            <a:avLst/>
          </a:prstGeom>
          <a:noFill/>
          <a:ln>
            <a:noFill/>
          </a:ln>
        </p:spPr>
        <p:txBody>
          <a:bodyPr anchorCtr="0" anchor="t" bIns="91375" lIns="91375" rIns="91375" tIns="91375">
            <a:noAutofit/>
          </a:bodyPr>
          <a:lstStyle/>
          <a:p>
            <a:pPr indent="0" lvl="0" marL="0" marR="0" rtl="0" algn="l">
              <a:lnSpc>
                <a:spcPct val="100000"/>
              </a:lnSpc>
              <a:spcBef>
                <a:spcPts val="0"/>
              </a:spcBef>
              <a:spcAft>
                <a:spcPts val="0"/>
              </a:spcAft>
              <a:buClr>
                <a:srgbClr val="000000"/>
              </a:buClr>
              <a:buSzPct val="25000"/>
              <a:buFont typeface="Times New Roman"/>
              <a:buNone/>
            </a:pPr>
            <a:fld id="{00000000-1234-1234-1234-123412341234}" type="slidenum">
              <a:rPr b="0" i="0" lang="en-US" sz="3600" u="none" cap="none" strike="noStrike">
                <a:solidFill>
                  <a:srgbClr val="000000"/>
                </a:solidFill>
                <a:latin typeface="Times New Roman"/>
                <a:ea typeface="Times New Roman"/>
                <a:cs typeface="Times New Roman"/>
                <a:sym typeface="Times New Roman"/>
              </a:rPr>
              <a:t>‹#›</a:t>
            </a:fld>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ntent with Caption">
    <p:bg>
      <p:bgPr>
        <a:solidFill>
          <a:srgbClr val="000000"/>
        </a:solidFill>
      </p:bgPr>
    </p:bg>
    <p:spTree>
      <p:nvGrpSpPr>
        <p:cNvPr id="124" name="Shape 124"/>
        <p:cNvGrpSpPr/>
        <p:nvPr/>
      </p:nvGrpSpPr>
      <p:grpSpPr>
        <a:xfrm>
          <a:off x="0" y="0"/>
          <a:ext cx="0" cy="0"/>
          <a:chOff x="0" y="0"/>
          <a:chExt cx="0" cy="0"/>
        </a:xfrm>
      </p:grpSpPr>
      <p:sp>
        <p:nvSpPr>
          <p:cNvPr id="125" name="Shape 125"/>
          <p:cNvSpPr txBox="1"/>
          <p:nvPr>
            <p:ph type="title"/>
          </p:nvPr>
        </p:nvSpPr>
        <p:spPr>
          <a:xfrm>
            <a:off x="14862175" y="533400"/>
            <a:ext cx="6016626" cy="4190999"/>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9pPr>
          </a:lstStyle>
          <a:p/>
        </p:txBody>
      </p:sp>
      <p:sp>
        <p:nvSpPr>
          <p:cNvPr id="126" name="Shape 126"/>
          <p:cNvSpPr txBox="1"/>
          <p:nvPr>
            <p:ph idx="1" type="body"/>
          </p:nvPr>
        </p:nvSpPr>
        <p:spPr>
          <a:xfrm>
            <a:off x="4486273" y="546100"/>
            <a:ext cx="9991724" cy="11706225"/>
          </a:xfrm>
          <a:prstGeom prst="rect">
            <a:avLst/>
          </a:prstGeom>
          <a:noFill/>
          <a:ln>
            <a:noFill/>
          </a:ln>
        </p:spPr>
        <p:txBody>
          <a:bodyPr anchorCtr="0" anchor="t" bIns="91425" lIns="91425" rIns="91425" tIns="91425"/>
          <a:lstStyle>
            <a:lvl1pPr indent="-203200" lvl="0" marL="533400" marR="0" rtl="0" algn="l">
              <a:lnSpc>
                <a:spcPct val="100000"/>
              </a:lnSpc>
              <a:spcBef>
                <a:spcPts val="0"/>
              </a:spcBef>
              <a:spcAft>
                <a:spcPts val="0"/>
              </a:spcAft>
              <a:buClr>
                <a:srgbClr val="FEFEFE"/>
              </a:buClr>
              <a:buSzPct val="100000"/>
              <a:buFont typeface="Arial"/>
              <a:buChar char="•"/>
              <a:defRPr b="0" i="0" sz="2800" u="none" cap="none" strike="noStrike">
                <a:solidFill>
                  <a:srgbClr val="000000"/>
                </a:solidFill>
                <a:latin typeface="Arial"/>
                <a:ea typeface="Arial"/>
                <a:cs typeface="Arial"/>
                <a:sym typeface="Arial"/>
              </a:defRPr>
            </a:lvl1pPr>
            <a:lvl2pPr indent="-190500" lvl="1" marL="927100" marR="0" rtl="0" algn="l">
              <a:lnSpc>
                <a:spcPct val="100000"/>
              </a:lnSpc>
              <a:spcBef>
                <a:spcPts val="0"/>
              </a:spcBef>
              <a:spcAft>
                <a:spcPts val="0"/>
              </a:spcAft>
              <a:buClr>
                <a:srgbClr val="FEFEFE"/>
              </a:buClr>
              <a:buSzPct val="100000"/>
              <a:buFont typeface="Arial"/>
              <a:buChar char="o"/>
              <a:defRPr b="0" i="0" sz="2800" u="none" cap="none" strike="noStrike">
                <a:solidFill>
                  <a:srgbClr val="000000"/>
                </a:solidFill>
                <a:latin typeface="Arial"/>
                <a:ea typeface="Arial"/>
                <a:cs typeface="Arial"/>
                <a:sym typeface="Arial"/>
              </a:defRPr>
            </a:lvl2pPr>
            <a:lvl3pPr indent="-76200" lvl="2" marL="1270000" marR="0" rtl="0" algn="l">
              <a:lnSpc>
                <a:spcPct val="100000"/>
              </a:lnSpc>
              <a:spcBef>
                <a:spcPts val="0"/>
              </a:spcBef>
              <a:spcAft>
                <a:spcPts val="0"/>
              </a:spcAft>
              <a:buClr>
                <a:srgbClr val="FEFEFE"/>
              </a:buClr>
              <a:buSzPct val="100000"/>
              <a:buFont typeface="Arial"/>
              <a:buChar char="•"/>
              <a:defRPr b="0" i="0" sz="2800" u="none" cap="none" strike="noStrike">
                <a:solidFill>
                  <a:srgbClr val="000000"/>
                </a:solidFill>
                <a:latin typeface="Arial"/>
                <a:ea typeface="Arial"/>
                <a:cs typeface="Arial"/>
                <a:sym typeface="Arial"/>
              </a:defRPr>
            </a:lvl3pPr>
            <a:lvl4pPr indent="-76200" lvl="3" marL="1727200" marR="0" rtl="0" algn="l">
              <a:lnSpc>
                <a:spcPct val="100000"/>
              </a:lnSpc>
              <a:spcBef>
                <a:spcPts val="0"/>
              </a:spcBef>
              <a:spcAft>
                <a:spcPts val="0"/>
              </a:spcAft>
              <a:buClr>
                <a:srgbClr val="FEFEFE"/>
              </a:buClr>
              <a:buSzPct val="100000"/>
              <a:buFont typeface="Arial"/>
              <a:buChar char="o"/>
              <a:defRPr b="0" i="0" sz="2800" u="none" cap="none" strike="noStrike">
                <a:solidFill>
                  <a:srgbClr val="000000"/>
                </a:solidFill>
                <a:latin typeface="Arial"/>
                <a:ea typeface="Arial"/>
                <a:cs typeface="Arial"/>
                <a:sym typeface="Arial"/>
              </a:defRPr>
            </a:lvl4pPr>
            <a:lvl5pPr indent="-76200" lvl="4" marL="2184400" marR="0" rtl="0" algn="l">
              <a:lnSpc>
                <a:spcPct val="100000"/>
              </a:lnSpc>
              <a:spcBef>
                <a:spcPts val="0"/>
              </a:spcBef>
              <a:spcAft>
                <a:spcPts val="0"/>
              </a:spcAft>
              <a:buClr>
                <a:srgbClr val="FEFEFE"/>
              </a:buClr>
              <a:buSzPct val="100000"/>
              <a:buFont typeface="Arial"/>
              <a:buChar char="•"/>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127" name="Shape 127"/>
          <p:cNvSpPr txBox="1"/>
          <p:nvPr>
            <p:ph idx="2" type="body"/>
          </p:nvPr>
        </p:nvSpPr>
        <p:spPr>
          <a:xfrm>
            <a:off x="14862175" y="4876800"/>
            <a:ext cx="6016626" cy="7375526"/>
          </a:xfrm>
          <a:prstGeom prst="rect">
            <a:avLst/>
          </a:prstGeom>
          <a:noFill/>
          <a:ln>
            <a:noFill/>
          </a:ln>
        </p:spPr>
        <p:txBody>
          <a:bodyPr anchorCtr="0" anchor="t" bIns="91425" lIns="91425" rIns="91425" tIns="91425"/>
          <a:lstStyle>
            <a:lvl1pPr indent="-203200" lvl="0" marL="533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1pPr>
            <a:lvl2pPr indent="-190500" lvl="1" marL="9271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2pPr>
            <a:lvl3pPr indent="-76200" lvl="2" marL="12700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3pPr>
            <a:lvl4pPr indent="-76200" lvl="3" marL="17272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4pPr>
            <a:lvl5pPr indent="-76200" lvl="4" marL="2184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128" name="Shape 128"/>
          <p:cNvSpPr txBox="1"/>
          <p:nvPr>
            <p:ph idx="12" type="sldNum"/>
          </p:nvPr>
        </p:nvSpPr>
        <p:spPr>
          <a:xfrm>
            <a:off x="20134554" y="12712700"/>
            <a:ext cx="652700" cy="696777"/>
          </a:xfrm>
          <a:prstGeom prst="rect">
            <a:avLst/>
          </a:prstGeom>
          <a:noFill/>
          <a:ln>
            <a:noFill/>
          </a:ln>
        </p:spPr>
        <p:txBody>
          <a:bodyPr anchorCtr="0" anchor="t" bIns="91375" lIns="91375" rIns="91375" tIns="91375">
            <a:noAutofit/>
          </a:bodyPr>
          <a:lstStyle/>
          <a:p>
            <a:pPr indent="0" lvl="0" marL="0" marR="0" rtl="0" algn="l">
              <a:lnSpc>
                <a:spcPct val="100000"/>
              </a:lnSpc>
              <a:spcBef>
                <a:spcPts val="0"/>
              </a:spcBef>
              <a:spcAft>
                <a:spcPts val="0"/>
              </a:spcAft>
              <a:buClr>
                <a:srgbClr val="000000"/>
              </a:buClr>
              <a:buSzPct val="25000"/>
              <a:buFont typeface="Times New Roman"/>
              <a:buNone/>
            </a:pPr>
            <a:fld id="{00000000-1234-1234-1234-123412341234}" type="slidenum">
              <a:rPr b="0" i="0" lang="en-US" sz="3600" u="none" cap="none" strike="noStrike">
                <a:solidFill>
                  <a:srgbClr val="000000"/>
                </a:solidFill>
                <a:latin typeface="Times New Roman"/>
                <a:ea typeface="Times New Roman"/>
                <a:cs typeface="Times New Roman"/>
                <a:sym typeface="Times New Roman"/>
              </a:rPr>
              <a:t>‹#›</a:t>
            </a:fld>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cture with Caption">
    <p:bg>
      <p:bgPr>
        <a:solidFill>
          <a:srgbClr val="000000"/>
        </a:solidFill>
      </p:bgPr>
    </p:bg>
    <p:spTree>
      <p:nvGrpSpPr>
        <p:cNvPr id="129" name="Shape 129"/>
        <p:cNvGrpSpPr/>
        <p:nvPr/>
      </p:nvGrpSpPr>
      <p:grpSpPr>
        <a:xfrm>
          <a:off x="0" y="0"/>
          <a:ext cx="0" cy="0"/>
          <a:chOff x="0" y="0"/>
          <a:chExt cx="0" cy="0"/>
        </a:xfrm>
      </p:grpSpPr>
      <p:sp>
        <p:nvSpPr>
          <p:cNvPr id="130" name="Shape 130"/>
          <p:cNvSpPr txBox="1"/>
          <p:nvPr>
            <p:ph type="title"/>
          </p:nvPr>
        </p:nvSpPr>
        <p:spPr>
          <a:xfrm>
            <a:off x="6407150" y="457200"/>
            <a:ext cx="11423648" cy="1790699"/>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9pPr>
          </a:lstStyle>
          <a:p/>
        </p:txBody>
      </p:sp>
      <p:sp>
        <p:nvSpPr>
          <p:cNvPr id="131" name="Shape 131"/>
          <p:cNvSpPr/>
          <p:nvPr>
            <p:ph idx="2" type="pic"/>
          </p:nvPr>
        </p:nvSpPr>
        <p:spPr>
          <a:xfrm>
            <a:off x="6064250" y="2286000"/>
            <a:ext cx="12109448" cy="9082086"/>
          </a:xfrm>
          <a:prstGeom prst="rect">
            <a:avLst/>
          </a:prstGeom>
          <a:noFill/>
          <a:ln cap="flat" cmpd="sng" w="152400">
            <a:solidFill>
              <a:srgbClr val="000000"/>
            </a:solidFill>
            <a:prstDash val="solid"/>
            <a:round/>
            <a:headEnd len="med" w="med" type="none"/>
            <a:tailEnd len="med" w="med" type="none"/>
          </a:ln>
        </p:spPr>
        <p:txBody>
          <a:bodyPr anchorCtr="0" anchor="t" bIns="91425" lIns="91425" rIns="91425" tIns="91425"/>
          <a:lstStyle>
            <a:lvl1pPr indent="-203200" lvl="0" marL="533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1pPr>
            <a:lvl2pPr indent="-190500" lvl="1" marL="9271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2pPr>
            <a:lvl3pPr indent="-76200" lvl="2" marL="12700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3pPr>
            <a:lvl4pPr indent="-76200" lvl="3" marL="17272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4pPr>
            <a:lvl5pPr indent="-76200" lvl="4" marL="2184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132" name="Shape 132"/>
          <p:cNvSpPr txBox="1"/>
          <p:nvPr>
            <p:ph idx="1" type="body"/>
          </p:nvPr>
        </p:nvSpPr>
        <p:spPr>
          <a:xfrm>
            <a:off x="6407150" y="11620500"/>
            <a:ext cx="11423648" cy="1066798"/>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457200" lvl="1"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914400" lvl="2"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1371600" lvl="3"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1828800" lvl="4"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133" name="Shape 133"/>
          <p:cNvSpPr txBox="1"/>
          <p:nvPr>
            <p:ph idx="12" type="sldNum"/>
          </p:nvPr>
        </p:nvSpPr>
        <p:spPr>
          <a:xfrm>
            <a:off x="20134554" y="12712700"/>
            <a:ext cx="652700" cy="696777"/>
          </a:xfrm>
          <a:prstGeom prst="rect">
            <a:avLst/>
          </a:prstGeom>
          <a:noFill/>
          <a:ln>
            <a:noFill/>
          </a:ln>
        </p:spPr>
        <p:txBody>
          <a:bodyPr anchorCtr="0" anchor="t" bIns="91375" lIns="91375" rIns="91375" tIns="91375">
            <a:noAutofit/>
          </a:bodyPr>
          <a:lstStyle/>
          <a:p>
            <a:pPr indent="0" lvl="0" marL="0" marR="0" rtl="0" algn="l">
              <a:lnSpc>
                <a:spcPct val="100000"/>
              </a:lnSpc>
              <a:spcBef>
                <a:spcPts val="0"/>
              </a:spcBef>
              <a:spcAft>
                <a:spcPts val="0"/>
              </a:spcAft>
              <a:buClr>
                <a:srgbClr val="000000"/>
              </a:buClr>
              <a:buSzPct val="25000"/>
              <a:buFont typeface="Times New Roman"/>
              <a:buNone/>
            </a:pPr>
            <a:fld id="{00000000-1234-1234-1234-123412341234}" type="slidenum">
              <a:rPr b="0" i="0" lang="en-US" sz="3600" u="none" cap="none" strike="noStrike">
                <a:solidFill>
                  <a:srgbClr val="000000"/>
                </a:solidFill>
                <a:latin typeface="Times New Roman"/>
                <a:ea typeface="Times New Roman"/>
                <a:cs typeface="Times New Roman"/>
                <a:sym typeface="Times New Roman"/>
              </a:rPr>
              <a:t>‹#›</a:t>
            </a:fld>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Vertical Text">
    <p:bg>
      <p:bgPr>
        <a:solidFill>
          <a:srgbClr val="000000"/>
        </a:solidFill>
      </p:bgPr>
    </p:bg>
    <p:spTree>
      <p:nvGrpSpPr>
        <p:cNvPr id="134" name="Shape 134"/>
        <p:cNvGrpSpPr/>
        <p:nvPr/>
      </p:nvGrpSpPr>
      <p:grpSpPr>
        <a:xfrm>
          <a:off x="0" y="0"/>
          <a:ext cx="0" cy="0"/>
          <a:chOff x="0" y="0"/>
          <a:chExt cx="0" cy="0"/>
        </a:xfrm>
      </p:grpSpPr>
      <p:sp>
        <p:nvSpPr>
          <p:cNvPr id="135" name="Shape 135"/>
          <p:cNvSpPr txBox="1"/>
          <p:nvPr>
            <p:ph type="title"/>
          </p:nvPr>
        </p:nvSpPr>
        <p:spPr>
          <a:xfrm>
            <a:off x="3962400" y="513674"/>
            <a:ext cx="16459200" cy="1602277"/>
          </a:xfrm>
          <a:prstGeom prst="rect">
            <a:avLst/>
          </a:prstGeom>
          <a:noFill/>
          <a:ln>
            <a:noFill/>
          </a:ln>
        </p:spPr>
        <p:txBody>
          <a:bodyPr anchorCtr="0" anchor="b" bIns="91425" lIns="91425" rIns="91425" tIns="91425"/>
          <a:lstStyle>
            <a:lvl1pPr indent="0" lvl="0"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9pPr>
          </a:lstStyle>
          <a:p/>
        </p:txBody>
      </p:sp>
      <p:sp>
        <p:nvSpPr>
          <p:cNvPr id="136" name="Shape 136"/>
          <p:cNvSpPr txBox="1"/>
          <p:nvPr>
            <p:ph idx="1" type="body"/>
          </p:nvPr>
        </p:nvSpPr>
        <p:spPr>
          <a:xfrm rot="5400000">
            <a:off x="7666034" y="-503235"/>
            <a:ext cx="9051926" cy="16459200"/>
          </a:xfrm>
          <a:prstGeom prst="rect">
            <a:avLst/>
          </a:prstGeom>
          <a:noFill/>
          <a:ln>
            <a:noFill/>
          </a:ln>
        </p:spPr>
        <p:txBody>
          <a:bodyPr anchorCtr="0" anchor="t" bIns="91425" lIns="91425" rIns="91425" tIns="91425"/>
          <a:lstStyle>
            <a:lvl1pPr indent="-203200" lvl="0" marL="533400" marR="0" rtl="0" algn="l">
              <a:lnSpc>
                <a:spcPct val="100000"/>
              </a:lnSpc>
              <a:spcBef>
                <a:spcPts val="800"/>
              </a:spcBef>
              <a:spcAft>
                <a:spcPts val="0"/>
              </a:spcAft>
              <a:buClr>
                <a:srgbClr val="FEFEFE"/>
              </a:buClr>
              <a:buSzPct val="100000"/>
              <a:buFont typeface="Arial"/>
              <a:buChar char="•"/>
              <a:defRPr b="0" i="0" sz="2800" u="none" cap="none" strike="noStrike">
                <a:solidFill>
                  <a:srgbClr val="000000"/>
                </a:solidFill>
                <a:latin typeface="Arial"/>
                <a:ea typeface="Arial"/>
                <a:cs typeface="Arial"/>
                <a:sym typeface="Arial"/>
              </a:defRPr>
            </a:lvl1pPr>
            <a:lvl2pPr indent="-190500" lvl="1" marL="927100" marR="0" rtl="0" algn="l">
              <a:lnSpc>
                <a:spcPct val="100000"/>
              </a:lnSpc>
              <a:spcBef>
                <a:spcPts val="800"/>
              </a:spcBef>
              <a:spcAft>
                <a:spcPts val="0"/>
              </a:spcAft>
              <a:buClr>
                <a:srgbClr val="FEFEFE"/>
              </a:buClr>
              <a:buSzPct val="100000"/>
              <a:buFont typeface="Arial"/>
              <a:buChar char="o"/>
              <a:defRPr b="0" i="0" sz="2800" u="none" cap="none" strike="noStrike">
                <a:solidFill>
                  <a:srgbClr val="000000"/>
                </a:solidFill>
                <a:latin typeface="Arial"/>
                <a:ea typeface="Arial"/>
                <a:cs typeface="Arial"/>
                <a:sym typeface="Arial"/>
              </a:defRPr>
            </a:lvl2pPr>
            <a:lvl3pPr indent="-76200" lvl="2" marL="1270000" marR="0" rtl="0" algn="l">
              <a:lnSpc>
                <a:spcPct val="100000"/>
              </a:lnSpc>
              <a:spcBef>
                <a:spcPts val="800"/>
              </a:spcBef>
              <a:spcAft>
                <a:spcPts val="0"/>
              </a:spcAft>
              <a:buClr>
                <a:srgbClr val="FEFEFE"/>
              </a:buClr>
              <a:buSzPct val="100000"/>
              <a:buFont typeface="Arial"/>
              <a:buChar char="•"/>
              <a:defRPr b="0" i="0" sz="2800" u="none" cap="none" strike="noStrike">
                <a:solidFill>
                  <a:srgbClr val="000000"/>
                </a:solidFill>
                <a:latin typeface="Arial"/>
                <a:ea typeface="Arial"/>
                <a:cs typeface="Arial"/>
                <a:sym typeface="Arial"/>
              </a:defRPr>
            </a:lvl3pPr>
            <a:lvl4pPr indent="-76200" lvl="3" marL="1727200" marR="0" rtl="0" algn="l">
              <a:lnSpc>
                <a:spcPct val="100000"/>
              </a:lnSpc>
              <a:spcBef>
                <a:spcPts val="800"/>
              </a:spcBef>
              <a:spcAft>
                <a:spcPts val="0"/>
              </a:spcAft>
              <a:buClr>
                <a:srgbClr val="FEFEFE"/>
              </a:buClr>
              <a:buSzPct val="100000"/>
              <a:buFont typeface="Arial"/>
              <a:buChar char="o"/>
              <a:defRPr b="0" i="0" sz="2800" u="none" cap="none" strike="noStrike">
                <a:solidFill>
                  <a:srgbClr val="000000"/>
                </a:solidFill>
                <a:latin typeface="Arial"/>
                <a:ea typeface="Arial"/>
                <a:cs typeface="Arial"/>
                <a:sym typeface="Arial"/>
              </a:defRPr>
            </a:lvl4pPr>
            <a:lvl5pPr indent="-76200" lvl="4" marL="2184400" marR="0" rtl="0" algn="l">
              <a:lnSpc>
                <a:spcPct val="100000"/>
              </a:lnSpc>
              <a:spcBef>
                <a:spcPts val="800"/>
              </a:spcBef>
              <a:spcAft>
                <a:spcPts val="0"/>
              </a:spcAft>
              <a:buClr>
                <a:srgbClr val="FEFEFE"/>
              </a:buClr>
              <a:buSzPct val="100000"/>
              <a:buFont typeface="Arial"/>
              <a:buChar char="•"/>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137" name="Shape 137"/>
          <p:cNvSpPr txBox="1"/>
          <p:nvPr>
            <p:ph idx="12" type="sldNum"/>
          </p:nvPr>
        </p:nvSpPr>
        <p:spPr>
          <a:xfrm>
            <a:off x="20134554" y="12712700"/>
            <a:ext cx="652700" cy="696777"/>
          </a:xfrm>
          <a:prstGeom prst="rect">
            <a:avLst/>
          </a:prstGeom>
          <a:noFill/>
          <a:ln>
            <a:noFill/>
          </a:ln>
        </p:spPr>
        <p:txBody>
          <a:bodyPr anchorCtr="0" anchor="t" bIns="91375" lIns="91375" rIns="91375" tIns="91375">
            <a:noAutofit/>
          </a:bodyPr>
          <a:lstStyle/>
          <a:p>
            <a:pPr indent="0" lvl="0" marL="0" marR="0" rtl="0" algn="l">
              <a:lnSpc>
                <a:spcPct val="100000"/>
              </a:lnSpc>
              <a:spcBef>
                <a:spcPts val="0"/>
              </a:spcBef>
              <a:spcAft>
                <a:spcPts val="0"/>
              </a:spcAft>
              <a:buClr>
                <a:srgbClr val="000000"/>
              </a:buClr>
              <a:buSzPct val="25000"/>
              <a:buFont typeface="Times New Roman"/>
              <a:buNone/>
            </a:pPr>
            <a:fld id="{00000000-1234-1234-1234-123412341234}" type="slidenum">
              <a:rPr b="0" i="0" lang="en-US" sz="3600" u="none" cap="none" strike="noStrike">
                <a:solidFill>
                  <a:srgbClr val="000000"/>
                </a:solidFill>
                <a:latin typeface="Times New Roman"/>
                <a:ea typeface="Times New Roman"/>
                <a:cs typeface="Times New Roman"/>
                <a:sym typeface="Times New Roman"/>
              </a:rPr>
              <a:t>‹#›</a:t>
            </a:fld>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Vertical Title and Text">
    <p:bg>
      <p:bgPr>
        <a:solidFill>
          <a:srgbClr val="000000"/>
        </a:solidFill>
      </p:bgPr>
    </p:bg>
    <p:spTree>
      <p:nvGrpSpPr>
        <p:cNvPr id="138" name="Shape 138"/>
        <p:cNvGrpSpPr/>
        <p:nvPr/>
      </p:nvGrpSpPr>
      <p:grpSpPr>
        <a:xfrm>
          <a:off x="0" y="0"/>
          <a:ext cx="0" cy="0"/>
          <a:chOff x="0" y="0"/>
          <a:chExt cx="0" cy="0"/>
        </a:xfrm>
      </p:grpSpPr>
      <p:sp>
        <p:nvSpPr>
          <p:cNvPr id="139" name="Shape 139"/>
          <p:cNvSpPr txBox="1"/>
          <p:nvPr>
            <p:ph type="title"/>
          </p:nvPr>
        </p:nvSpPr>
        <p:spPr>
          <a:xfrm rot="5400000">
            <a:off x="12512674" y="4343399"/>
            <a:ext cx="11703050" cy="4114800"/>
          </a:xfrm>
          <a:prstGeom prst="rect">
            <a:avLst/>
          </a:prstGeom>
          <a:noFill/>
          <a:ln>
            <a:noFill/>
          </a:ln>
        </p:spPr>
        <p:txBody>
          <a:bodyPr anchorCtr="0" anchor="b" bIns="91425" lIns="91425" rIns="91425" tIns="91425"/>
          <a:lstStyle>
            <a:lvl1pPr indent="0" lvl="0"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9pPr>
          </a:lstStyle>
          <a:p/>
        </p:txBody>
      </p:sp>
      <p:sp>
        <p:nvSpPr>
          <p:cNvPr id="140" name="Shape 140"/>
          <p:cNvSpPr txBox="1"/>
          <p:nvPr>
            <p:ph idx="1" type="body"/>
          </p:nvPr>
        </p:nvSpPr>
        <p:spPr>
          <a:xfrm rot="5400000">
            <a:off x="4130674" y="380999"/>
            <a:ext cx="11703050" cy="12039597"/>
          </a:xfrm>
          <a:prstGeom prst="rect">
            <a:avLst/>
          </a:prstGeom>
          <a:noFill/>
          <a:ln>
            <a:noFill/>
          </a:ln>
        </p:spPr>
        <p:txBody>
          <a:bodyPr anchorCtr="0" anchor="t" bIns="91425" lIns="91425" rIns="91425" tIns="91425"/>
          <a:lstStyle>
            <a:lvl1pPr indent="-203200" lvl="0" marL="533400" marR="0" rtl="0" algn="l">
              <a:lnSpc>
                <a:spcPct val="100000"/>
              </a:lnSpc>
              <a:spcBef>
                <a:spcPts val="800"/>
              </a:spcBef>
              <a:spcAft>
                <a:spcPts val="0"/>
              </a:spcAft>
              <a:buClr>
                <a:srgbClr val="FEFEFE"/>
              </a:buClr>
              <a:buSzPct val="100000"/>
              <a:buFont typeface="Arial"/>
              <a:buChar char="•"/>
              <a:defRPr b="0" i="0" sz="2800" u="none" cap="none" strike="noStrike">
                <a:solidFill>
                  <a:srgbClr val="000000"/>
                </a:solidFill>
                <a:latin typeface="Arial"/>
                <a:ea typeface="Arial"/>
                <a:cs typeface="Arial"/>
                <a:sym typeface="Arial"/>
              </a:defRPr>
            </a:lvl1pPr>
            <a:lvl2pPr indent="-190500" lvl="1" marL="927100" marR="0" rtl="0" algn="l">
              <a:lnSpc>
                <a:spcPct val="100000"/>
              </a:lnSpc>
              <a:spcBef>
                <a:spcPts val="800"/>
              </a:spcBef>
              <a:spcAft>
                <a:spcPts val="0"/>
              </a:spcAft>
              <a:buClr>
                <a:srgbClr val="FEFEFE"/>
              </a:buClr>
              <a:buSzPct val="100000"/>
              <a:buFont typeface="Arial"/>
              <a:buChar char="o"/>
              <a:defRPr b="0" i="0" sz="2800" u="none" cap="none" strike="noStrike">
                <a:solidFill>
                  <a:srgbClr val="000000"/>
                </a:solidFill>
                <a:latin typeface="Arial"/>
                <a:ea typeface="Arial"/>
                <a:cs typeface="Arial"/>
                <a:sym typeface="Arial"/>
              </a:defRPr>
            </a:lvl2pPr>
            <a:lvl3pPr indent="-76200" lvl="2" marL="1270000" marR="0" rtl="0" algn="l">
              <a:lnSpc>
                <a:spcPct val="100000"/>
              </a:lnSpc>
              <a:spcBef>
                <a:spcPts val="800"/>
              </a:spcBef>
              <a:spcAft>
                <a:spcPts val="0"/>
              </a:spcAft>
              <a:buClr>
                <a:srgbClr val="FEFEFE"/>
              </a:buClr>
              <a:buSzPct val="100000"/>
              <a:buFont typeface="Arial"/>
              <a:buChar char="•"/>
              <a:defRPr b="0" i="0" sz="2800" u="none" cap="none" strike="noStrike">
                <a:solidFill>
                  <a:srgbClr val="000000"/>
                </a:solidFill>
                <a:latin typeface="Arial"/>
                <a:ea typeface="Arial"/>
                <a:cs typeface="Arial"/>
                <a:sym typeface="Arial"/>
              </a:defRPr>
            </a:lvl3pPr>
            <a:lvl4pPr indent="-76200" lvl="3" marL="1727200" marR="0" rtl="0" algn="l">
              <a:lnSpc>
                <a:spcPct val="100000"/>
              </a:lnSpc>
              <a:spcBef>
                <a:spcPts val="800"/>
              </a:spcBef>
              <a:spcAft>
                <a:spcPts val="0"/>
              </a:spcAft>
              <a:buClr>
                <a:srgbClr val="FEFEFE"/>
              </a:buClr>
              <a:buSzPct val="100000"/>
              <a:buFont typeface="Arial"/>
              <a:buChar char="o"/>
              <a:defRPr b="0" i="0" sz="2800" u="none" cap="none" strike="noStrike">
                <a:solidFill>
                  <a:srgbClr val="000000"/>
                </a:solidFill>
                <a:latin typeface="Arial"/>
                <a:ea typeface="Arial"/>
                <a:cs typeface="Arial"/>
                <a:sym typeface="Arial"/>
              </a:defRPr>
            </a:lvl4pPr>
            <a:lvl5pPr indent="-76200" lvl="4" marL="2184400" marR="0" rtl="0" algn="l">
              <a:lnSpc>
                <a:spcPct val="100000"/>
              </a:lnSpc>
              <a:spcBef>
                <a:spcPts val="800"/>
              </a:spcBef>
              <a:spcAft>
                <a:spcPts val="0"/>
              </a:spcAft>
              <a:buClr>
                <a:srgbClr val="FEFEFE"/>
              </a:buClr>
              <a:buSzPct val="100000"/>
              <a:buFont typeface="Arial"/>
              <a:buChar char="•"/>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141" name="Shape 141"/>
          <p:cNvSpPr txBox="1"/>
          <p:nvPr>
            <p:ph idx="12" type="sldNum"/>
          </p:nvPr>
        </p:nvSpPr>
        <p:spPr>
          <a:xfrm>
            <a:off x="20134554" y="12712700"/>
            <a:ext cx="652700" cy="696777"/>
          </a:xfrm>
          <a:prstGeom prst="rect">
            <a:avLst/>
          </a:prstGeom>
          <a:noFill/>
          <a:ln>
            <a:noFill/>
          </a:ln>
        </p:spPr>
        <p:txBody>
          <a:bodyPr anchorCtr="0" anchor="t" bIns="91375" lIns="91375" rIns="91375" tIns="91375">
            <a:noAutofit/>
          </a:bodyPr>
          <a:lstStyle/>
          <a:p>
            <a:pPr indent="0" lvl="0" marL="0" marR="0" rtl="0" algn="l">
              <a:lnSpc>
                <a:spcPct val="100000"/>
              </a:lnSpc>
              <a:spcBef>
                <a:spcPts val="0"/>
              </a:spcBef>
              <a:spcAft>
                <a:spcPts val="0"/>
              </a:spcAft>
              <a:buClr>
                <a:srgbClr val="000000"/>
              </a:buClr>
              <a:buSzPct val="25000"/>
              <a:buFont typeface="Times New Roman"/>
              <a:buNone/>
            </a:pPr>
            <a:fld id="{00000000-1234-1234-1234-123412341234}" type="slidenum">
              <a:rPr b="0" i="0" lang="en-US" sz="3600" u="none" cap="none" strike="noStrike">
                <a:solidFill>
                  <a:srgbClr val="000000"/>
                </a:solidFill>
                <a:latin typeface="Times New Roman"/>
                <a:ea typeface="Times New Roman"/>
                <a:cs typeface="Times New Roman"/>
                <a:sym typeface="Times New Roman"/>
              </a:rPr>
              <a:t>‹#›</a:t>
            </a:fld>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Content">
    <p:spTree>
      <p:nvGrpSpPr>
        <p:cNvPr id="142" name="Shape 142"/>
        <p:cNvGrpSpPr/>
        <p:nvPr/>
      </p:nvGrpSpPr>
      <p:grpSpPr>
        <a:xfrm>
          <a:off x="0" y="0"/>
          <a:ext cx="0" cy="0"/>
          <a:chOff x="0" y="0"/>
          <a:chExt cx="0" cy="0"/>
        </a:xfrm>
      </p:grpSpPr>
      <p:sp>
        <p:nvSpPr>
          <p:cNvPr id="143" name="Shape 143"/>
          <p:cNvSpPr txBox="1"/>
          <p:nvPr>
            <p:ph type="title"/>
          </p:nvPr>
        </p:nvSpPr>
        <p:spPr>
          <a:xfrm>
            <a:off x="3962400" y="599285"/>
            <a:ext cx="16459200" cy="1516667"/>
          </a:xfrm>
          <a:prstGeom prst="rect">
            <a:avLst/>
          </a:prstGeom>
          <a:noFill/>
          <a:ln>
            <a:noFill/>
          </a:ln>
        </p:spPr>
        <p:txBody>
          <a:bodyPr anchorCtr="0" anchor="b" bIns="91425" lIns="91425" rIns="91425" tIns="91425"/>
          <a:lstStyle>
            <a:lvl1pPr indent="0" lvl="0"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9pPr>
          </a:lstStyle>
          <a:p/>
        </p:txBody>
      </p:sp>
      <p:sp>
        <p:nvSpPr>
          <p:cNvPr id="144" name="Shape 144"/>
          <p:cNvSpPr txBox="1"/>
          <p:nvPr>
            <p:ph idx="1" type="body"/>
          </p:nvPr>
        </p:nvSpPr>
        <p:spPr>
          <a:xfrm>
            <a:off x="3962400" y="3200400"/>
            <a:ext cx="16459200" cy="9051926"/>
          </a:xfrm>
          <a:prstGeom prst="rect">
            <a:avLst/>
          </a:prstGeom>
          <a:noFill/>
          <a:ln>
            <a:noFill/>
          </a:ln>
        </p:spPr>
        <p:txBody>
          <a:bodyPr anchorCtr="0" anchor="t" bIns="91425" lIns="91425" rIns="91425" tIns="91425"/>
          <a:lstStyle>
            <a:lvl1pPr indent="-203200" lvl="0" marL="533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1pPr>
            <a:lvl2pPr indent="-190500" lvl="1" marL="9271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2pPr>
            <a:lvl3pPr indent="-76200" lvl="2" marL="12700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3pPr>
            <a:lvl4pPr indent="-76200" lvl="3" marL="17272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4pPr>
            <a:lvl5pPr indent="-76200" lvl="4" marL="2184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145" name="Shape 145"/>
          <p:cNvSpPr txBox="1"/>
          <p:nvPr>
            <p:ph idx="12" type="sldNum"/>
          </p:nvPr>
        </p:nvSpPr>
        <p:spPr>
          <a:xfrm>
            <a:off x="20134554" y="12712700"/>
            <a:ext cx="652700" cy="696777"/>
          </a:xfrm>
          <a:prstGeom prst="rect">
            <a:avLst/>
          </a:prstGeom>
          <a:noFill/>
          <a:ln>
            <a:noFill/>
          </a:ln>
        </p:spPr>
        <p:txBody>
          <a:bodyPr anchorCtr="0" anchor="t" bIns="91375" lIns="91375" rIns="91375" tIns="91375">
            <a:noAutofit/>
          </a:bodyPr>
          <a:lstStyle/>
          <a:p>
            <a:pPr indent="0" lvl="0" marL="0" marR="0" rtl="0" algn="l">
              <a:lnSpc>
                <a:spcPct val="100000"/>
              </a:lnSpc>
              <a:spcBef>
                <a:spcPts val="0"/>
              </a:spcBef>
              <a:spcAft>
                <a:spcPts val="0"/>
              </a:spcAft>
              <a:buClr>
                <a:srgbClr val="000000"/>
              </a:buClr>
              <a:buSzPct val="25000"/>
              <a:buFont typeface="Times New Roman"/>
              <a:buNone/>
            </a:pPr>
            <a:fld id="{00000000-1234-1234-1234-123412341234}" type="slidenum">
              <a:rPr b="0" i="0" lang="en-US" sz="3600" u="none" cap="none" strike="noStrike">
                <a:solidFill>
                  <a:srgbClr val="000000"/>
                </a:solidFill>
                <a:latin typeface="Times New Roman"/>
                <a:ea typeface="Times New Roman"/>
                <a:cs typeface="Times New Roman"/>
                <a:sym typeface="Times New Roman"/>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wo Content">
    <p:spTree>
      <p:nvGrpSpPr>
        <p:cNvPr id="20" name="Shape 20"/>
        <p:cNvGrpSpPr/>
        <p:nvPr/>
      </p:nvGrpSpPr>
      <p:grpSpPr>
        <a:xfrm>
          <a:off x="0" y="0"/>
          <a:ext cx="0" cy="0"/>
          <a:chOff x="0" y="0"/>
          <a:chExt cx="0" cy="0"/>
        </a:xfrm>
      </p:grpSpPr>
      <p:sp>
        <p:nvSpPr>
          <p:cNvPr id="21" name="Shape 21"/>
          <p:cNvSpPr txBox="1"/>
          <p:nvPr>
            <p:ph type="title"/>
          </p:nvPr>
        </p:nvSpPr>
        <p:spPr>
          <a:xfrm>
            <a:off x="3962400" y="513674"/>
            <a:ext cx="16459200" cy="1602277"/>
          </a:xfrm>
          <a:prstGeom prst="rect">
            <a:avLst/>
          </a:prstGeom>
          <a:noFill/>
          <a:ln>
            <a:noFill/>
          </a:ln>
        </p:spPr>
        <p:txBody>
          <a:bodyPr anchorCtr="0" anchor="b" bIns="91425" lIns="91425" rIns="91425" tIns="91425"/>
          <a:lstStyle>
            <a:lvl1pPr indent="0" lvl="0"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9pPr>
          </a:lstStyle>
          <a:p/>
        </p:txBody>
      </p:sp>
      <p:sp>
        <p:nvSpPr>
          <p:cNvPr id="22" name="Shape 22"/>
          <p:cNvSpPr txBox="1"/>
          <p:nvPr>
            <p:ph idx="1" type="body"/>
          </p:nvPr>
        </p:nvSpPr>
        <p:spPr>
          <a:xfrm>
            <a:off x="12344400" y="3200400"/>
            <a:ext cx="8077197" cy="9051926"/>
          </a:xfrm>
          <a:prstGeom prst="rect">
            <a:avLst/>
          </a:prstGeom>
          <a:noFill/>
          <a:ln>
            <a:noFill/>
          </a:ln>
        </p:spPr>
        <p:txBody>
          <a:bodyPr anchorCtr="0" anchor="t" bIns="91425" lIns="91425" rIns="91425" tIns="91425"/>
          <a:lstStyle>
            <a:lvl1pPr indent="-203200" lvl="0" marL="533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1pPr>
            <a:lvl2pPr indent="-190500" lvl="1" marL="9271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2pPr>
            <a:lvl3pPr indent="-76200" lvl="2" marL="12700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3pPr>
            <a:lvl4pPr indent="-76200" lvl="3" marL="17272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4pPr>
            <a:lvl5pPr indent="-76200" lvl="4" marL="2184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23" name="Shape 23"/>
          <p:cNvSpPr txBox="1"/>
          <p:nvPr>
            <p:ph idx="2" type="body"/>
          </p:nvPr>
        </p:nvSpPr>
        <p:spPr>
          <a:xfrm>
            <a:off x="3779519" y="3200399"/>
            <a:ext cx="8083296" cy="9052559"/>
          </a:xfrm>
          <a:prstGeom prst="rect">
            <a:avLst/>
          </a:prstGeom>
          <a:noFill/>
          <a:ln>
            <a:noFill/>
          </a:ln>
        </p:spPr>
        <p:txBody>
          <a:bodyPr anchorCtr="0" anchor="t" bIns="91425" lIns="91425" rIns="91425" tIns="91425"/>
          <a:lstStyle>
            <a:lvl1pPr indent="-203200" lvl="0" marL="533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1pPr>
            <a:lvl2pPr indent="-190500" lvl="1" marL="9271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2pPr>
            <a:lvl3pPr indent="-76200" lvl="2" marL="12700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3pPr>
            <a:lvl4pPr indent="-76200" lvl="3" marL="17272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4pPr>
            <a:lvl5pPr indent="-76200" lvl="4" marL="2184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24" name="Shape 24"/>
          <p:cNvSpPr txBox="1"/>
          <p:nvPr>
            <p:ph idx="12" type="sldNum"/>
          </p:nvPr>
        </p:nvSpPr>
        <p:spPr>
          <a:xfrm>
            <a:off x="20134554" y="12712700"/>
            <a:ext cx="652700" cy="696777"/>
          </a:xfrm>
          <a:prstGeom prst="rect">
            <a:avLst/>
          </a:prstGeom>
          <a:noFill/>
          <a:ln>
            <a:noFill/>
          </a:ln>
        </p:spPr>
        <p:txBody>
          <a:bodyPr anchorCtr="0" anchor="t" bIns="91375" lIns="91375" rIns="91375" tIns="91375">
            <a:noAutofit/>
          </a:bodyPr>
          <a:lstStyle/>
          <a:p>
            <a:pPr indent="0" lvl="0" marL="0" marR="0" rtl="0" algn="l">
              <a:lnSpc>
                <a:spcPct val="100000"/>
              </a:lnSpc>
              <a:spcBef>
                <a:spcPts val="0"/>
              </a:spcBef>
              <a:spcAft>
                <a:spcPts val="0"/>
              </a:spcAft>
              <a:buClr>
                <a:srgbClr val="000000"/>
              </a:buClr>
              <a:buSzPct val="25000"/>
              <a:buFont typeface="Times New Roman"/>
              <a:buNone/>
            </a:pPr>
            <a:fld id="{00000000-1234-1234-1234-123412341234}" type="slidenum">
              <a:rPr b="0" i="0" lang="en-US" sz="3600" u="none" cap="none" strike="noStrike">
                <a:solidFill>
                  <a:srgbClr val="000000"/>
                </a:solidFill>
                <a:latin typeface="Times New Roman"/>
                <a:ea typeface="Times New Roman"/>
                <a:cs typeface="Times New Roman"/>
                <a:sym typeface="Times New Roman"/>
              </a:rPr>
              <a:t>‹#›</a:t>
            </a:fld>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
    <p:bg>
      <p:bgPr>
        <a:solidFill>
          <a:srgbClr val="000000"/>
        </a:solidFill>
      </p:bgPr>
    </p:bg>
    <p:spTree>
      <p:nvGrpSpPr>
        <p:cNvPr id="146" name="Shape 146"/>
        <p:cNvGrpSpPr/>
        <p:nvPr/>
      </p:nvGrpSpPr>
      <p:grpSpPr>
        <a:xfrm>
          <a:off x="0" y="0"/>
          <a:ext cx="0" cy="0"/>
          <a:chOff x="0" y="0"/>
          <a:chExt cx="0" cy="0"/>
        </a:xfrm>
      </p:grpSpPr>
      <p:sp>
        <p:nvSpPr>
          <p:cNvPr id="147" name="Shape 147"/>
          <p:cNvSpPr/>
          <p:nvPr/>
        </p:nvSpPr>
        <p:spPr>
          <a:xfrm>
            <a:off x="3079927" y="12438552"/>
            <a:ext cx="14518770" cy="1209041"/>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EFC71F"/>
              </a:buClr>
              <a:buSzPct val="25000"/>
              <a:buFont typeface="Carme"/>
              <a:buNone/>
            </a:pPr>
            <a:r>
              <a:rPr b="1" i="0" lang="en-US" sz="4000" u="none" cap="none" strike="noStrike">
                <a:solidFill>
                  <a:srgbClr val="EFC71F"/>
                </a:solidFill>
                <a:latin typeface="Carme"/>
                <a:ea typeface="Carme"/>
                <a:cs typeface="Carme"/>
                <a:sym typeface="Carme"/>
              </a:rPr>
              <a:t>H</a:t>
            </a:r>
            <a:r>
              <a:rPr b="1" baseline="-25000" i="0" lang="en-US" sz="4000" u="none" cap="none" strike="noStrike">
                <a:solidFill>
                  <a:srgbClr val="EFC71F"/>
                </a:solidFill>
                <a:latin typeface="Carme"/>
                <a:ea typeface="Carme"/>
                <a:cs typeface="Carme"/>
                <a:sym typeface="Carme"/>
              </a:rPr>
              <a:t>2</a:t>
            </a:r>
            <a:r>
              <a:rPr b="1" i="0" lang="en-US" sz="4000" u="none" cap="none" strike="noStrike">
                <a:solidFill>
                  <a:srgbClr val="EFC71F"/>
                </a:solidFill>
                <a:latin typeface="Carme"/>
                <a:ea typeface="Carme"/>
                <a:cs typeface="Carme"/>
                <a:sym typeface="Carme"/>
              </a:rPr>
              <a:t>O</a:t>
            </a:r>
            <a:r>
              <a:rPr b="1" i="0" lang="en-US" sz="3200" u="none" cap="none" strike="noStrike">
                <a:solidFill>
                  <a:srgbClr val="7F7F7F"/>
                </a:solidFill>
                <a:latin typeface="Carme"/>
                <a:ea typeface="Carme"/>
                <a:cs typeface="Carme"/>
                <a:sym typeface="Carme"/>
              </a:rPr>
              <a:t>.ai</a:t>
            </a:r>
            <a:br>
              <a:rPr b="1" i="0" lang="en-US" sz="3200" u="none" cap="none" strike="noStrike">
                <a:solidFill>
                  <a:srgbClr val="7F7F7F"/>
                </a:solidFill>
                <a:latin typeface="Carme"/>
                <a:ea typeface="Carme"/>
                <a:cs typeface="Carme"/>
                <a:sym typeface="Carme"/>
              </a:rPr>
            </a:br>
            <a:r>
              <a:rPr b="0" i="0" lang="en-US" sz="2400" u="none" cap="none" strike="noStrike">
                <a:solidFill>
                  <a:srgbClr val="EFC71F"/>
                </a:solidFill>
                <a:latin typeface="Carme"/>
                <a:ea typeface="Carme"/>
                <a:cs typeface="Carme"/>
                <a:sym typeface="Carme"/>
              </a:rPr>
              <a:t>Machine </a:t>
            </a:r>
            <a:r>
              <a:rPr b="0" i="0" lang="en-US" sz="2400" u="none" cap="none" strike="noStrike">
                <a:solidFill>
                  <a:srgbClr val="7F7F7F"/>
                </a:solidFill>
                <a:latin typeface="Carme"/>
                <a:ea typeface="Carme"/>
                <a:cs typeface="Carme"/>
                <a:sym typeface="Carme"/>
              </a:rPr>
              <a:t>Intelligence</a:t>
            </a:r>
          </a:p>
        </p:txBody>
      </p:sp>
      <p:sp>
        <p:nvSpPr>
          <p:cNvPr id="148" name="Shape 148"/>
          <p:cNvSpPr txBox="1"/>
          <p:nvPr>
            <p:ph type="title"/>
          </p:nvPr>
        </p:nvSpPr>
        <p:spPr>
          <a:xfrm>
            <a:off x="4419600" y="1219200"/>
            <a:ext cx="15544800" cy="8534397"/>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9pPr>
          </a:lstStyle>
          <a:p/>
        </p:txBody>
      </p:sp>
      <p:sp>
        <p:nvSpPr>
          <p:cNvPr id="149" name="Shape 149"/>
          <p:cNvSpPr txBox="1"/>
          <p:nvPr>
            <p:ph idx="1" type="body"/>
          </p:nvPr>
        </p:nvSpPr>
        <p:spPr>
          <a:xfrm>
            <a:off x="5791200" y="9906000"/>
            <a:ext cx="12801598" cy="2438399"/>
          </a:xfrm>
          <a:prstGeom prst="rect">
            <a:avLst/>
          </a:prstGeom>
          <a:noFill/>
          <a:ln>
            <a:noFill/>
          </a:ln>
        </p:spPr>
        <p:txBody>
          <a:bodyPr anchorCtr="0" anchor="t" bIns="91425" lIns="91425" rIns="91425" tIns="91425"/>
          <a:lstStyle>
            <a:lvl1pPr indent="0" lvl="0" marL="0" marR="0" rtl="0" algn="ctr">
              <a:lnSpc>
                <a:spcPct val="100000"/>
              </a:lnSpc>
              <a:spcBef>
                <a:spcPts val="80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457200" lvl="1" marL="0" marR="0" rtl="0" algn="ctr">
              <a:lnSpc>
                <a:spcPct val="100000"/>
              </a:lnSpc>
              <a:spcBef>
                <a:spcPts val="80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914400" lvl="2" marL="0" marR="0" rtl="0" algn="ctr">
              <a:lnSpc>
                <a:spcPct val="100000"/>
              </a:lnSpc>
              <a:spcBef>
                <a:spcPts val="80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1371600" lvl="3" marL="0" marR="0" rtl="0" algn="ctr">
              <a:lnSpc>
                <a:spcPct val="100000"/>
              </a:lnSpc>
              <a:spcBef>
                <a:spcPts val="80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1828800" lvl="4" marL="0" marR="0" rtl="0" algn="ctr">
              <a:lnSpc>
                <a:spcPct val="100000"/>
              </a:lnSpc>
              <a:spcBef>
                <a:spcPts val="80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150" name="Shape 150"/>
          <p:cNvSpPr txBox="1"/>
          <p:nvPr>
            <p:ph idx="12" type="sldNum"/>
          </p:nvPr>
        </p:nvSpPr>
        <p:spPr>
          <a:xfrm>
            <a:off x="20134554" y="12712700"/>
            <a:ext cx="652700" cy="696777"/>
          </a:xfrm>
          <a:prstGeom prst="rect">
            <a:avLst/>
          </a:prstGeom>
          <a:noFill/>
          <a:ln>
            <a:noFill/>
          </a:ln>
        </p:spPr>
        <p:txBody>
          <a:bodyPr anchorCtr="0" anchor="t" bIns="91375" lIns="91375" rIns="91375" tIns="91375">
            <a:noAutofit/>
          </a:bodyPr>
          <a:lstStyle/>
          <a:p>
            <a:pPr indent="0" lvl="0" marL="0" marR="0" rtl="0" algn="l">
              <a:lnSpc>
                <a:spcPct val="100000"/>
              </a:lnSpc>
              <a:spcBef>
                <a:spcPts val="0"/>
              </a:spcBef>
              <a:spcAft>
                <a:spcPts val="0"/>
              </a:spcAft>
              <a:buClr>
                <a:srgbClr val="000000"/>
              </a:buClr>
              <a:buSzPct val="25000"/>
              <a:buFont typeface="Times New Roman"/>
              <a:buNone/>
            </a:pPr>
            <a:fld id="{00000000-1234-1234-1234-123412341234}" type="slidenum">
              <a:rPr b="0" i="0" lang="en-US" sz="3600" u="none" cap="none" strike="noStrike">
                <a:solidFill>
                  <a:srgbClr val="000000"/>
                </a:solidFill>
                <a:latin typeface="Times New Roman"/>
                <a:ea typeface="Times New Roman"/>
                <a:cs typeface="Times New Roman"/>
                <a:sym typeface="Times New Roman"/>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Content">
    <p:spTree>
      <p:nvGrpSpPr>
        <p:cNvPr id="25" name="Shape 25"/>
        <p:cNvGrpSpPr/>
        <p:nvPr/>
      </p:nvGrpSpPr>
      <p:grpSpPr>
        <a:xfrm>
          <a:off x="0" y="0"/>
          <a:ext cx="0" cy="0"/>
          <a:chOff x="0" y="0"/>
          <a:chExt cx="0" cy="0"/>
        </a:xfrm>
      </p:grpSpPr>
      <p:sp>
        <p:nvSpPr>
          <p:cNvPr id="26" name="Shape 26"/>
          <p:cNvSpPr txBox="1"/>
          <p:nvPr>
            <p:ph type="title"/>
          </p:nvPr>
        </p:nvSpPr>
        <p:spPr>
          <a:xfrm>
            <a:off x="3962400" y="599285"/>
            <a:ext cx="16459200" cy="1516667"/>
          </a:xfrm>
          <a:prstGeom prst="rect">
            <a:avLst/>
          </a:prstGeom>
          <a:noFill/>
          <a:ln>
            <a:noFill/>
          </a:ln>
        </p:spPr>
        <p:txBody>
          <a:bodyPr anchorCtr="0" anchor="b" bIns="91425" lIns="91425" rIns="91425" tIns="91425"/>
          <a:lstStyle>
            <a:lvl1pPr indent="0" lvl="0"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9pPr>
          </a:lstStyle>
          <a:p/>
        </p:txBody>
      </p:sp>
      <p:sp>
        <p:nvSpPr>
          <p:cNvPr id="27" name="Shape 27"/>
          <p:cNvSpPr txBox="1"/>
          <p:nvPr>
            <p:ph idx="1" type="body"/>
          </p:nvPr>
        </p:nvSpPr>
        <p:spPr>
          <a:xfrm>
            <a:off x="3962400" y="3200400"/>
            <a:ext cx="16459200" cy="9051926"/>
          </a:xfrm>
          <a:prstGeom prst="rect">
            <a:avLst/>
          </a:prstGeom>
          <a:noFill/>
          <a:ln>
            <a:noFill/>
          </a:ln>
        </p:spPr>
        <p:txBody>
          <a:bodyPr anchorCtr="0" anchor="t" bIns="91425" lIns="91425" rIns="91425" tIns="91425"/>
          <a:lstStyle>
            <a:lvl1pPr indent="-203200" lvl="0" marL="533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1pPr>
            <a:lvl2pPr indent="-190500" lvl="1" marL="9271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2pPr>
            <a:lvl3pPr indent="-76200" lvl="2" marL="12700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3pPr>
            <a:lvl4pPr indent="-76200" lvl="3" marL="17272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4pPr>
            <a:lvl5pPr indent="-76200" lvl="4" marL="2184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28" name="Shape 28"/>
          <p:cNvSpPr txBox="1"/>
          <p:nvPr>
            <p:ph idx="12" type="sldNum"/>
          </p:nvPr>
        </p:nvSpPr>
        <p:spPr>
          <a:xfrm>
            <a:off x="20134554" y="12712700"/>
            <a:ext cx="652700" cy="696777"/>
          </a:xfrm>
          <a:prstGeom prst="rect">
            <a:avLst/>
          </a:prstGeom>
          <a:noFill/>
          <a:ln>
            <a:noFill/>
          </a:ln>
        </p:spPr>
        <p:txBody>
          <a:bodyPr anchorCtr="0" anchor="t" bIns="91375" lIns="91375" rIns="91375" tIns="91375">
            <a:noAutofit/>
          </a:bodyPr>
          <a:lstStyle/>
          <a:p>
            <a:pPr indent="0" lvl="0" marL="0" marR="0" rtl="0" algn="l">
              <a:lnSpc>
                <a:spcPct val="100000"/>
              </a:lnSpc>
              <a:spcBef>
                <a:spcPts val="0"/>
              </a:spcBef>
              <a:spcAft>
                <a:spcPts val="0"/>
              </a:spcAft>
              <a:buClr>
                <a:srgbClr val="000000"/>
              </a:buClr>
              <a:buSzPct val="25000"/>
              <a:buFont typeface="Times New Roman"/>
              <a:buNone/>
            </a:pPr>
            <a:fld id="{00000000-1234-1234-1234-123412341234}" type="slidenum">
              <a:rPr b="0" i="0" lang="en-US" sz="3600" u="none" cap="none" strike="noStrike">
                <a:solidFill>
                  <a:srgbClr val="000000"/>
                </a:solidFill>
                <a:latin typeface="Times New Roman"/>
                <a:ea typeface="Times New Roman"/>
                <a:cs typeface="Times New Roman"/>
                <a:sym typeface="Times New Roman"/>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p:spTree>
      <p:nvGrpSpPr>
        <p:cNvPr id="29" name="Shape 29"/>
        <p:cNvGrpSpPr/>
        <p:nvPr/>
      </p:nvGrpSpPr>
      <p:grpSpPr>
        <a:xfrm>
          <a:off x="0" y="0"/>
          <a:ext cx="0" cy="0"/>
          <a:chOff x="0" y="0"/>
          <a:chExt cx="0" cy="0"/>
        </a:xfrm>
      </p:grpSpPr>
      <p:sp>
        <p:nvSpPr>
          <p:cNvPr id="30" name="Shape 30"/>
          <p:cNvSpPr txBox="1"/>
          <p:nvPr>
            <p:ph idx="12" type="sldNum"/>
          </p:nvPr>
        </p:nvSpPr>
        <p:spPr>
          <a:xfrm>
            <a:off x="20134554" y="12712700"/>
            <a:ext cx="652700" cy="696777"/>
          </a:xfrm>
          <a:prstGeom prst="rect">
            <a:avLst/>
          </a:prstGeom>
          <a:noFill/>
          <a:ln>
            <a:noFill/>
          </a:ln>
        </p:spPr>
        <p:txBody>
          <a:bodyPr anchorCtr="0" anchor="t" bIns="91375" lIns="91375" rIns="91375" tIns="91375">
            <a:noAutofit/>
          </a:bodyPr>
          <a:lstStyle/>
          <a:p>
            <a:pPr indent="0" lvl="0" marL="0" marR="0" rtl="0" algn="l">
              <a:lnSpc>
                <a:spcPct val="100000"/>
              </a:lnSpc>
              <a:spcBef>
                <a:spcPts val="0"/>
              </a:spcBef>
              <a:spcAft>
                <a:spcPts val="0"/>
              </a:spcAft>
              <a:buClr>
                <a:srgbClr val="000000"/>
              </a:buClr>
              <a:buSzPct val="25000"/>
              <a:buFont typeface="Times New Roman"/>
              <a:buNone/>
            </a:pPr>
            <a:fld id="{00000000-1234-1234-1234-123412341234}" type="slidenum">
              <a:rPr b="0" i="0" lang="en-US" sz="3600" u="none" cap="none" strike="noStrike">
                <a:solidFill>
                  <a:srgbClr val="000000"/>
                </a:solidFill>
                <a:latin typeface="Times New Roman"/>
                <a:ea typeface="Times New Roman"/>
                <a:cs typeface="Times New Roman"/>
                <a:sym typeface="Times New Roman"/>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Content">
    <p:bg>
      <p:bgPr>
        <a:gradFill>
          <a:gsLst>
            <a:gs pos="0">
              <a:srgbClr val="FFFFFF"/>
            </a:gs>
            <a:gs pos="50000">
              <a:srgbClr val="FFFFFF"/>
            </a:gs>
            <a:gs pos="76000">
              <a:srgbClr val="F3F3F3"/>
            </a:gs>
            <a:gs pos="92000">
              <a:srgbClr val="D9D9D9"/>
            </a:gs>
            <a:gs pos="100000">
              <a:srgbClr val="D9D9D9"/>
            </a:gs>
          </a:gsLst>
          <a:path path="circle">
            <a:fillToRect b="50%" l="50%" r="50%" t="50%"/>
          </a:path>
          <a:tileRect/>
        </a:gradFill>
      </p:bgPr>
    </p:bg>
    <p:spTree>
      <p:nvGrpSpPr>
        <p:cNvPr id="31" name="Shape 31"/>
        <p:cNvGrpSpPr/>
        <p:nvPr/>
      </p:nvGrpSpPr>
      <p:grpSpPr>
        <a:xfrm>
          <a:off x="0" y="0"/>
          <a:ext cx="0" cy="0"/>
          <a:chOff x="0" y="0"/>
          <a:chExt cx="0" cy="0"/>
        </a:xfrm>
      </p:grpSpPr>
      <p:sp>
        <p:nvSpPr>
          <p:cNvPr id="32" name="Shape 32"/>
          <p:cNvSpPr/>
          <p:nvPr/>
        </p:nvSpPr>
        <p:spPr>
          <a:xfrm>
            <a:off x="3079930" y="12144560"/>
            <a:ext cx="14518770" cy="1797024"/>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EFC71F"/>
              </a:buClr>
              <a:buSzPct val="25000"/>
              <a:buFont typeface="Carme"/>
              <a:buNone/>
            </a:pPr>
            <a:r>
              <a:rPr b="0" i="0" lang="en-US" sz="4000" u="none" cap="none" strike="noStrike">
                <a:solidFill>
                  <a:srgbClr val="EFC71F"/>
                </a:solidFill>
                <a:latin typeface="Carme"/>
                <a:ea typeface="Carme"/>
                <a:cs typeface="Carme"/>
                <a:sym typeface="Carme"/>
              </a:rPr>
              <a:t>H</a:t>
            </a:r>
            <a:r>
              <a:rPr b="0" baseline="-25000" i="0" lang="en-US" sz="4000" u="none" cap="none" strike="noStrike">
                <a:solidFill>
                  <a:srgbClr val="EFC71F"/>
                </a:solidFill>
                <a:latin typeface="Carme"/>
                <a:ea typeface="Carme"/>
                <a:cs typeface="Carme"/>
                <a:sym typeface="Carme"/>
              </a:rPr>
              <a:t>2</a:t>
            </a:r>
            <a:r>
              <a:rPr b="0" i="0" lang="en-US" sz="4000" u="none" cap="none" strike="noStrike">
                <a:solidFill>
                  <a:srgbClr val="EFC71F"/>
                </a:solidFill>
                <a:latin typeface="Carme"/>
                <a:ea typeface="Carme"/>
                <a:cs typeface="Carme"/>
                <a:sym typeface="Carme"/>
              </a:rPr>
              <a:t>O</a:t>
            </a:r>
            <a:r>
              <a:rPr b="0" i="0" lang="en-US" sz="3200" u="none" cap="none" strike="noStrike">
                <a:solidFill>
                  <a:srgbClr val="808080"/>
                </a:solidFill>
                <a:latin typeface="Carme"/>
                <a:ea typeface="Carme"/>
                <a:cs typeface="Carme"/>
                <a:sym typeface="Carme"/>
              </a:rPr>
              <a:t>.ai</a:t>
            </a:r>
            <a:br>
              <a:rPr b="0" i="0" lang="en-US" sz="3200" u="none" cap="none" strike="noStrike">
                <a:solidFill>
                  <a:srgbClr val="808080"/>
                </a:solidFill>
                <a:latin typeface="Carme"/>
                <a:ea typeface="Carme"/>
                <a:cs typeface="Carme"/>
                <a:sym typeface="Carme"/>
              </a:rPr>
            </a:br>
            <a:r>
              <a:rPr b="0" i="0" lang="en-US" sz="2400" u="none" cap="none" strike="noStrike">
                <a:solidFill>
                  <a:srgbClr val="EFC71F"/>
                </a:solidFill>
                <a:latin typeface="Carme"/>
                <a:ea typeface="Carme"/>
                <a:cs typeface="Carme"/>
                <a:sym typeface="Carme"/>
              </a:rPr>
              <a:t>Machine </a:t>
            </a:r>
            <a:r>
              <a:rPr b="0" i="0" lang="en-US" sz="2400" u="none" cap="none" strike="noStrike">
                <a:solidFill>
                  <a:srgbClr val="7F7F7F"/>
                </a:solidFill>
                <a:latin typeface="Carme"/>
                <a:ea typeface="Carme"/>
                <a:cs typeface="Carme"/>
                <a:sym typeface="Carme"/>
              </a:rPr>
              <a:t>Intelligence</a:t>
            </a:r>
          </a:p>
        </p:txBody>
      </p:sp>
      <p:sp>
        <p:nvSpPr>
          <p:cNvPr id="33" name="Shape 33"/>
          <p:cNvSpPr txBox="1"/>
          <p:nvPr>
            <p:ph type="title"/>
          </p:nvPr>
        </p:nvSpPr>
        <p:spPr>
          <a:xfrm>
            <a:off x="3962400" y="0"/>
            <a:ext cx="16459200" cy="2115956"/>
          </a:xfrm>
          <a:prstGeom prst="rect">
            <a:avLst/>
          </a:prstGeom>
          <a:noFill/>
          <a:ln>
            <a:noFill/>
          </a:ln>
        </p:spPr>
        <p:txBody>
          <a:bodyPr anchorCtr="0" anchor="b" bIns="91425" lIns="91425" rIns="91425" tIns="91425"/>
          <a:lstStyle>
            <a:lvl1pPr indent="0" lvl="0" marL="0" marR="0" rtl="0" algn="ctr">
              <a:lnSpc>
                <a:spcPct val="107407"/>
              </a:lnSpc>
              <a:spcBef>
                <a:spcPts val="0"/>
              </a:spcBef>
              <a:spcAft>
                <a:spcPts val="0"/>
              </a:spcAft>
              <a:buClr>
                <a:srgbClr val="000000"/>
              </a:buClr>
              <a:buFont typeface="Calibri"/>
              <a:buNone/>
              <a:defRPr b="0" i="0" sz="10800" u="none" cap="none" strike="noStrike">
                <a:solidFill>
                  <a:srgbClr val="000000"/>
                </a:solidFill>
                <a:latin typeface="Calibri"/>
                <a:ea typeface="Calibri"/>
                <a:cs typeface="Calibri"/>
                <a:sym typeface="Calibri"/>
              </a:defRPr>
            </a:lvl1pPr>
            <a:lvl2pPr indent="0" lvl="1"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9pPr>
          </a:lstStyle>
          <a:p/>
        </p:txBody>
      </p:sp>
      <p:sp>
        <p:nvSpPr>
          <p:cNvPr id="34" name="Shape 34"/>
          <p:cNvSpPr txBox="1"/>
          <p:nvPr>
            <p:ph idx="1" type="body"/>
          </p:nvPr>
        </p:nvSpPr>
        <p:spPr>
          <a:xfrm>
            <a:off x="3962400" y="3200400"/>
            <a:ext cx="16459200" cy="10515599"/>
          </a:xfrm>
          <a:prstGeom prst="rect">
            <a:avLst/>
          </a:prstGeom>
          <a:noFill/>
          <a:ln>
            <a:noFill/>
          </a:ln>
        </p:spPr>
        <p:txBody>
          <a:bodyPr anchorCtr="0" anchor="t" bIns="91425" lIns="91425" rIns="91425" tIns="91425"/>
          <a:lstStyle>
            <a:lvl1pPr indent="-381000" lvl="0" marL="685800" marR="0" rtl="0" algn="l">
              <a:lnSpc>
                <a:spcPct val="100000"/>
              </a:lnSpc>
              <a:spcBef>
                <a:spcPts val="1100"/>
              </a:spcBef>
              <a:spcAft>
                <a:spcPts val="0"/>
              </a:spcAft>
              <a:buClr>
                <a:srgbClr val="808080"/>
              </a:buClr>
              <a:buSzPct val="100000"/>
              <a:buFont typeface="Arial"/>
              <a:buChar char="•"/>
              <a:defRPr b="0" i="0" sz="4800" u="none" cap="none" strike="noStrike">
                <a:solidFill>
                  <a:srgbClr val="808080"/>
                </a:solidFill>
                <a:latin typeface="PT Sans"/>
                <a:ea typeface="PT Sans"/>
                <a:cs typeface="PT Sans"/>
                <a:sym typeface="PT Sans"/>
              </a:defRPr>
            </a:lvl1pPr>
            <a:lvl2pPr indent="-552450" lvl="1" marL="1314450" marR="0" rtl="0" algn="l">
              <a:lnSpc>
                <a:spcPct val="100000"/>
              </a:lnSpc>
              <a:spcBef>
                <a:spcPts val="1100"/>
              </a:spcBef>
              <a:spcAft>
                <a:spcPts val="0"/>
              </a:spcAft>
              <a:buClr>
                <a:srgbClr val="808080"/>
              </a:buClr>
              <a:buSzPct val="100000"/>
              <a:buFont typeface="Arial"/>
              <a:buChar char="o"/>
              <a:defRPr b="0" i="0" sz="4800" u="none" cap="none" strike="noStrike">
                <a:solidFill>
                  <a:srgbClr val="808080"/>
                </a:solidFill>
                <a:latin typeface="PT Sans"/>
                <a:ea typeface="PT Sans"/>
                <a:cs typeface="PT Sans"/>
                <a:sym typeface="PT Sans"/>
              </a:defRPr>
            </a:lvl2pPr>
            <a:lvl3pPr indent="-381000" lvl="2" marL="1600200" marR="0" rtl="0" algn="l">
              <a:lnSpc>
                <a:spcPct val="100000"/>
              </a:lnSpc>
              <a:spcBef>
                <a:spcPts val="1100"/>
              </a:spcBef>
              <a:spcAft>
                <a:spcPts val="0"/>
              </a:spcAft>
              <a:buClr>
                <a:srgbClr val="808080"/>
              </a:buClr>
              <a:buSzPct val="100000"/>
              <a:buFont typeface="Arial"/>
              <a:buChar char="•"/>
              <a:defRPr b="0" i="0" sz="4800" u="none" cap="none" strike="noStrike">
                <a:solidFill>
                  <a:srgbClr val="808080"/>
                </a:solidFill>
                <a:latin typeface="PT Sans"/>
                <a:ea typeface="PT Sans"/>
                <a:cs typeface="PT Sans"/>
                <a:sym typeface="PT Sans"/>
              </a:defRPr>
            </a:lvl3pPr>
            <a:lvl4pPr indent="-381000" lvl="3" marL="2057400" marR="0" rtl="0" algn="l">
              <a:lnSpc>
                <a:spcPct val="100000"/>
              </a:lnSpc>
              <a:spcBef>
                <a:spcPts val="1100"/>
              </a:spcBef>
              <a:spcAft>
                <a:spcPts val="0"/>
              </a:spcAft>
              <a:buClr>
                <a:srgbClr val="808080"/>
              </a:buClr>
              <a:buSzPct val="100000"/>
              <a:buFont typeface="Arial"/>
              <a:buChar char="o"/>
              <a:defRPr b="0" i="0" sz="4800" u="none" cap="none" strike="noStrike">
                <a:solidFill>
                  <a:srgbClr val="808080"/>
                </a:solidFill>
                <a:latin typeface="PT Sans"/>
                <a:ea typeface="PT Sans"/>
                <a:cs typeface="PT Sans"/>
                <a:sym typeface="PT Sans"/>
              </a:defRPr>
            </a:lvl4pPr>
            <a:lvl5pPr indent="-381000" lvl="4" marL="2514600" marR="0" rtl="0" algn="l">
              <a:lnSpc>
                <a:spcPct val="100000"/>
              </a:lnSpc>
              <a:spcBef>
                <a:spcPts val="1100"/>
              </a:spcBef>
              <a:spcAft>
                <a:spcPts val="0"/>
              </a:spcAft>
              <a:buClr>
                <a:srgbClr val="808080"/>
              </a:buClr>
              <a:buSzPct val="100000"/>
              <a:buFont typeface="Arial"/>
              <a:buChar char="•"/>
              <a:defRPr b="0" i="0" sz="4800" u="none" cap="none" strike="noStrike">
                <a:solidFill>
                  <a:srgbClr val="808080"/>
                </a:solidFill>
                <a:latin typeface="PT Sans"/>
                <a:ea typeface="PT Sans"/>
                <a:cs typeface="PT Sans"/>
                <a:sym typeface="PT Sans"/>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35" name="Shape 35"/>
          <p:cNvSpPr txBox="1"/>
          <p:nvPr>
            <p:ph idx="12" type="sldNum"/>
          </p:nvPr>
        </p:nvSpPr>
        <p:spPr>
          <a:xfrm>
            <a:off x="20134554" y="12712700"/>
            <a:ext cx="1123950" cy="728900"/>
          </a:xfrm>
          <a:prstGeom prst="rect">
            <a:avLst/>
          </a:prstGeom>
          <a:noFill/>
          <a:ln>
            <a:noFill/>
          </a:ln>
        </p:spPr>
        <p:txBody>
          <a:bodyPr anchorCtr="0" anchor="t" bIns="91375" lIns="91375" rIns="91375" tIns="91375">
            <a:noAutofit/>
          </a:bodyPr>
          <a:lstStyle/>
          <a:p>
            <a:pPr indent="0" lvl="0" marL="0" marR="0" rtl="0" algn="l">
              <a:lnSpc>
                <a:spcPct val="100000"/>
              </a:lnSpc>
              <a:spcBef>
                <a:spcPts val="0"/>
              </a:spcBef>
              <a:spcAft>
                <a:spcPts val="0"/>
              </a:spcAft>
              <a:buClr>
                <a:srgbClr val="000000"/>
              </a:buClr>
              <a:buSzPct val="25000"/>
              <a:buFont typeface="Palatino Linotype"/>
              <a:buNone/>
            </a:pPr>
            <a:fld id="{00000000-1234-1234-1234-123412341234}" type="slidenum">
              <a:rPr b="0" i="0" lang="en-US" sz="3600" u="none" cap="none" strike="noStrike">
                <a:solidFill>
                  <a:srgbClr val="000000"/>
                </a:solidFill>
                <a:latin typeface="Palatino Linotype"/>
                <a:ea typeface="Palatino Linotype"/>
                <a:cs typeface="Palatino Linotype"/>
                <a:sym typeface="Palatino Linotype"/>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Only">
    <p:spTree>
      <p:nvGrpSpPr>
        <p:cNvPr id="36" name="Shape 36"/>
        <p:cNvGrpSpPr/>
        <p:nvPr/>
      </p:nvGrpSpPr>
      <p:grpSpPr>
        <a:xfrm>
          <a:off x="0" y="0"/>
          <a:ext cx="0" cy="0"/>
          <a:chOff x="0" y="0"/>
          <a:chExt cx="0" cy="0"/>
        </a:xfrm>
      </p:grpSpPr>
      <p:sp>
        <p:nvSpPr>
          <p:cNvPr id="37" name="Shape 37"/>
          <p:cNvSpPr txBox="1"/>
          <p:nvPr>
            <p:ph type="title"/>
          </p:nvPr>
        </p:nvSpPr>
        <p:spPr>
          <a:xfrm>
            <a:off x="3962400" y="513674"/>
            <a:ext cx="16459200" cy="1602277"/>
          </a:xfrm>
          <a:prstGeom prst="rect">
            <a:avLst/>
          </a:prstGeom>
          <a:noFill/>
          <a:ln>
            <a:noFill/>
          </a:ln>
        </p:spPr>
        <p:txBody>
          <a:bodyPr anchorCtr="0" anchor="b" bIns="91425" lIns="91425" rIns="91425" tIns="91425"/>
          <a:lstStyle>
            <a:lvl1pPr indent="0" lvl="0"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9pPr>
          </a:lstStyle>
          <a:p/>
        </p:txBody>
      </p:sp>
      <p:sp>
        <p:nvSpPr>
          <p:cNvPr id="38" name="Shape 38"/>
          <p:cNvSpPr txBox="1"/>
          <p:nvPr>
            <p:ph idx="12" type="sldNum"/>
          </p:nvPr>
        </p:nvSpPr>
        <p:spPr>
          <a:xfrm>
            <a:off x="20134554" y="12712700"/>
            <a:ext cx="652700" cy="696777"/>
          </a:xfrm>
          <a:prstGeom prst="rect">
            <a:avLst/>
          </a:prstGeom>
          <a:noFill/>
          <a:ln>
            <a:noFill/>
          </a:ln>
        </p:spPr>
        <p:txBody>
          <a:bodyPr anchorCtr="0" anchor="t" bIns="91375" lIns="91375" rIns="91375" tIns="91375">
            <a:noAutofit/>
          </a:bodyPr>
          <a:lstStyle/>
          <a:p>
            <a:pPr indent="0" lvl="0" marL="0" marR="0" rtl="0" algn="l">
              <a:lnSpc>
                <a:spcPct val="100000"/>
              </a:lnSpc>
              <a:spcBef>
                <a:spcPts val="0"/>
              </a:spcBef>
              <a:spcAft>
                <a:spcPts val="0"/>
              </a:spcAft>
              <a:buClr>
                <a:srgbClr val="000000"/>
              </a:buClr>
              <a:buSzPct val="25000"/>
              <a:buFont typeface="Times New Roman"/>
              <a:buNone/>
            </a:pPr>
            <a:fld id="{00000000-1234-1234-1234-123412341234}" type="slidenum">
              <a:rPr b="0" i="0" lang="en-US" sz="3600" u="none" cap="none" strike="noStrike">
                <a:solidFill>
                  <a:srgbClr val="000000"/>
                </a:solidFill>
                <a:latin typeface="Times New Roman"/>
                <a:ea typeface="Times New Roman"/>
                <a:cs typeface="Times New Roman"/>
                <a:sym typeface="Times New Roman"/>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
    <p:bg>
      <p:bgPr>
        <a:solidFill>
          <a:srgbClr val="000000"/>
        </a:solidFill>
      </p:bgPr>
    </p:bg>
    <p:spTree>
      <p:nvGrpSpPr>
        <p:cNvPr id="39" name="Shape 39"/>
        <p:cNvGrpSpPr/>
        <p:nvPr/>
      </p:nvGrpSpPr>
      <p:grpSpPr>
        <a:xfrm>
          <a:off x="0" y="0"/>
          <a:ext cx="0" cy="0"/>
          <a:chOff x="0" y="0"/>
          <a:chExt cx="0" cy="0"/>
        </a:xfrm>
      </p:grpSpPr>
      <p:sp>
        <p:nvSpPr>
          <p:cNvPr id="40" name="Shape 40"/>
          <p:cNvSpPr txBox="1"/>
          <p:nvPr>
            <p:ph type="title"/>
          </p:nvPr>
        </p:nvSpPr>
        <p:spPr>
          <a:xfrm>
            <a:off x="4419600" y="1219200"/>
            <a:ext cx="15544800" cy="8534397"/>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9pPr>
          </a:lstStyle>
          <a:p/>
        </p:txBody>
      </p:sp>
      <p:sp>
        <p:nvSpPr>
          <p:cNvPr id="41" name="Shape 41"/>
          <p:cNvSpPr txBox="1"/>
          <p:nvPr>
            <p:ph idx="1" type="body"/>
          </p:nvPr>
        </p:nvSpPr>
        <p:spPr>
          <a:xfrm>
            <a:off x="5791200" y="9906000"/>
            <a:ext cx="12801598" cy="2438399"/>
          </a:xfrm>
          <a:prstGeom prst="rect">
            <a:avLst/>
          </a:prstGeom>
          <a:noFill/>
          <a:ln>
            <a:noFill/>
          </a:ln>
        </p:spPr>
        <p:txBody>
          <a:bodyPr anchorCtr="0" anchor="t" bIns="91425" lIns="91425" rIns="91425" tIns="91425"/>
          <a:lstStyle>
            <a:lvl1pPr indent="0" lvl="0" marL="0" marR="0" rtl="0" algn="ctr">
              <a:lnSpc>
                <a:spcPct val="100000"/>
              </a:lnSpc>
              <a:spcBef>
                <a:spcPts val="80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457200" lvl="1" marL="0" marR="0" rtl="0" algn="ctr">
              <a:lnSpc>
                <a:spcPct val="100000"/>
              </a:lnSpc>
              <a:spcBef>
                <a:spcPts val="80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914400" lvl="2" marL="0" marR="0" rtl="0" algn="ctr">
              <a:lnSpc>
                <a:spcPct val="100000"/>
              </a:lnSpc>
              <a:spcBef>
                <a:spcPts val="80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1371600" lvl="3" marL="0" marR="0" rtl="0" algn="ctr">
              <a:lnSpc>
                <a:spcPct val="100000"/>
              </a:lnSpc>
              <a:spcBef>
                <a:spcPts val="80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1828800" lvl="4" marL="0" marR="0" rtl="0" algn="ctr">
              <a:lnSpc>
                <a:spcPct val="100000"/>
              </a:lnSpc>
              <a:spcBef>
                <a:spcPts val="80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42" name="Shape 42"/>
          <p:cNvSpPr txBox="1"/>
          <p:nvPr>
            <p:ph idx="12" type="sldNum"/>
          </p:nvPr>
        </p:nvSpPr>
        <p:spPr>
          <a:xfrm>
            <a:off x="20134554" y="12712700"/>
            <a:ext cx="652700" cy="696777"/>
          </a:xfrm>
          <a:prstGeom prst="rect">
            <a:avLst/>
          </a:prstGeom>
          <a:noFill/>
          <a:ln>
            <a:noFill/>
          </a:ln>
        </p:spPr>
        <p:txBody>
          <a:bodyPr anchorCtr="0" anchor="t" bIns="91375" lIns="91375" rIns="91375" tIns="91375">
            <a:noAutofit/>
          </a:bodyPr>
          <a:lstStyle/>
          <a:p>
            <a:pPr indent="0" lvl="0" marL="0" marR="0" rtl="0" algn="l">
              <a:lnSpc>
                <a:spcPct val="100000"/>
              </a:lnSpc>
              <a:spcBef>
                <a:spcPts val="0"/>
              </a:spcBef>
              <a:spcAft>
                <a:spcPts val="0"/>
              </a:spcAft>
              <a:buClr>
                <a:srgbClr val="000000"/>
              </a:buClr>
              <a:buSzPct val="25000"/>
              <a:buFont typeface="Times New Roman"/>
              <a:buNone/>
            </a:pPr>
            <a:fld id="{00000000-1234-1234-1234-123412341234}" type="slidenum">
              <a:rPr b="0" i="0" lang="en-US" sz="3600" u="none" cap="none" strike="noStrike">
                <a:solidFill>
                  <a:srgbClr val="000000"/>
                </a:solidFill>
                <a:latin typeface="Times New Roman"/>
                <a:ea typeface="Times New Roman"/>
                <a:cs typeface="Times New Roman"/>
                <a:sym typeface="Times New Roman"/>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wo Content">
    <p:bg>
      <p:bgPr>
        <a:gradFill>
          <a:gsLst>
            <a:gs pos="0">
              <a:srgbClr val="FFFFFF"/>
            </a:gs>
            <a:gs pos="50000">
              <a:srgbClr val="FFFFFF"/>
            </a:gs>
            <a:gs pos="76000">
              <a:srgbClr val="F3F3F3"/>
            </a:gs>
            <a:gs pos="92000">
              <a:srgbClr val="D9D9D9"/>
            </a:gs>
            <a:gs pos="100000">
              <a:srgbClr val="D9D9D9"/>
            </a:gs>
          </a:gsLst>
          <a:path path="circle">
            <a:fillToRect b="50%" l="50%" r="50%" t="50%"/>
          </a:path>
          <a:tileRect/>
        </a:gradFill>
      </p:bgPr>
    </p:bg>
    <p:spTree>
      <p:nvGrpSpPr>
        <p:cNvPr id="43" name="Shape 43"/>
        <p:cNvGrpSpPr/>
        <p:nvPr/>
      </p:nvGrpSpPr>
      <p:grpSpPr>
        <a:xfrm>
          <a:off x="0" y="0"/>
          <a:ext cx="0" cy="0"/>
          <a:chOff x="0" y="0"/>
          <a:chExt cx="0" cy="0"/>
        </a:xfrm>
      </p:grpSpPr>
      <p:sp>
        <p:nvSpPr>
          <p:cNvPr id="44" name="Shape 44"/>
          <p:cNvSpPr/>
          <p:nvPr/>
        </p:nvSpPr>
        <p:spPr>
          <a:xfrm>
            <a:off x="3079930" y="12483732"/>
            <a:ext cx="14518770" cy="1118683"/>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rgbClr val="EFC71F"/>
              </a:buClr>
              <a:buSzPct val="25000"/>
              <a:buFont typeface="Carme"/>
              <a:buNone/>
            </a:pPr>
            <a:r>
              <a:rPr b="0" i="0" lang="en-US" sz="4000" u="none" cap="none" strike="noStrike">
                <a:solidFill>
                  <a:srgbClr val="EFC71F"/>
                </a:solidFill>
                <a:latin typeface="Carme"/>
                <a:ea typeface="Carme"/>
                <a:cs typeface="Carme"/>
                <a:sym typeface="Carme"/>
              </a:rPr>
              <a:t>H</a:t>
            </a:r>
            <a:r>
              <a:rPr b="0" baseline="-25000" i="0" lang="en-US" sz="4000" u="none" cap="none" strike="noStrike">
                <a:solidFill>
                  <a:srgbClr val="EFC71F"/>
                </a:solidFill>
                <a:latin typeface="Carme"/>
                <a:ea typeface="Carme"/>
                <a:cs typeface="Carme"/>
                <a:sym typeface="Carme"/>
              </a:rPr>
              <a:t>2</a:t>
            </a:r>
            <a:r>
              <a:rPr b="0" i="0" lang="en-US" sz="4000" u="none" cap="none" strike="noStrike">
                <a:solidFill>
                  <a:srgbClr val="EFC71F"/>
                </a:solidFill>
                <a:latin typeface="Carme"/>
                <a:ea typeface="Carme"/>
                <a:cs typeface="Carme"/>
                <a:sym typeface="Carme"/>
              </a:rPr>
              <a:t>O</a:t>
            </a:r>
            <a:r>
              <a:rPr b="0" i="0" lang="en-US" sz="3200" u="none" cap="none" strike="noStrike">
                <a:solidFill>
                  <a:srgbClr val="808080"/>
                </a:solidFill>
                <a:latin typeface="Carme"/>
                <a:ea typeface="Carme"/>
                <a:cs typeface="Carme"/>
                <a:sym typeface="Carme"/>
              </a:rPr>
              <a:t>.ai</a:t>
            </a:r>
            <a:br>
              <a:rPr b="0" i="0" lang="en-US" sz="3200" u="none" cap="none" strike="noStrike">
                <a:solidFill>
                  <a:srgbClr val="808080"/>
                </a:solidFill>
                <a:latin typeface="Carme"/>
                <a:ea typeface="Carme"/>
                <a:cs typeface="Carme"/>
                <a:sym typeface="Carme"/>
              </a:rPr>
            </a:br>
            <a:r>
              <a:rPr b="0" i="0" lang="en-US" sz="2400" u="none" cap="none" strike="noStrike">
                <a:solidFill>
                  <a:srgbClr val="EFC71F"/>
                </a:solidFill>
                <a:latin typeface="Carme"/>
                <a:ea typeface="Carme"/>
                <a:cs typeface="Carme"/>
                <a:sym typeface="Carme"/>
              </a:rPr>
              <a:t>Machine </a:t>
            </a:r>
            <a:r>
              <a:rPr b="0" i="0" lang="en-US" sz="2400" u="none" cap="none" strike="noStrike">
                <a:solidFill>
                  <a:srgbClr val="7F7F7F"/>
                </a:solidFill>
                <a:latin typeface="Carme"/>
                <a:ea typeface="Carme"/>
                <a:cs typeface="Carme"/>
                <a:sym typeface="Carme"/>
              </a:rPr>
              <a:t>Intelligence</a:t>
            </a:r>
          </a:p>
        </p:txBody>
      </p:sp>
      <p:sp>
        <p:nvSpPr>
          <p:cNvPr id="45" name="Shape 45"/>
          <p:cNvSpPr txBox="1"/>
          <p:nvPr>
            <p:ph type="title"/>
          </p:nvPr>
        </p:nvSpPr>
        <p:spPr>
          <a:xfrm>
            <a:off x="3962400" y="0"/>
            <a:ext cx="16459200" cy="2115958"/>
          </a:xfrm>
          <a:prstGeom prst="rect">
            <a:avLst/>
          </a:prstGeom>
          <a:noFill/>
          <a:ln>
            <a:noFill/>
          </a:ln>
        </p:spPr>
        <p:txBody>
          <a:bodyPr anchorCtr="0" anchor="b" bIns="91425" lIns="91425" rIns="91425" tIns="91425"/>
          <a:lstStyle>
            <a:lvl1pPr indent="0" lvl="0" marL="0" marR="0" rtl="0" algn="ctr">
              <a:lnSpc>
                <a:spcPct val="107407"/>
              </a:lnSpc>
              <a:spcBef>
                <a:spcPts val="0"/>
              </a:spcBef>
              <a:spcAft>
                <a:spcPts val="0"/>
              </a:spcAft>
              <a:buClr>
                <a:srgbClr val="000000"/>
              </a:buClr>
              <a:buFont typeface="Calibri"/>
              <a:buNone/>
              <a:defRPr b="0" i="0" sz="10800" u="none" cap="none" strike="noStrike">
                <a:solidFill>
                  <a:srgbClr val="000000"/>
                </a:solidFill>
                <a:latin typeface="Calibri"/>
                <a:ea typeface="Calibri"/>
                <a:cs typeface="Calibri"/>
                <a:sym typeface="Calibri"/>
              </a:defRPr>
            </a:lvl1pPr>
            <a:lvl2pPr indent="0" lvl="1"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9pPr>
          </a:lstStyle>
          <a:p/>
        </p:txBody>
      </p:sp>
      <p:sp>
        <p:nvSpPr>
          <p:cNvPr id="46" name="Shape 46"/>
          <p:cNvSpPr txBox="1"/>
          <p:nvPr>
            <p:ph idx="1" type="body"/>
          </p:nvPr>
        </p:nvSpPr>
        <p:spPr>
          <a:xfrm>
            <a:off x="12344400" y="3200400"/>
            <a:ext cx="8077199" cy="10515599"/>
          </a:xfrm>
          <a:prstGeom prst="rect">
            <a:avLst/>
          </a:prstGeom>
          <a:noFill/>
          <a:ln>
            <a:noFill/>
          </a:ln>
        </p:spPr>
        <p:txBody>
          <a:bodyPr anchorCtr="0" anchor="t" bIns="91425" lIns="91425" rIns="91425" tIns="91425"/>
          <a:lstStyle>
            <a:lvl1pPr indent="-381000" lvl="0" marL="685800" marR="0" rtl="0" algn="l">
              <a:lnSpc>
                <a:spcPct val="100000"/>
              </a:lnSpc>
              <a:spcBef>
                <a:spcPts val="1000"/>
              </a:spcBef>
              <a:spcAft>
                <a:spcPts val="0"/>
              </a:spcAft>
              <a:buClr>
                <a:srgbClr val="808080"/>
              </a:buClr>
              <a:buSzPct val="100000"/>
              <a:buFont typeface="Arial"/>
              <a:buChar char="•"/>
              <a:defRPr b="0" i="0" sz="4800" u="none" cap="none" strike="noStrike">
                <a:solidFill>
                  <a:srgbClr val="808080"/>
                </a:solidFill>
                <a:latin typeface="PT Sans"/>
                <a:ea typeface="PT Sans"/>
                <a:cs typeface="PT Sans"/>
                <a:sym typeface="PT Sans"/>
              </a:defRPr>
            </a:lvl1pPr>
            <a:lvl2pPr indent="-552450" lvl="1" marL="1314450" marR="0" rtl="0" algn="l">
              <a:lnSpc>
                <a:spcPct val="100000"/>
              </a:lnSpc>
              <a:spcBef>
                <a:spcPts val="1000"/>
              </a:spcBef>
              <a:spcAft>
                <a:spcPts val="0"/>
              </a:spcAft>
              <a:buClr>
                <a:srgbClr val="808080"/>
              </a:buClr>
              <a:buSzPct val="100000"/>
              <a:buFont typeface="Arial"/>
              <a:buChar char="o"/>
              <a:defRPr b="0" i="0" sz="4800" u="none" cap="none" strike="noStrike">
                <a:solidFill>
                  <a:srgbClr val="808080"/>
                </a:solidFill>
                <a:latin typeface="PT Sans"/>
                <a:ea typeface="PT Sans"/>
                <a:cs typeface="PT Sans"/>
                <a:sym typeface="PT Sans"/>
              </a:defRPr>
            </a:lvl2pPr>
            <a:lvl3pPr indent="-381000" lvl="2" marL="1600200" marR="0" rtl="0" algn="l">
              <a:lnSpc>
                <a:spcPct val="100000"/>
              </a:lnSpc>
              <a:spcBef>
                <a:spcPts val="1000"/>
              </a:spcBef>
              <a:spcAft>
                <a:spcPts val="0"/>
              </a:spcAft>
              <a:buClr>
                <a:srgbClr val="808080"/>
              </a:buClr>
              <a:buSzPct val="100000"/>
              <a:buFont typeface="Arial"/>
              <a:buChar char="•"/>
              <a:defRPr b="0" i="0" sz="4800" u="none" cap="none" strike="noStrike">
                <a:solidFill>
                  <a:srgbClr val="808080"/>
                </a:solidFill>
                <a:latin typeface="PT Sans"/>
                <a:ea typeface="PT Sans"/>
                <a:cs typeface="PT Sans"/>
                <a:sym typeface="PT Sans"/>
              </a:defRPr>
            </a:lvl3pPr>
            <a:lvl4pPr indent="-381000" lvl="3" marL="2057400" marR="0" rtl="0" algn="l">
              <a:lnSpc>
                <a:spcPct val="100000"/>
              </a:lnSpc>
              <a:spcBef>
                <a:spcPts val="1000"/>
              </a:spcBef>
              <a:spcAft>
                <a:spcPts val="0"/>
              </a:spcAft>
              <a:buClr>
                <a:srgbClr val="808080"/>
              </a:buClr>
              <a:buSzPct val="100000"/>
              <a:buFont typeface="Arial"/>
              <a:buChar char="o"/>
              <a:defRPr b="0" i="0" sz="4800" u="none" cap="none" strike="noStrike">
                <a:solidFill>
                  <a:srgbClr val="808080"/>
                </a:solidFill>
                <a:latin typeface="PT Sans"/>
                <a:ea typeface="PT Sans"/>
                <a:cs typeface="PT Sans"/>
                <a:sym typeface="PT Sans"/>
              </a:defRPr>
            </a:lvl4pPr>
            <a:lvl5pPr indent="-381000" lvl="4" marL="2514600" marR="0" rtl="0" algn="l">
              <a:lnSpc>
                <a:spcPct val="100000"/>
              </a:lnSpc>
              <a:spcBef>
                <a:spcPts val="1000"/>
              </a:spcBef>
              <a:spcAft>
                <a:spcPts val="0"/>
              </a:spcAft>
              <a:buClr>
                <a:srgbClr val="808080"/>
              </a:buClr>
              <a:buSzPct val="100000"/>
              <a:buFont typeface="Arial"/>
              <a:buChar char="•"/>
              <a:defRPr b="0" i="0" sz="4800" u="none" cap="none" strike="noStrike">
                <a:solidFill>
                  <a:srgbClr val="808080"/>
                </a:solidFill>
                <a:latin typeface="PT Sans"/>
                <a:ea typeface="PT Sans"/>
                <a:cs typeface="PT Sans"/>
                <a:sym typeface="PT Sans"/>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47" name="Shape 47"/>
          <p:cNvSpPr txBox="1"/>
          <p:nvPr>
            <p:ph idx="12" type="sldNum"/>
          </p:nvPr>
        </p:nvSpPr>
        <p:spPr>
          <a:xfrm>
            <a:off x="20134553" y="12712700"/>
            <a:ext cx="652700" cy="728900"/>
          </a:xfrm>
          <a:prstGeom prst="rect">
            <a:avLst/>
          </a:prstGeom>
          <a:noFill/>
          <a:ln>
            <a:noFill/>
          </a:ln>
        </p:spPr>
        <p:txBody>
          <a:bodyPr anchorCtr="0" anchor="t" bIns="91375" lIns="91375" rIns="91375" tIns="91375">
            <a:noAutofit/>
          </a:bodyPr>
          <a:lstStyle/>
          <a:p>
            <a:pPr indent="0" lvl="0" marL="0" marR="0" rtl="0" algn="l">
              <a:lnSpc>
                <a:spcPct val="100000"/>
              </a:lnSpc>
              <a:spcBef>
                <a:spcPts val="0"/>
              </a:spcBef>
              <a:spcAft>
                <a:spcPts val="0"/>
              </a:spcAft>
              <a:buClr>
                <a:srgbClr val="000000"/>
              </a:buClr>
              <a:buSzPct val="25000"/>
              <a:buFont typeface="Palatino Linotype"/>
              <a:buNone/>
            </a:pPr>
            <a:fld id="{00000000-1234-1234-1234-123412341234}" type="slidenum">
              <a:rPr b="0" i="0" lang="en-US" sz="3600" u="none" cap="none" strike="noStrike">
                <a:solidFill>
                  <a:srgbClr val="000000"/>
                </a:solidFill>
                <a:latin typeface="Palatino Linotype"/>
                <a:ea typeface="Palatino Linotype"/>
                <a:cs typeface="Palatino Linotype"/>
                <a:sym typeface="Palatino Linotype"/>
              </a:rPr>
              <a:t>‹#›</a:t>
            </a:fld>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2.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FFFFFF"/>
            </a:gs>
            <a:gs pos="50000">
              <a:srgbClr val="FFFFFF"/>
            </a:gs>
            <a:gs pos="76000">
              <a:srgbClr val="F4F4F4"/>
            </a:gs>
            <a:gs pos="92000">
              <a:srgbClr val="DADADA"/>
            </a:gs>
            <a:gs pos="100000">
              <a:srgbClr val="DADADA"/>
            </a:gs>
          </a:gsLst>
          <a:path path="circle">
            <a:fillToRect b="50%" l="50%" r="50%" t="50%"/>
          </a:path>
          <a:tileRect/>
        </a:gradFill>
      </p:bgPr>
    </p:bg>
    <p:spTree>
      <p:nvGrpSpPr>
        <p:cNvPr id="5" name="Shape 5"/>
        <p:cNvGrpSpPr/>
        <p:nvPr/>
      </p:nvGrpSpPr>
      <p:grpSpPr>
        <a:xfrm>
          <a:off x="0" y="0"/>
          <a:ext cx="0" cy="0"/>
          <a:chOff x="0" y="0"/>
          <a:chExt cx="0" cy="0"/>
        </a:xfrm>
      </p:grpSpPr>
      <p:sp>
        <p:nvSpPr>
          <p:cNvPr id="6" name="Shape 6"/>
          <p:cNvSpPr/>
          <p:nvPr/>
        </p:nvSpPr>
        <p:spPr>
          <a:xfrm>
            <a:off x="3079927" y="12438552"/>
            <a:ext cx="14518770" cy="1209041"/>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EFC71F"/>
              </a:buClr>
              <a:buSzPct val="25000"/>
              <a:buFont typeface="Carme"/>
              <a:buNone/>
            </a:pPr>
            <a:r>
              <a:rPr b="1" i="0" lang="en-US" sz="4000" u="none" cap="none" strike="noStrike">
                <a:solidFill>
                  <a:srgbClr val="EFC71F"/>
                </a:solidFill>
                <a:latin typeface="Carme"/>
                <a:ea typeface="Carme"/>
                <a:cs typeface="Carme"/>
                <a:sym typeface="Carme"/>
              </a:rPr>
              <a:t>H</a:t>
            </a:r>
            <a:r>
              <a:rPr b="1" baseline="-25000" i="0" lang="en-US" sz="4000" u="none" cap="none" strike="noStrike">
                <a:solidFill>
                  <a:srgbClr val="EFC71F"/>
                </a:solidFill>
                <a:latin typeface="Carme"/>
                <a:ea typeface="Carme"/>
                <a:cs typeface="Carme"/>
                <a:sym typeface="Carme"/>
              </a:rPr>
              <a:t>2</a:t>
            </a:r>
            <a:r>
              <a:rPr b="1" i="0" lang="en-US" sz="4000" u="none" cap="none" strike="noStrike">
                <a:solidFill>
                  <a:srgbClr val="EFC71F"/>
                </a:solidFill>
                <a:latin typeface="Carme"/>
                <a:ea typeface="Carme"/>
                <a:cs typeface="Carme"/>
                <a:sym typeface="Carme"/>
              </a:rPr>
              <a:t>O</a:t>
            </a:r>
            <a:r>
              <a:rPr b="1" i="0" lang="en-US" sz="3200" u="none" cap="none" strike="noStrike">
                <a:solidFill>
                  <a:srgbClr val="7F7F7F"/>
                </a:solidFill>
                <a:latin typeface="Carme"/>
                <a:ea typeface="Carme"/>
                <a:cs typeface="Carme"/>
                <a:sym typeface="Carme"/>
              </a:rPr>
              <a:t>.ai</a:t>
            </a:r>
            <a:br>
              <a:rPr b="1" i="0" lang="en-US" sz="3200" u="none" cap="none" strike="noStrike">
                <a:solidFill>
                  <a:srgbClr val="7F7F7F"/>
                </a:solidFill>
                <a:latin typeface="Carme"/>
                <a:ea typeface="Carme"/>
                <a:cs typeface="Carme"/>
                <a:sym typeface="Carme"/>
              </a:rPr>
            </a:br>
            <a:r>
              <a:rPr b="0" i="0" lang="en-US" sz="2400" u="none" cap="none" strike="noStrike">
                <a:solidFill>
                  <a:srgbClr val="EFC71F"/>
                </a:solidFill>
                <a:latin typeface="Carme"/>
                <a:ea typeface="Carme"/>
                <a:cs typeface="Carme"/>
                <a:sym typeface="Carme"/>
              </a:rPr>
              <a:t>Machine </a:t>
            </a:r>
            <a:r>
              <a:rPr b="0" i="0" lang="en-US" sz="2400" u="none" cap="none" strike="noStrike">
                <a:solidFill>
                  <a:srgbClr val="7F7F7F"/>
                </a:solidFill>
                <a:latin typeface="Carme"/>
                <a:ea typeface="Carme"/>
                <a:cs typeface="Carme"/>
                <a:sym typeface="Carme"/>
              </a:rPr>
              <a:t>Intelligence</a:t>
            </a:r>
          </a:p>
        </p:txBody>
      </p:sp>
      <p:sp>
        <p:nvSpPr>
          <p:cNvPr id="7" name="Shape 7"/>
          <p:cNvSpPr txBox="1"/>
          <p:nvPr>
            <p:ph type="title"/>
          </p:nvPr>
        </p:nvSpPr>
        <p:spPr>
          <a:xfrm>
            <a:off x="3962400" y="513674"/>
            <a:ext cx="16459200" cy="1602277"/>
          </a:xfrm>
          <a:prstGeom prst="rect">
            <a:avLst/>
          </a:prstGeom>
          <a:noFill/>
          <a:ln>
            <a:noFill/>
          </a:ln>
        </p:spPr>
        <p:txBody>
          <a:bodyPr anchorCtr="0" anchor="b" bIns="91425" lIns="91425" rIns="91425" tIns="91425"/>
          <a:lstStyle>
            <a:lvl1pPr indent="0" lvl="0"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0" lvl="1"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0" lvl="2"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0" lvl="3"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0" lvl="4"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0" lvl="5"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6pPr>
            <a:lvl7pPr indent="0" lvl="6"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7pPr>
            <a:lvl8pPr indent="0" lvl="7"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8pPr>
            <a:lvl9pPr indent="0" lvl="8" marL="0" marR="0" rtl="0" algn="ctr">
              <a:lnSpc>
                <a:spcPct val="107407"/>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9pPr>
          </a:lstStyle>
          <a:p/>
        </p:txBody>
      </p:sp>
      <p:sp>
        <p:nvSpPr>
          <p:cNvPr id="8" name="Shape 8"/>
          <p:cNvSpPr txBox="1"/>
          <p:nvPr>
            <p:ph idx="1" type="body"/>
          </p:nvPr>
        </p:nvSpPr>
        <p:spPr>
          <a:xfrm>
            <a:off x="12344400" y="3200400"/>
            <a:ext cx="8077197" cy="9051926"/>
          </a:xfrm>
          <a:prstGeom prst="rect">
            <a:avLst/>
          </a:prstGeom>
          <a:noFill/>
          <a:ln>
            <a:noFill/>
          </a:ln>
        </p:spPr>
        <p:txBody>
          <a:bodyPr anchorCtr="0" anchor="t" bIns="91425" lIns="91425" rIns="91425" tIns="91425"/>
          <a:lstStyle>
            <a:lvl1pPr indent="-203200" lvl="0" marL="533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1pPr>
            <a:lvl2pPr indent="-190500" lvl="1" marL="9271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2pPr>
            <a:lvl3pPr indent="-76200" lvl="2" marL="12700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3pPr>
            <a:lvl4pPr indent="-76200" lvl="3" marL="17272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4pPr>
            <a:lvl5pPr indent="-76200" lvl="4" marL="21844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5pPr>
            <a:lvl6pPr indent="-76200" lvl="5" marL="26416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6pPr>
            <a:lvl7pPr indent="-76200" lvl="6" marL="30988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7pPr>
            <a:lvl8pPr indent="-76200" lvl="7" marL="3556000" marR="0" rtl="0" algn="l">
              <a:lnSpc>
                <a:spcPct val="100000"/>
              </a:lnSpc>
              <a:spcBef>
                <a:spcPts val="0"/>
              </a:spcBef>
              <a:spcAft>
                <a:spcPts val="0"/>
              </a:spcAft>
              <a:buClr>
                <a:srgbClr val="7F7F7F"/>
              </a:buClr>
              <a:buSzPct val="100000"/>
              <a:buFont typeface="Arial"/>
              <a:buChar char="o"/>
              <a:defRPr b="0" i="0" sz="2800" u="none" cap="none" strike="noStrike">
                <a:solidFill>
                  <a:srgbClr val="000000"/>
                </a:solidFill>
                <a:latin typeface="Arial"/>
                <a:ea typeface="Arial"/>
                <a:cs typeface="Arial"/>
                <a:sym typeface="Arial"/>
              </a:defRPr>
            </a:lvl8pPr>
            <a:lvl9pPr indent="-76200" lvl="8" marL="4013200" marR="0" rtl="0" algn="l">
              <a:lnSpc>
                <a:spcPct val="100000"/>
              </a:lnSpc>
              <a:spcBef>
                <a:spcPts val="0"/>
              </a:spcBef>
              <a:spcAft>
                <a:spcPts val="0"/>
              </a:spcAft>
              <a:buClr>
                <a:srgbClr val="7F7F7F"/>
              </a:buClr>
              <a:buSzPct val="100000"/>
              <a:buFont typeface="Arial"/>
              <a:buChar char="•"/>
              <a:defRPr b="0" i="0" sz="2800" u="none" cap="none" strike="noStrike">
                <a:solidFill>
                  <a:srgbClr val="000000"/>
                </a:solidFill>
                <a:latin typeface="Arial"/>
                <a:ea typeface="Arial"/>
                <a:cs typeface="Arial"/>
                <a:sym typeface="Arial"/>
              </a:defRPr>
            </a:lvl9pPr>
          </a:lstStyle>
          <a:p/>
        </p:txBody>
      </p:sp>
      <p:sp>
        <p:nvSpPr>
          <p:cNvPr id="9" name="Shape 9"/>
          <p:cNvSpPr txBox="1"/>
          <p:nvPr>
            <p:ph idx="12" type="sldNum"/>
          </p:nvPr>
        </p:nvSpPr>
        <p:spPr>
          <a:xfrm>
            <a:off x="20134554" y="12712700"/>
            <a:ext cx="652700" cy="696777"/>
          </a:xfrm>
          <a:prstGeom prst="rect">
            <a:avLst/>
          </a:prstGeom>
          <a:noFill/>
          <a:ln>
            <a:noFill/>
          </a:ln>
        </p:spPr>
        <p:txBody>
          <a:bodyPr anchorCtr="0" anchor="t" bIns="91375" lIns="91375" rIns="91375" tIns="91375">
            <a:noAutofit/>
          </a:bodyPr>
          <a:lstStyle/>
          <a:p>
            <a:pPr indent="0" lvl="0" marL="0" marR="0" rtl="0" algn="l">
              <a:lnSpc>
                <a:spcPct val="100000"/>
              </a:lnSpc>
              <a:spcBef>
                <a:spcPts val="0"/>
              </a:spcBef>
              <a:spcAft>
                <a:spcPts val="0"/>
              </a:spcAft>
              <a:buClr>
                <a:srgbClr val="000000"/>
              </a:buClr>
              <a:buSzPct val="25000"/>
              <a:buFont typeface="Times New Roman"/>
              <a:buNone/>
            </a:pPr>
            <a:fld id="{00000000-1234-1234-1234-123412341234}" type="slidenum">
              <a:rPr b="0" i="0" lang="en-US" sz="3600" u="none" cap="none" strike="noStrike">
                <a:solidFill>
                  <a:srgbClr val="000000"/>
                </a:solidFill>
                <a:latin typeface="Times New Roman"/>
                <a:ea typeface="Times New Roman"/>
                <a:cs typeface="Times New Roman"/>
                <a:sym typeface="Times New Roman"/>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6.png"/><Relationship Id="rId9" Type="http://schemas.openxmlformats.org/officeDocument/2006/relationships/image" Target="../media/image20.png"/><Relationship Id="rId5" Type="http://schemas.openxmlformats.org/officeDocument/2006/relationships/image" Target="../media/image22.png"/><Relationship Id="rId6" Type="http://schemas.openxmlformats.org/officeDocument/2006/relationships/image" Target="../media/image24.png"/><Relationship Id="rId7" Type="http://schemas.openxmlformats.org/officeDocument/2006/relationships/image" Target="../media/image18.png"/><Relationship Id="rId8" Type="http://schemas.openxmlformats.org/officeDocument/2006/relationships/image" Target="../media/image23.png"/><Relationship Id="rId10"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 Id="rId3"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8.xml"/><Relationship Id="rId3"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9.xml"/><Relationship Id="rId3"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3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3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38.png"/><Relationship Id="rId4" Type="http://schemas.openxmlformats.org/officeDocument/2006/relationships/image" Target="../media/image4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4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4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4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2.xml"/><Relationship Id="rId3" Type="http://schemas.openxmlformats.org/officeDocument/2006/relationships/image" Target="../media/image4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Relationship Id="rId3" Type="http://schemas.openxmlformats.org/officeDocument/2006/relationships/image" Target="../media/image4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4" name="Shape 154"/>
        <p:cNvGrpSpPr/>
        <p:nvPr/>
      </p:nvGrpSpPr>
      <p:grpSpPr>
        <a:xfrm>
          <a:off x="0" y="0"/>
          <a:ext cx="0" cy="0"/>
          <a:chOff x="0" y="0"/>
          <a:chExt cx="0" cy="0"/>
        </a:xfrm>
      </p:grpSpPr>
      <p:sp>
        <p:nvSpPr>
          <p:cNvPr id="155" name="Shape 155"/>
          <p:cNvSpPr txBox="1"/>
          <p:nvPr>
            <p:ph idx="4294967295" type="subTitle"/>
          </p:nvPr>
        </p:nvSpPr>
        <p:spPr>
          <a:xfrm>
            <a:off x="5791200" y="7569264"/>
            <a:ext cx="13239947" cy="3404394"/>
          </a:xfrm>
          <a:prstGeom prst="rect">
            <a:avLst/>
          </a:prstGeom>
          <a:noFill/>
          <a:ln>
            <a:noFill/>
          </a:ln>
        </p:spPr>
        <p:txBody>
          <a:bodyPr anchorCtr="0" anchor="t" bIns="91375" lIns="91375" rIns="91375" tIns="91375">
            <a:noAutofit/>
          </a:bodyPr>
          <a:lstStyle/>
          <a:p>
            <a:pPr indent="0" lvl="0" marL="0" marR="0" rtl="0" algn="ctr">
              <a:lnSpc>
                <a:spcPct val="100000"/>
              </a:lnSpc>
              <a:spcBef>
                <a:spcPts val="0"/>
              </a:spcBef>
              <a:spcAft>
                <a:spcPts val="0"/>
              </a:spcAft>
              <a:buClr>
                <a:srgbClr val="000000"/>
              </a:buClr>
              <a:buSzPct val="25000"/>
              <a:buFont typeface="Arial"/>
              <a:buNone/>
            </a:pPr>
            <a:r>
              <a:rPr b="0" i="0" lang="en-US" sz="5400" u="none" cap="none" strike="noStrike">
                <a:solidFill>
                  <a:srgbClr val="000000"/>
                </a:solidFill>
                <a:latin typeface="Calibri"/>
                <a:ea typeface="Calibri"/>
                <a:cs typeface="Calibri"/>
                <a:sym typeface="Calibri"/>
              </a:rPr>
              <a:t>On Building Predictive Models With H2O</a:t>
            </a:r>
          </a:p>
        </p:txBody>
      </p:sp>
      <p:pic>
        <p:nvPicPr>
          <p:cNvPr id="156" name="Shape 156"/>
          <p:cNvPicPr preferRelativeResize="0"/>
          <p:nvPr/>
        </p:nvPicPr>
        <p:blipFill rotWithShape="1">
          <a:blip r:embed="rId3">
            <a:alphaModFix/>
          </a:blip>
          <a:srcRect b="0" l="0" r="0" t="0"/>
          <a:stretch/>
        </p:blipFill>
        <p:spPr>
          <a:xfrm>
            <a:off x="7752556" y="3316616"/>
            <a:ext cx="8878993" cy="340449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0" name="Shape 280"/>
        <p:cNvGrpSpPr/>
        <p:nvPr/>
      </p:nvGrpSpPr>
      <p:grpSpPr>
        <a:xfrm>
          <a:off x="0" y="0"/>
          <a:ext cx="0" cy="0"/>
          <a:chOff x="0" y="0"/>
          <a:chExt cx="0" cy="0"/>
        </a:xfrm>
      </p:grpSpPr>
      <p:pic>
        <p:nvPicPr>
          <p:cNvPr id="281" name="Shape 281"/>
          <p:cNvPicPr preferRelativeResize="0"/>
          <p:nvPr/>
        </p:nvPicPr>
        <p:blipFill rotWithShape="1">
          <a:blip r:embed="rId3">
            <a:alphaModFix/>
          </a:blip>
          <a:srcRect b="0" l="0" r="0" t="0"/>
          <a:stretch/>
        </p:blipFill>
        <p:spPr>
          <a:xfrm>
            <a:off x="7193964" y="1854517"/>
            <a:ext cx="10458287" cy="12227132"/>
          </a:xfrm>
          <a:prstGeom prst="rect">
            <a:avLst/>
          </a:prstGeom>
          <a:noFill/>
          <a:ln>
            <a:noFill/>
          </a:ln>
        </p:spPr>
      </p:pic>
      <p:sp>
        <p:nvSpPr>
          <p:cNvPr id="282" name="Shape 282"/>
          <p:cNvSpPr txBox="1"/>
          <p:nvPr>
            <p:ph type="title"/>
          </p:nvPr>
        </p:nvSpPr>
        <p:spPr>
          <a:xfrm>
            <a:off x="3962400" y="599285"/>
            <a:ext cx="16459200" cy="1516667"/>
          </a:xfrm>
          <a:prstGeom prst="rect">
            <a:avLst/>
          </a:prstGeom>
          <a:noFill/>
          <a:ln>
            <a:noFill/>
          </a:ln>
        </p:spPr>
        <p:txBody>
          <a:bodyPr anchorCtr="0" anchor="b" bIns="91375" lIns="91375" rIns="91375" tIns="91375">
            <a:noAutofit/>
          </a:bodyPr>
          <a:lstStyle/>
          <a:p>
            <a:pPr indent="0" lvl="0" marL="0" marR="0" rtl="0" algn="ctr">
              <a:lnSpc>
                <a:spcPct val="131818"/>
              </a:lnSpc>
              <a:spcBef>
                <a:spcPts val="0"/>
              </a:spcBef>
              <a:spcAft>
                <a:spcPts val="0"/>
              </a:spcAft>
              <a:buClr>
                <a:srgbClr val="000000"/>
              </a:buClr>
              <a:buSzPct val="25000"/>
              <a:buFont typeface="Calibri"/>
              <a:buNone/>
            </a:pPr>
            <a:r>
              <a:rPr b="0" i="0" lang="en-US" sz="7919" u="none" cap="none" strike="noStrike">
                <a:solidFill>
                  <a:srgbClr val="000000"/>
                </a:solidFill>
                <a:latin typeface="Calibri"/>
                <a:ea typeface="Calibri"/>
                <a:cs typeface="Calibri"/>
                <a:sym typeface="Calibri"/>
              </a:rPr>
              <a:t>Accuracy with Speed and Scale</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6" name="Shape 286"/>
        <p:cNvGrpSpPr/>
        <p:nvPr/>
      </p:nvGrpSpPr>
      <p:grpSpPr>
        <a:xfrm>
          <a:off x="0" y="0"/>
          <a:ext cx="0" cy="0"/>
          <a:chOff x="0" y="0"/>
          <a:chExt cx="0" cy="0"/>
        </a:xfrm>
      </p:grpSpPr>
      <p:sp>
        <p:nvSpPr>
          <p:cNvPr id="287" name="Shape 287"/>
          <p:cNvSpPr/>
          <p:nvPr/>
        </p:nvSpPr>
        <p:spPr>
          <a:xfrm>
            <a:off x="5708805" y="4048280"/>
            <a:ext cx="15319786" cy="4552716"/>
          </a:xfrm>
          <a:prstGeom prst="rect">
            <a:avLst/>
          </a:prstGeom>
          <a:solidFill>
            <a:srgbClr val="FAE807">
              <a:alpha val="80392"/>
            </a:srgbClr>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grpSp>
        <p:nvGrpSpPr>
          <p:cNvPr id="288" name="Shape 288"/>
          <p:cNvGrpSpPr/>
          <p:nvPr/>
        </p:nvGrpSpPr>
        <p:grpSpPr>
          <a:xfrm>
            <a:off x="12162113" y="5152317"/>
            <a:ext cx="2609026" cy="1590468"/>
            <a:chOff x="0" y="0"/>
            <a:chExt cx="2609026" cy="1590467"/>
          </a:xfrm>
        </p:grpSpPr>
        <p:sp>
          <p:nvSpPr>
            <p:cNvPr id="289" name="Shape 289"/>
            <p:cNvSpPr/>
            <p:nvPr/>
          </p:nvSpPr>
          <p:spPr>
            <a:xfrm>
              <a:off x="0" y="0"/>
              <a:ext cx="2609026" cy="1551066"/>
            </a:xfrm>
            <a:prstGeom prst="rect">
              <a:avLst/>
            </a:prstGeom>
            <a:solidFill>
              <a:srgbClr val="BFBFBF"/>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sp>
          <p:nvSpPr>
            <p:cNvPr id="290" name="Shape 290"/>
            <p:cNvSpPr/>
            <p:nvPr/>
          </p:nvSpPr>
          <p:spPr>
            <a:xfrm>
              <a:off x="0" y="21260"/>
              <a:ext cx="2609022" cy="1569207"/>
            </a:xfrm>
            <a:prstGeom prst="rect">
              <a:avLst/>
            </a:prstGeom>
            <a:noFill/>
            <a:ln cap="flat" cmpd="sng" w="114300">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grpSp>
      <p:grpSp>
        <p:nvGrpSpPr>
          <p:cNvPr id="291" name="Shape 291"/>
          <p:cNvGrpSpPr/>
          <p:nvPr/>
        </p:nvGrpSpPr>
        <p:grpSpPr>
          <a:xfrm>
            <a:off x="5708800" y="2686131"/>
            <a:ext cx="15319794" cy="1327630"/>
            <a:chOff x="0" y="0"/>
            <a:chExt cx="15319792" cy="1327628"/>
          </a:xfrm>
        </p:grpSpPr>
        <p:sp>
          <p:nvSpPr>
            <p:cNvPr id="292" name="Shape 292"/>
            <p:cNvSpPr/>
            <p:nvPr/>
          </p:nvSpPr>
          <p:spPr>
            <a:xfrm>
              <a:off x="0" y="0"/>
              <a:ext cx="8175099" cy="1327628"/>
            </a:xfrm>
            <a:prstGeom prst="rect">
              <a:avLst/>
            </a:prstGeom>
            <a:solidFill>
              <a:srgbClr val="D8D8D8">
                <a:alpha val="49411"/>
              </a:srgbClr>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sp>
          <p:nvSpPr>
            <p:cNvPr id="293" name="Shape 293"/>
            <p:cNvSpPr/>
            <p:nvPr/>
          </p:nvSpPr>
          <p:spPr>
            <a:xfrm>
              <a:off x="8175096" y="0"/>
              <a:ext cx="3008718" cy="1327628"/>
            </a:xfrm>
            <a:prstGeom prst="rect">
              <a:avLst/>
            </a:prstGeom>
            <a:solidFill>
              <a:srgbClr val="D8D8D8">
                <a:alpha val="49411"/>
              </a:srgbClr>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sp>
          <p:nvSpPr>
            <p:cNvPr id="294" name="Shape 294"/>
            <p:cNvSpPr/>
            <p:nvPr/>
          </p:nvSpPr>
          <p:spPr>
            <a:xfrm>
              <a:off x="11183821" y="0"/>
              <a:ext cx="4135970" cy="1327628"/>
            </a:xfrm>
            <a:prstGeom prst="rect">
              <a:avLst/>
            </a:prstGeom>
            <a:solidFill>
              <a:srgbClr val="D8D8D8">
                <a:alpha val="49411"/>
              </a:srgbClr>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grpSp>
      <p:cxnSp>
        <p:nvCxnSpPr>
          <p:cNvPr id="295" name="Shape 295"/>
          <p:cNvCxnSpPr/>
          <p:nvPr/>
        </p:nvCxnSpPr>
        <p:spPr>
          <a:xfrm>
            <a:off x="5374746" y="11261414"/>
            <a:ext cx="3380782" cy="0"/>
          </a:xfrm>
          <a:prstGeom prst="straightConnector1">
            <a:avLst/>
          </a:prstGeom>
          <a:noFill/>
          <a:ln cap="flat" cmpd="sng" w="50800">
            <a:solidFill>
              <a:srgbClr val="000000"/>
            </a:solidFill>
            <a:prstDash val="solid"/>
            <a:round/>
            <a:headEnd len="med" w="med" type="none"/>
            <a:tailEnd len="med" w="med" type="stealth"/>
          </a:ln>
        </p:spPr>
      </p:cxnSp>
      <p:sp>
        <p:nvSpPr>
          <p:cNvPr id="296" name="Shape 296"/>
          <p:cNvSpPr/>
          <p:nvPr/>
        </p:nvSpPr>
        <p:spPr>
          <a:xfrm>
            <a:off x="3243066" y="2686131"/>
            <a:ext cx="2105875" cy="9864455"/>
          </a:xfrm>
          <a:prstGeom prst="rect">
            <a:avLst/>
          </a:prstGeom>
          <a:solidFill>
            <a:srgbClr val="D8D8D8"/>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sp>
        <p:nvSpPr>
          <p:cNvPr id="297" name="Shape 297"/>
          <p:cNvSpPr txBox="1"/>
          <p:nvPr>
            <p:ph type="title"/>
          </p:nvPr>
        </p:nvSpPr>
        <p:spPr>
          <a:xfrm>
            <a:off x="3962400" y="473845"/>
            <a:ext cx="16459200" cy="1516667"/>
          </a:xfrm>
          <a:prstGeom prst="rect">
            <a:avLst/>
          </a:prstGeom>
          <a:noFill/>
          <a:ln>
            <a:noFill/>
          </a:ln>
        </p:spPr>
        <p:txBody>
          <a:bodyPr anchorCtr="0" anchor="b" bIns="91375" lIns="91375" rIns="91375" tIns="91375">
            <a:noAutofit/>
          </a:bodyPr>
          <a:lstStyle/>
          <a:p>
            <a:pPr indent="0" lvl="0" marL="0" marR="0" rtl="0" algn="ctr">
              <a:lnSpc>
                <a:spcPct val="131818"/>
              </a:lnSpc>
              <a:spcBef>
                <a:spcPts val="0"/>
              </a:spcBef>
              <a:spcAft>
                <a:spcPts val="0"/>
              </a:spcAft>
              <a:buClr>
                <a:srgbClr val="000000"/>
              </a:buClr>
              <a:buSzPct val="25000"/>
              <a:buFont typeface="Calibri"/>
              <a:buNone/>
            </a:pPr>
            <a:r>
              <a:rPr b="0" i="0" lang="en-US" sz="7919" u="none" cap="none" strike="noStrike">
                <a:solidFill>
                  <a:srgbClr val="000000"/>
                </a:solidFill>
                <a:latin typeface="Calibri"/>
                <a:ea typeface="Calibri"/>
                <a:cs typeface="Calibri"/>
                <a:sym typeface="Calibri"/>
              </a:rPr>
              <a:t>Accuracy with Speed and Scale</a:t>
            </a:r>
          </a:p>
        </p:txBody>
      </p:sp>
      <p:grpSp>
        <p:nvGrpSpPr>
          <p:cNvPr id="298" name="Shape 298"/>
          <p:cNvGrpSpPr/>
          <p:nvPr/>
        </p:nvGrpSpPr>
        <p:grpSpPr>
          <a:xfrm>
            <a:off x="3500028" y="3184794"/>
            <a:ext cx="1618096" cy="1264314"/>
            <a:chOff x="-2" y="0"/>
            <a:chExt cx="1618096" cy="1264313"/>
          </a:xfrm>
        </p:grpSpPr>
        <p:grpSp>
          <p:nvGrpSpPr>
            <p:cNvPr id="299" name="Shape 299"/>
            <p:cNvGrpSpPr/>
            <p:nvPr/>
          </p:nvGrpSpPr>
          <p:grpSpPr>
            <a:xfrm>
              <a:off x="-2" y="0"/>
              <a:ext cx="1618096" cy="1264313"/>
              <a:chOff x="0" y="0"/>
              <a:chExt cx="1618094" cy="1264311"/>
            </a:xfrm>
          </p:grpSpPr>
          <p:sp>
            <p:nvSpPr>
              <p:cNvPr id="300" name="Shape 300"/>
              <p:cNvSpPr/>
              <p:nvPr/>
            </p:nvSpPr>
            <p:spPr>
              <a:xfrm>
                <a:off x="0" y="0"/>
                <a:ext cx="1618094" cy="1264311"/>
              </a:xfrm>
              <a:custGeom>
                <a:pathLst>
                  <a:path extrusionOk="0" h="120000" w="120000">
                    <a:moveTo>
                      <a:pt x="0" y="20000"/>
                    </a:moveTo>
                    <a:cubicBezTo>
                      <a:pt x="0" y="8955"/>
                      <a:pt x="26861" y="0"/>
                      <a:pt x="60000" y="0"/>
                    </a:cubicBezTo>
                    <a:cubicBezTo>
                      <a:pt x="93138" y="0"/>
                      <a:pt x="120000" y="8955"/>
                      <a:pt x="120000" y="20000"/>
                    </a:cubicBezTo>
                    <a:lnTo>
                      <a:pt x="120000" y="100000"/>
                    </a:lnTo>
                    <a:cubicBezTo>
                      <a:pt x="120000" y="111044"/>
                      <a:pt x="93138" y="120000"/>
                      <a:pt x="60000" y="120000"/>
                    </a:cubicBezTo>
                    <a:cubicBezTo>
                      <a:pt x="26861" y="120000"/>
                      <a:pt x="0" y="111044"/>
                      <a:pt x="0" y="100000"/>
                    </a:cubicBezTo>
                    <a:close/>
                  </a:path>
                </a:pathLst>
              </a:custGeom>
              <a:gradFill>
                <a:gsLst>
                  <a:gs pos="0">
                    <a:srgbClr val="000000"/>
                  </a:gs>
                  <a:gs pos="80000">
                    <a:srgbClr val="000000"/>
                  </a:gs>
                  <a:gs pos="100000">
                    <a:srgbClr val="000000"/>
                  </a:gs>
                </a:gsLst>
                <a:lin ang="16200000" scaled="0"/>
              </a:gra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sp>
            <p:nvSpPr>
              <p:cNvPr id="301" name="Shape 301"/>
              <p:cNvSpPr/>
              <p:nvPr/>
            </p:nvSpPr>
            <p:spPr>
              <a:xfrm>
                <a:off x="0" y="0"/>
                <a:ext cx="1618094" cy="1264311"/>
              </a:xfrm>
              <a:custGeom>
                <a:pathLst>
                  <a:path extrusionOk="0" h="120000" w="120000">
                    <a:moveTo>
                      <a:pt x="120000" y="20000"/>
                    </a:moveTo>
                    <a:cubicBezTo>
                      <a:pt x="120000" y="31044"/>
                      <a:pt x="93138" y="40000"/>
                      <a:pt x="60000" y="40000"/>
                    </a:cubicBezTo>
                    <a:cubicBezTo>
                      <a:pt x="26861" y="40000"/>
                      <a:pt x="0" y="31044"/>
                      <a:pt x="0" y="20000"/>
                    </a:cubicBezTo>
                    <a:moveTo>
                      <a:pt x="0" y="20000"/>
                    </a:moveTo>
                    <a:cubicBezTo>
                      <a:pt x="0" y="8955"/>
                      <a:pt x="26861" y="0"/>
                      <a:pt x="60000" y="0"/>
                    </a:cubicBezTo>
                    <a:cubicBezTo>
                      <a:pt x="93138" y="0"/>
                      <a:pt x="120000" y="8955"/>
                      <a:pt x="120000" y="20000"/>
                    </a:cubicBezTo>
                    <a:lnTo>
                      <a:pt x="120000" y="100000"/>
                    </a:lnTo>
                    <a:cubicBezTo>
                      <a:pt x="120000" y="111044"/>
                      <a:pt x="93138" y="120000"/>
                      <a:pt x="60000" y="120000"/>
                    </a:cubicBezTo>
                    <a:cubicBezTo>
                      <a:pt x="26861" y="120000"/>
                      <a:pt x="0" y="111044"/>
                      <a:pt x="0" y="100000"/>
                    </a:cubicBezTo>
                    <a:close/>
                  </a:path>
                </a:pathLst>
              </a:custGeom>
              <a:noFill/>
              <a:ln cap="flat" cmpd="sng" w="12700">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grpSp>
        <p:sp>
          <p:nvSpPr>
            <p:cNvPr id="302" name="Shape 302"/>
            <p:cNvSpPr/>
            <p:nvPr/>
          </p:nvSpPr>
          <p:spPr>
            <a:xfrm>
              <a:off x="0" y="499027"/>
              <a:ext cx="1618091" cy="6527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FAE807"/>
                </a:buClr>
                <a:buSzPct val="25000"/>
                <a:buFont typeface="Calibri"/>
                <a:buNone/>
              </a:pPr>
              <a:r>
                <a:rPr b="0" i="0" lang="en-US" sz="3200" u="none" cap="none" strike="noStrike">
                  <a:solidFill>
                    <a:srgbClr val="FAE807"/>
                  </a:solidFill>
                  <a:latin typeface="Calibri"/>
                  <a:ea typeface="Calibri"/>
                  <a:cs typeface="Calibri"/>
                  <a:sym typeface="Calibri"/>
                </a:rPr>
                <a:t>HDFS</a:t>
              </a:r>
            </a:p>
          </p:txBody>
        </p:sp>
      </p:grpSp>
      <p:grpSp>
        <p:nvGrpSpPr>
          <p:cNvPr id="303" name="Shape 303"/>
          <p:cNvGrpSpPr/>
          <p:nvPr/>
        </p:nvGrpSpPr>
        <p:grpSpPr>
          <a:xfrm>
            <a:off x="3500028" y="5709832"/>
            <a:ext cx="1618096" cy="1264314"/>
            <a:chOff x="-2" y="0"/>
            <a:chExt cx="1618096" cy="1264313"/>
          </a:xfrm>
        </p:grpSpPr>
        <p:grpSp>
          <p:nvGrpSpPr>
            <p:cNvPr id="304" name="Shape 304"/>
            <p:cNvGrpSpPr/>
            <p:nvPr/>
          </p:nvGrpSpPr>
          <p:grpSpPr>
            <a:xfrm>
              <a:off x="-2" y="0"/>
              <a:ext cx="1618096" cy="1264313"/>
              <a:chOff x="0" y="0"/>
              <a:chExt cx="1618094" cy="1264311"/>
            </a:xfrm>
          </p:grpSpPr>
          <p:sp>
            <p:nvSpPr>
              <p:cNvPr id="305" name="Shape 305"/>
              <p:cNvSpPr/>
              <p:nvPr/>
            </p:nvSpPr>
            <p:spPr>
              <a:xfrm>
                <a:off x="0" y="0"/>
                <a:ext cx="1618094" cy="1264311"/>
              </a:xfrm>
              <a:custGeom>
                <a:pathLst>
                  <a:path extrusionOk="0" h="120000" w="120000">
                    <a:moveTo>
                      <a:pt x="0" y="20000"/>
                    </a:moveTo>
                    <a:cubicBezTo>
                      <a:pt x="0" y="8955"/>
                      <a:pt x="26861" y="0"/>
                      <a:pt x="60000" y="0"/>
                    </a:cubicBezTo>
                    <a:cubicBezTo>
                      <a:pt x="93138" y="0"/>
                      <a:pt x="120000" y="8955"/>
                      <a:pt x="120000" y="20000"/>
                    </a:cubicBezTo>
                    <a:lnTo>
                      <a:pt x="120000" y="100000"/>
                    </a:lnTo>
                    <a:cubicBezTo>
                      <a:pt x="120000" y="111044"/>
                      <a:pt x="93138" y="120000"/>
                      <a:pt x="60000" y="120000"/>
                    </a:cubicBezTo>
                    <a:cubicBezTo>
                      <a:pt x="26861" y="120000"/>
                      <a:pt x="0" y="111044"/>
                      <a:pt x="0" y="100000"/>
                    </a:cubicBezTo>
                    <a:close/>
                  </a:path>
                </a:pathLst>
              </a:custGeom>
              <a:gradFill>
                <a:gsLst>
                  <a:gs pos="0">
                    <a:srgbClr val="000000"/>
                  </a:gs>
                  <a:gs pos="80000">
                    <a:srgbClr val="000000"/>
                  </a:gs>
                  <a:gs pos="100000">
                    <a:srgbClr val="000000"/>
                  </a:gs>
                </a:gsLst>
                <a:lin ang="16200000" scaled="0"/>
              </a:gra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sp>
            <p:nvSpPr>
              <p:cNvPr id="306" name="Shape 306"/>
              <p:cNvSpPr/>
              <p:nvPr/>
            </p:nvSpPr>
            <p:spPr>
              <a:xfrm>
                <a:off x="0" y="0"/>
                <a:ext cx="1618094" cy="1264311"/>
              </a:xfrm>
              <a:custGeom>
                <a:pathLst>
                  <a:path extrusionOk="0" h="120000" w="120000">
                    <a:moveTo>
                      <a:pt x="120000" y="20000"/>
                    </a:moveTo>
                    <a:cubicBezTo>
                      <a:pt x="120000" y="31044"/>
                      <a:pt x="93138" y="40000"/>
                      <a:pt x="60000" y="40000"/>
                    </a:cubicBezTo>
                    <a:cubicBezTo>
                      <a:pt x="26861" y="40000"/>
                      <a:pt x="0" y="31044"/>
                      <a:pt x="0" y="20000"/>
                    </a:cubicBezTo>
                    <a:moveTo>
                      <a:pt x="0" y="20000"/>
                    </a:moveTo>
                    <a:cubicBezTo>
                      <a:pt x="0" y="8955"/>
                      <a:pt x="26861" y="0"/>
                      <a:pt x="60000" y="0"/>
                    </a:cubicBezTo>
                    <a:cubicBezTo>
                      <a:pt x="93138" y="0"/>
                      <a:pt x="120000" y="8955"/>
                      <a:pt x="120000" y="20000"/>
                    </a:cubicBezTo>
                    <a:lnTo>
                      <a:pt x="120000" y="100000"/>
                    </a:lnTo>
                    <a:cubicBezTo>
                      <a:pt x="120000" y="111044"/>
                      <a:pt x="93138" y="120000"/>
                      <a:pt x="60000" y="120000"/>
                    </a:cubicBezTo>
                    <a:cubicBezTo>
                      <a:pt x="26861" y="120000"/>
                      <a:pt x="0" y="111044"/>
                      <a:pt x="0" y="100000"/>
                    </a:cubicBezTo>
                    <a:close/>
                  </a:path>
                </a:pathLst>
              </a:custGeom>
              <a:noFill/>
              <a:ln cap="flat" cmpd="sng" w="12700">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grpSp>
        <p:sp>
          <p:nvSpPr>
            <p:cNvPr id="307" name="Shape 307"/>
            <p:cNvSpPr/>
            <p:nvPr/>
          </p:nvSpPr>
          <p:spPr>
            <a:xfrm>
              <a:off x="0" y="499027"/>
              <a:ext cx="1618091" cy="6527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FAE807"/>
                </a:buClr>
                <a:buSzPct val="25000"/>
                <a:buFont typeface="Calibri"/>
                <a:buNone/>
              </a:pPr>
              <a:r>
                <a:rPr b="0" i="0" lang="en-US" sz="3200" u="none" cap="none" strike="noStrike">
                  <a:solidFill>
                    <a:srgbClr val="FAE807"/>
                  </a:solidFill>
                  <a:latin typeface="Calibri"/>
                  <a:ea typeface="Calibri"/>
                  <a:cs typeface="Calibri"/>
                  <a:sym typeface="Calibri"/>
                </a:rPr>
                <a:t>S3</a:t>
              </a:r>
            </a:p>
          </p:txBody>
        </p:sp>
      </p:grpSp>
      <p:grpSp>
        <p:nvGrpSpPr>
          <p:cNvPr id="308" name="Shape 308"/>
          <p:cNvGrpSpPr/>
          <p:nvPr/>
        </p:nvGrpSpPr>
        <p:grpSpPr>
          <a:xfrm>
            <a:off x="3500024" y="8234867"/>
            <a:ext cx="1618096" cy="1264314"/>
            <a:chOff x="-2" y="0"/>
            <a:chExt cx="1618096" cy="1264313"/>
          </a:xfrm>
        </p:grpSpPr>
        <p:grpSp>
          <p:nvGrpSpPr>
            <p:cNvPr id="309" name="Shape 309"/>
            <p:cNvGrpSpPr/>
            <p:nvPr/>
          </p:nvGrpSpPr>
          <p:grpSpPr>
            <a:xfrm>
              <a:off x="-2" y="0"/>
              <a:ext cx="1618096" cy="1264313"/>
              <a:chOff x="0" y="0"/>
              <a:chExt cx="1618094" cy="1264311"/>
            </a:xfrm>
          </p:grpSpPr>
          <p:sp>
            <p:nvSpPr>
              <p:cNvPr id="310" name="Shape 310"/>
              <p:cNvSpPr/>
              <p:nvPr/>
            </p:nvSpPr>
            <p:spPr>
              <a:xfrm>
                <a:off x="0" y="0"/>
                <a:ext cx="1618094" cy="1264311"/>
              </a:xfrm>
              <a:custGeom>
                <a:pathLst>
                  <a:path extrusionOk="0" h="120000" w="120000">
                    <a:moveTo>
                      <a:pt x="0" y="20000"/>
                    </a:moveTo>
                    <a:cubicBezTo>
                      <a:pt x="0" y="8955"/>
                      <a:pt x="26861" y="0"/>
                      <a:pt x="60000" y="0"/>
                    </a:cubicBezTo>
                    <a:cubicBezTo>
                      <a:pt x="93138" y="0"/>
                      <a:pt x="120000" y="8955"/>
                      <a:pt x="120000" y="20000"/>
                    </a:cubicBezTo>
                    <a:lnTo>
                      <a:pt x="120000" y="100000"/>
                    </a:lnTo>
                    <a:cubicBezTo>
                      <a:pt x="120000" y="111044"/>
                      <a:pt x="93138" y="120000"/>
                      <a:pt x="60000" y="120000"/>
                    </a:cubicBezTo>
                    <a:cubicBezTo>
                      <a:pt x="26861" y="120000"/>
                      <a:pt x="0" y="111044"/>
                      <a:pt x="0" y="100000"/>
                    </a:cubicBezTo>
                    <a:close/>
                  </a:path>
                </a:pathLst>
              </a:custGeom>
              <a:gradFill>
                <a:gsLst>
                  <a:gs pos="0">
                    <a:srgbClr val="000000"/>
                  </a:gs>
                  <a:gs pos="80000">
                    <a:srgbClr val="000000"/>
                  </a:gs>
                  <a:gs pos="100000">
                    <a:srgbClr val="000000"/>
                  </a:gs>
                </a:gsLst>
                <a:lin ang="16200000" scaled="0"/>
              </a:gra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sp>
            <p:nvSpPr>
              <p:cNvPr id="311" name="Shape 311"/>
              <p:cNvSpPr/>
              <p:nvPr/>
            </p:nvSpPr>
            <p:spPr>
              <a:xfrm>
                <a:off x="0" y="0"/>
                <a:ext cx="1618094" cy="1264311"/>
              </a:xfrm>
              <a:custGeom>
                <a:pathLst>
                  <a:path extrusionOk="0" h="120000" w="120000">
                    <a:moveTo>
                      <a:pt x="120000" y="20000"/>
                    </a:moveTo>
                    <a:cubicBezTo>
                      <a:pt x="120000" y="31044"/>
                      <a:pt x="93138" y="40000"/>
                      <a:pt x="60000" y="40000"/>
                    </a:cubicBezTo>
                    <a:cubicBezTo>
                      <a:pt x="26861" y="40000"/>
                      <a:pt x="0" y="31044"/>
                      <a:pt x="0" y="20000"/>
                    </a:cubicBezTo>
                    <a:moveTo>
                      <a:pt x="0" y="20000"/>
                    </a:moveTo>
                    <a:cubicBezTo>
                      <a:pt x="0" y="8955"/>
                      <a:pt x="26861" y="0"/>
                      <a:pt x="60000" y="0"/>
                    </a:cubicBezTo>
                    <a:cubicBezTo>
                      <a:pt x="93138" y="0"/>
                      <a:pt x="120000" y="8955"/>
                      <a:pt x="120000" y="20000"/>
                    </a:cubicBezTo>
                    <a:lnTo>
                      <a:pt x="120000" y="100000"/>
                    </a:lnTo>
                    <a:cubicBezTo>
                      <a:pt x="120000" y="111044"/>
                      <a:pt x="93138" y="120000"/>
                      <a:pt x="60000" y="120000"/>
                    </a:cubicBezTo>
                    <a:cubicBezTo>
                      <a:pt x="26861" y="120000"/>
                      <a:pt x="0" y="111044"/>
                      <a:pt x="0" y="100000"/>
                    </a:cubicBezTo>
                    <a:close/>
                  </a:path>
                </a:pathLst>
              </a:custGeom>
              <a:noFill/>
              <a:ln cap="flat" cmpd="sng" w="12700">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grpSp>
        <p:sp>
          <p:nvSpPr>
            <p:cNvPr id="312" name="Shape 312"/>
            <p:cNvSpPr/>
            <p:nvPr/>
          </p:nvSpPr>
          <p:spPr>
            <a:xfrm>
              <a:off x="0" y="503941"/>
              <a:ext cx="1618091" cy="6527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FAE807"/>
                </a:buClr>
                <a:buSzPct val="25000"/>
                <a:buFont typeface="Calibri"/>
                <a:buNone/>
              </a:pPr>
              <a:r>
                <a:rPr b="0" i="0" lang="en-US" sz="3200" u="none" cap="none" strike="noStrike">
                  <a:solidFill>
                    <a:srgbClr val="FAE807"/>
                  </a:solidFill>
                  <a:latin typeface="Calibri"/>
                  <a:ea typeface="Calibri"/>
                  <a:cs typeface="Calibri"/>
                  <a:sym typeface="Calibri"/>
                </a:rPr>
                <a:t>SQL </a:t>
              </a:r>
            </a:p>
          </p:txBody>
        </p:sp>
      </p:grpSp>
      <p:grpSp>
        <p:nvGrpSpPr>
          <p:cNvPr id="313" name="Shape 313"/>
          <p:cNvGrpSpPr/>
          <p:nvPr/>
        </p:nvGrpSpPr>
        <p:grpSpPr>
          <a:xfrm>
            <a:off x="3500028" y="10759903"/>
            <a:ext cx="1618096" cy="1264314"/>
            <a:chOff x="-2" y="0"/>
            <a:chExt cx="1618096" cy="1264313"/>
          </a:xfrm>
        </p:grpSpPr>
        <p:grpSp>
          <p:nvGrpSpPr>
            <p:cNvPr id="314" name="Shape 314"/>
            <p:cNvGrpSpPr/>
            <p:nvPr/>
          </p:nvGrpSpPr>
          <p:grpSpPr>
            <a:xfrm>
              <a:off x="-2" y="0"/>
              <a:ext cx="1618096" cy="1264313"/>
              <a:chOff x="0" y="0"/>
              <a:chExt cx="1618094" cy="1264311"/>
            </a:xfrm>
          </p:grpSpPr>
          <p:sp>
            <p:nvSpPr>
              <p:cNvPr id="315" name="Shape 315"/>
              <p:cNvSpPr/>
              <p:nvPr/>
            </p:nvSpPr>
            <p:spPr>
              <a:xfrm>
                <a:off x="0" y="0"/>
                <a:ext cx="1618094" cy="1264311"/>
              </a:xfrm>
              <a:custGeom>
                <a:pathLst>
                  <a:path extrusionOk="0" h="120000" w="120000">
                    <a:moveTo>
                      <a:pt x="0" y="20000"/>
                    </a:moveTo>
                    <a:cubicBezTo>
                      <a:pt x="0" y="8955"/>
                      <a:pt x="26861" y="0"/>
                      <a:pt x="60000" y="0"/>
                    </a:cubicBezTo>
                    <a:cubicBezTo>
                      <a:pt x="93138" y="0"/>
                      <a:pt x="120000" y="8955"/>
                      <a:pt x="120000" y="20000"/>
                    </a:cubicBezTo>
                    <a:lnTo>
                      <a:pt x="120000" y="100000"/>
                    </a:lnTo>
                    <a:cubicBezTo>
                      <a:pt x="120000" y="111044"/>
                      <a:pt x="93138" y="120000"/>
                      <a:pt x="60000" y="120000"/>
                    </a:cubicBezTo>
                    <a:cubicBezTo>
                      <a:pt x="26861" y="120000"/>
                      <a:pt x="0" y="111044"/>
                      <a:pt x="0" y="100000"/>
                    </a:cubicBezTo>
                    <a:close/>
                  </a:path>
                </a:pathLst>
              </a:custGeom>
              <a:gradFill>
                <a:gsLst>
                  <a:gs pos="0">
                    <a:srgbClr val="000000"/>
                  </a:gs>
                  <a:gs pos="80000">
                    <a:srgbClr val="000000"/>
                  </a:gs>
                  <a:gs pos="100000">
                    <a:srgbClr val="000000"/>
                  </a:gs>
                </a:gsLst>
                <a:lin ang="16200000" scaled="0"/>
              </a:gra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sp>
            <p:nvSpPr>
              <p:cNvPr id="316" name="Shape 316"/>
              <p:cNvSpPr/>
              <p:nvPr/>
            </p:nvSpPr>
            <p:spPr>
              <a:xfrm>
                <a:off x="0" y="0"/>
                <a:ext cx="1618094" cy="1264311"/>
              </a:xfrm>
              <a:custGeom>
                <a:pathLst>
                  <a:path extrusionOk="0" h="120000" w="120000">
                    <a:moveTo>
                      <a:pt x="120000" y="20000"/>
                    </a:moveTo>
                    <a:cubicBezTo>
                      <a:pt x="120000" y="31044"/>
                      <a:pt x="93138" y="40000"/>
                      <a:pt x="60000" y="40000"/>
                    </a:cubicBezTo>
                    <a:cubicBezTo>
                      <a:pt x="26861" y="40000"/>
                      <a:pt x="0" y="31044"/>
                      <a:pt x="0" y="20000"/>
                    </a:cubicBezTo>
                    <a:moveTo>
                      <a:pt x="0" y="20000"/>
                    </a:moveTo>
                    <a:cubicBezTo>
                      <a:pt x="0" y="8955"/>
                      <a:pt x="26861" y="0"/>
                      <a:pt x="60000" y="0"/>
                    </a:cubicBezTo>
                    <a:cubicBezTo>
                      <a:pt x="93138" y="0"/>
                      <a:pt x="120000" y="8955"/>
                      <a:pt x="120000" y="20000"/>
                    </a:cubicBezTo>
                    <a:lnTo>
                      <a:pt x="120000" y="100000"/>
                    </a:lnTo>
                    <a:cubicBezTo>
                      <a:pt x="120000" y="111044"/>
                      <a:pt x="93138" y="120000"/>
                      <a:pt x="60000" y="120000"/>
                    </a:cubicBezTo>
                    <a:cubicBezTo>
                      <a:pt x="26861" y="120000"/>
                      <a:pt x="0" y="111044"/>
                      <a:pt x="0" y="100000"/>
                    </a:cubicBezTo>
                    <a:close/>
                  </a:path>
                </a:pathLst>
              </a:custGeom>
              <a:noFill/>
              <a:ln cap="flat" cmpd="sng" w="12700">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grpSp>
        <p:sp>
          <p:nvSpPr>
            <p:cNvPr id="317" name="Shape 317"/>
            <p:cNvSpPr/>
            <p:nvPr/>
          </p:nvSpPr>
          <p:spPr>
            <a:xfrm>
              <a:off x="0" y="471631"/>
              <a:ext cx="1618091" cy="6527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FAE807"/>
                </a:buClr>
                <a:buSzPct val="25000"/>
                <a:buFont typeface="Calibri"/>
                <a:buNone/>
              </a:pPr>
              <a:r>
                <a:rPr b="0" i="0" lang="en-US" sz="3200" u="none" cap="none" strike="noStrike">
                  <a:solidFill>
                    <a:srgbClr val="FAE807"/>
                  </a:solidFill>
                  <a:latin typeface="Calibri"/>
                  <a:ea typeface="Calibri"/>
                  <a:cs typeface="Calibri"/>
                  <a:sym typeface="Calibri"/>
                </a:rPr>
                <a:t>NoSQL</a:t>
              </a:r>
            </a:p>
          </p:txBody>
        </p:sp>
      </p:grpSp>
      <p:cxnSp>
        <p:nvCxnSpPr>
          <p:cNvPr id="318" name="Shape 318"/>
          <p:cNvCxnSpPr/>
          <p:nvPr/>
        </p:nvCxnSpPr>
        <p:spPr>
          <a:xfrm>
            <a:off x="14890668" y="6755627"/>
            <a:ext cx="1782460" cy="0"/>
          </a:xfrm>
          <a:prstGeom prst="straightConnector1">
            <a:avLst/>
          </a:prstGeom>
          <a:noFill/>
          <a:ln cap="flat" cmpd="sng" w="50800">
            <a:solidFill>
              <a:srgbClr val="000000"/>
            </a:solidFill>
            <a:prstDash val="solid"/>
            <a:round/>
            <a:headEnd len="med" w="med" type="none"/>
            <a:tailEnd len="med" w="med" type="stealth"/>
          </a:ln>
        </p:spPr>
      </p:cxnSp>
      <p:sp>
        <p:nvSpPr>
          <p:cNvPr id="319" name="Shape 319"/>
          <p:cNvSpPr/>
          <p:nvPr/>
        </p:nvSpPr>
        <p:spPr>
          <a:xfrm>
            <a:off x="13852484" y="6955359"/>
            <a:ext cx="3910578" cy="8940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0" i="0" lang="en-US" sz="2400" u="none" cap="none" strike="noStrike">
                <a:solidFill>
                  <a:srgbClr val="000000"/>
                </a:solidFill>
                <a:latin typeface="Calibri"/>
                <a:ea typeface="Calibri"/>
                <a:cs typeface="Calibri"/>
                <a:sym typeface="Calibri"/>
              </a:rPr>
              <a:t>Classification</a:t>
            </a:r>
          </a:p>
          <a:p>
            <a:pPr indent="0" lvl="0" marL="0" marR="0" rtl="0" algn="ctr">
              <a:lnSpc>
                <a:spcPct val="100000"/>
              </a:lnSpc>
              <a:spcBef>
                <a:spcPts val="0"/>
              </a:spcBef>
              <a:spcAft>
                <a:spcPts val="0"/>
              </a:spcAft>
              <a:buClr>
                <a:srgbClr val="000000"/>
              </a:buClr>
              <a:buSzPct val="25000"/>
              <a:buFont typeface="Calibri"/>
              <a:buNone/>
            </a:pPr>
            <a:r>
              <a:rPr b="0" i="0" lang="en-US" sz="2400" u="none" cap="none" strike="noStrike">
                <a:solidFill>
                  <a:srgbClr val="000000"/>
                </a:solidFill>
                <a:latin typeface="Calibri"/>
                <a:ea typeface="Calibri"/>
                <a:cs typeface="Calibri"/>
                <a:sym typeface="Calibri"/>
              </a:rPr>
              <a:t>Regression</a:t>
            </a:r>
          </a:p>
        </p:txBody>
      </p:sp>
      <p:sp>
        <p:nvSpPr>
          <p:cNvPr id="320" name="Shape 320"/>
          <p:cNvSpPr/>
          <p:nvPr/>
        </p:nvSpPr>
        <p:spPr>
          <a:xfrm>
            <a:off x="12162114" y="5392937"/>
            <a:ext cx="2609024" cy="99568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0" i="0" lang="en-US" sz="2800" u="none" cap="none" strike="noStrike">
                <a:solidFill>
                  <a:srgbClr val="000000"/>
                </a:solidFill>
                <a:latin typeface="Calibri"/>
                <a:ea typeface="Calibri"/>
                <a:cs typeface="Calibri"/>
                <a:sym typeface="Calibri"/>
              </a:rPr>
              <a:t>Feature Engineering</a:t>
            </a:r>
          </a:p>
        </p:txBody>
      </p:sp>
      <p:cxnSp>
        <p:nvCxnSpPr>
          <p:cNvPr id="321" name="Shape 321"/>
          <p:cNvCxnSpPr/>
          <p:nvPr/>
        </p:nvCxnSpPr>
        <p:spPr>
          <a:xfrm>
            <a:off x="6152264" y="6247676"/>
            <a:ext cx="3868175" cy="0"/>
          </a:xfrm>
          <a:prstGeom prst="straightConnector1">
            <a:avLst/>
          </a:prstGeom>
          <a:noFill/>
          <a:ln cap="flat" cmpd="sng" w="114300">
            <a:solidFill>
              <a:srgbClr val="FFFFFF"/>
            </a:solidFill>
            <a:prstDash val="solid"/>
            <a:round/>
            <a:headEnd len="med" w="med" type="none"/>
            <a:tailEnd len="med" w="med" type="none"/>
          </a:ln>
        </p:spPr>
      </p:cxnSp>
      <p:cxnSp>
        <p:nvCxnSpPr>
          <p:cNvPr id="322" name="Shape 322"/>
          <p:cNvCxnSpPr/>
          <p:nvPr/>
        </p:nvCxnSpPr>
        <p:spPr>
          <a:xfrm>
            <a:off x="6152264" y="7345542"/>
            <a:ext cx="3868175" cy="0"/>
          </a:xfrm>
          <a:prstGeom prst="straightConnector1">
            <a:avLst/>
          </a:prstGeom>
          <a:noFill/>
          <a:ln cap="flat" cmpd="sng" w="114300">
            <a:solidFill>
              <a:srgbClr val="FFFFFF"/>
            </a:solidFill>
            <a:prstDash val="solid"/>
            <a:round/>
            <a:headEnd len="med" w="med" type="none"/>
            <a:tailEnd len="med" w="med" type="none"/>
          </a:ln>
        </p:spPr>
      </p:cxnSp>
      <p:grpSp>
        <p:nvGrpSpPr>
          <p:cNvPr id="323" name="Shape 323"/>
          <p:cNvGrpSpPr/>
          <p:nvPr/>
        </p:nvGrpSpPr>
        <p:grpSpPr>
          <a:xfrm>
            <a:off x="6152262" y="5185536"/>
            <a:ext cx="3868179" cy="3174334"/>
            <a:chOff x="0" y="0"/>
            <a:chExt cx="3868178" cy="3174333"/>
          </a:xfrm>
        </p:grpSpPr>
        <p:grpSp>
          <p:nvGrpSpPr>
            <p:cNvPr id="324" name="Shape 324"/>
            <p:cNvGrpSpPr/>
            <p:nvPr/>
          </p:nvGrpSpPr>
          <p:grpSpPr>
            <a:xfrm>
              <a:off x="0" y="38302"/>
              <a:ext cx="3868178" cy="3136029"/>
              <a:chOff x="0" y="-2"/>
              <a:chExt cx="3868178" cy="3136027"/>
            </a:xfrm>
          </p:grpSpPr>
          <p:grpSp>
            <p:nvGrpSpPr>
              <p:cNvPr id="325" name="Shape 325"/>
              <p:cNvGrpSpPr/>
              <p:nvPr/>
            </p:nvGrpSpPr>
            <p:grpSpPr>
              <a:xfrm>
                <a:off x="0" y="-2"/>
                <a:ext cx="3868176" cy="3136027"/>
                <a:chOff x="0" y="0"/>
                <a:chExt cx="3868175" cy="3136026"/>
              </a:xfrm>
            </p:grpSpPr>
            <p:sp>
              <p:nvSpPr>
                <p:cNvPr id="326" name="Shape 326"/>
                <p:cNvSpPr/>
                <p:nvPr/>
              </p:nvSpPr>
              <p:spPr>
                <a:xfrm>
                  <a:off x="0" y="0"/>
                  <a:ext cx="3868175" cy="983519"/>
                </a:xfrm>
                <a:prstGeom prst="rect">
                  <a:avLst/>
                </a:prstGeom>
                <a:solidFill>
                  <a:srgbClr val="7F7F7F"/>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sp>
              <p:nvSpPr>
                <p:cNvPr id="327" name="Shape 327"/>
                <p:cNvSpPr/>
                <p:nvPr/>
              </p:nvSpPr>
              <p:spPr>
                <a:xfrm>
                  <a:off x="0" y="1076254"/>
                  <a:ext cx="3868175" cy="983519"/>
                </a:xfrm>
                <a:prstGeom prst="rect">
                  <a:avLst/>
                </a:prstGeom>
                <a:solidFill>
                  <a:srgbClr val="7F7F7F"/>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sp>
              <p:nvSpPr>
                <p:cNvPr id="328" name="Shape 328"/>
                <p:cNvSpPr/>
                <p:nvPr/>
              </p:nvSpPr>
              <p:spPr>
                <a:xfrm>
                  <a:off x="0" y="2152506"/>
                  <a:ext cx="3868175" cy="983519"/>
                </a:xfrm>
                <a:prstGeom prst="rect">
                  <a:avLst/>
                </a:prstGeom>
                <a:solidFill>
                  <a:srgbClr val="7F7F7F"/>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grpSp>
          <p:sp>
            <p:nvSpPr>
              <p:cNvPr id="329" name="Shape 329"/>
              <p:cNvSpPr/>
              <p:nvPr/>
            </p:nvSpPr>
            <p:spPr>
              <a:xfrm>
                <a:off x="0" y="215303"/>
                <a:ext cx="3868177" cy="5892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2800" u="none" cap="none" strike="noStrike">
                    <a:solidFill>
                      <a:srgbClr val="FFFFFF"/>
                    </a:solidFill>
                    <a:latin typeface="Calibri"/>
                    <a:ea typeface="Calibri"/>
                    <a:cs typeface="Calibri"/>
                    <a:sym typeface="Calibri"/>
                  </a:rPr>
                  <a:t>In-Memory</a:t>
                </a:r>
              </a:p>
            </p:txBody>
          </p:sp>
          <p:sp>
            <p:nvSpPr>
              <p:cNvPr id="330" name="Shape 330"/>
              <p:cNvSpPr/>
              <p:nvPr/>
            </p:nvSpPr>
            <p:spPr>
              <a:xfrm>
                <a:off x="0" y="1278254"/>
                <a:ext cx="3868177" cy="5892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2800" u="none" cap="none" strike="noStrike">
                    <a:solidFill>
                      <a:srgbClr val="FFFFFF"/>
                    </a:solidFill>
                    <a:latin typeface="Calibri"/>
                    <a:ea typeface="Calibri"/>
                    <a:cs typeface="Calibri"/>
                    <a:sym typeface="Calibri"/>
                  </a:rPr>
                  <a:t>Map Reduce/Fork Join</a:t>
                </a:r>
              </a:p>
            </p:txBody>
          </p:sp>
          <p:sp>
            <p:nvSpPr>
              <p:cNvPr id="331" name="Shape 331"/>
              <p:cNvSpPr/>
              <p:nvPr/>
            </p:nvSpPr>
            <p:spPr>
              <a:xfrm>
                <a:off x="0" y="2308547"/>
                <a:ext cx="3868177" cy="5892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2800" u="none" cap="none" strike="noStrike">
                    <a:solidFill>
                      <a:srgbClr val="FFFFFF"/>
                    </a:solidFill>
                    <a:latin typeface="Calibri"/>
                    <a:ea typeface="Calibri"/>
                    <a:cs typeface="Calibri"/>
                    <a:sym typeface="Calibri"/>
                  </a:rPr>
                  <a:t>Columnar Compression</a:t>
                </a:r>
              </a:p>
            </p:txBody>
          </p:sp>
        </p:grpSp>
        <p:sp>
          <p:nvSpPr>
            <p:cNvPr id="332" name="Shape 332"/>
            <p:cNvSpPr/>
            <p:nvPr/>
          </p:nvSpPr>
          <p:spPr>
            <a:xfrm>
              <a:off x="0" y="0"/>
              <a:ext cx="3868175" cy="3131908"/>
            </a:xfrm>
            <a:prstGeom prst="rect">
              <a:avLst/>
            </a:prstGeom>
            <a:noFill/>
            <a:ln cap="flat" cmpd="sng" w="114300">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grpSp>
      <p:cxnSp>
        <p:nvCxnSpPr>
          <p:cNvPr id="333" name="Shape 333"/>
          <p:cNvCxnSpPr/>
          <p:nvPr/>
        </p:nvCxnSpPr>
        <p:spPr>
          <a:xfrm>
            <a:off x="16818071" y="6247676"/>
            <a:ext cx="3868177" cy="0"/>
          </a:xfrm>
          <a:prstGeom prst="straightConnector1">
            <a:avLst/>
          </a:prstGeom>
          <a:noFill/>
          <a:ln cap="flat" cmpd="sng" w="114300">
            <a:solidFill>
              <a:srgbClr val="FFFFFF"/>
            </a:solidFill>
            <a:prstDash val="solid"/>
            <a:round/>
            <a:headEnd len="med" w="med" type="none"/>
            <a:tailEnd len="med" w="med" type="none"/>
          </a:ln>
        </p:spPr>
      </p:cxnSp>
      <p:cxnSp>
        <p:nvCxnSpPr>
          <p:cNvPr id="334" name="Shape 334"/>
          <p:cNvCxnSpPr/>
          <p:nvPr/>
        </p:nvCxnSpPr>
        <p:spPr>
          <a:xfrm>
            <a:off x="16793398" y="7322022"/>
            <a:ext cx="3868177" cy="0"/>
          </a:xfrm>
          <a:prstGeom prst="straightConnector1">
            <a:avLst/>
          </a:prstGeom>
          <a:noFill/>
          <a:ln cap="flat" cmpd="sng" w="114300">
            <a:solidFill>
              <a:srgbClr val="FFFFFF"/>
            </a:solidFill>
            <a:prstDash val="solid"/>
            <a:round/>
            <a:headEnd len="med" w="med" type="none"/>
            <a:tailEnd len="med" w="med" type="none"/>
          </a:ln>
        </p:spPr>
      </p:cxnSp>
      <p:grpSp>
        <p:nvGrpSpPr>
          <p:cNvPr id="335" name="Shape 335"/>
          <p:cNvGrpSpPr/>
          <p:nvPr/>
        </p:nvGrpSpPr>
        <p:grpSpPr>
          <a:xfrm>
            <a:off x="16793401" y="5213126"/>
            <a:ext cx="3892851" cy="3131908"/>
            <a:chOff x="0" y="0"/>
            <a:chExt cx="3892850" cy="3131907"/>
          </a:xfrm>
        </p:grpSpPr>
        <p:sp>
          <p:nvSpPr>
            <p:cNvPr id="336" name="Shape 336"/>
            <p:cNvSpPr/>
            <p:nvPr/>
          </p:nvSpPr>
          <p:spPr>
            <a:xfrm>
              <a:off x="24671" y="10713"/>
              <a:ext cx="3868179" cy="983520"/>
            </a:xfrm>
            <a:prstGeom prst="rect">
              <a:avLst/>
            </a:prstGeom>
            <a:solidFill>
              <a:srgbClr val="D8D8D8"/>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sp>
          <p:nvSpPr>
            <p:cNvPr id="337" name="Shape 337"/>
            <p:cNvSpPr/>
            <p:nvPr/>
          </p:nvSpPr>
          <p:spPr>
            <a:xfrm>
              <a:off x="24671" y="1078344"/>
              <a:ext cx="3868179" cy="983520"/>
            </a:xfrm>
            <a:prstGeom prst="rect">
              <a:avLst/>
            </a:prstGeom>
            <a:solidFill>
              <a:srgbClr val="D8D8D8"/>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sp>
          <p:nvSpPr>
            <p:cNvPr id="338" name="Shape 338"/>
            <p:cNvSpPr/>
            <p:nvPr/>
          </p:nvSpPr>
          <p:spPr>
            <a:xfrm>
              <a:off x="24671" y="2145974"/>
              <a:ext cx="3868179" cy="983520"/>
            </a:xfrm>
            <a:prstGeom prst="rect">
              <a:avLst/>
            </a:prstGeom>
            <a:solidFill>
              <a:srgbClr val="D8D8D8"/>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sp>
          <p:nvSpPr>
            <p:cNvPr id="339" name="Shape 339"/>
            <p:cNvSpPr/>
            <p:nvPr/>
          </p:nvSpPr>
          <p:spPr>
            <a:xfrm>
              <a:off x="0" y="0"/>
              <a:ext cx="3868178" cy="3131907"/>
            </a:xfrm>
            <a:prstGeom prst="rect">
              <a:avLst/>
            </a:prstGeom>
            <a:noFill/>
            <a:ln cap="flat" cmpd="sng" w="114300">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sp>
          <p:nvSpPr>
            <p:cNvPr id="340" name="Shape 340"/>
            <p:cNvSpPr/>
            <p:nvPr/>
          </p:nvSpPr>
          <p:spPr>
            <a:xfrm>
              <a:off x="24671" y="212441"/>
              <a:ext cx="3868179" cy="5892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1" i="0" lang="en-US" sz="2800" u="none" cap="none" strike="noStrike">
                  <a:solidFill>
                    <a:srgbClr val="000000"/>
                  </a:solidFill>
                  <a:latin typeface="Calibri"/>
                  <a:ea typeface="Calibri"/>
                  <a:cs typeface="Calibri"/>
                  <a:sym typeface="Calibri"/>
                </a:rPr>
                <a:t>Deep Learning</a:t>
              </a:r>
            </a:p>
          </p:txBody>
        </p:sp>
        <p:sp>
          <p:nvSpPr>
            <p:cNvPr id="341" name="Shape 341"/>
            <p:cNvSpPr/>
            <p:nvPr/>
          </p:nvSpPr>
          <p:spPr>
            <a:xfrm>
              <a:off x="24671" y="1251624"/>
              <a:ext cx="3868179" cy="5892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1" i="0" lang="en-US" sz="2800" u="none" cap="none" strike="noStrike">
                  <a:solidFill>
                    <a:srgbClr val="000000"/>
                  </a:solidFill>
                  <a:latin typeface="Calibri"/>
                  <a:ea typeface="Calibri"/>
                  <a:cs typeface="Calibri"/>
                  <a:sym typeface="Calibri"/>
                </a:rPr>
                <a:t>PCA, GLM, Cox</a:t>
              </a:r>
            </a:p>
          </p:txBody>
        </p:sp>
        <p:sp>
          <p:nvSpPr>
            <p:cNvPr id="342" name="Shape 342"/>
            <p:cNvSpPr/>
            <p:nvPr/>
          </p:nvSpPr>
          <p:spPr>
            <a:xfrm>
              <a:off x="24671" y="2120461"/>
              <a:ext cx="3868179" cy="99568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1" i="0" lang="en-US" sz="2800" u="none" cap="none" strike="noStrike">
                  <a:solidFill>
                    <a:srgbClr val="000000"/>
                  </a:solidFill>
                  <a:latin typeface="Calibri"/>
                  <a:ea typeface="Calibri"/>
                  <a:cs typeface="Calibri"/>
                  <a:sym typeface="Calibri"/>
                </a:rPr>
                <a:t>Random Forest / GBM Ensembles</a:t>
              </a:r>
            </a:p>
          </p:txBody>
        </p:sp>
      </p:grpSp>
      <p:cxnSp>
        <p:nvCxnSpPr>
          <p:cNvPr id="343" name="Shape 343"/>
          <p:cNvCxnSpPr/>
          <p:nvPr/>
        </p:nvCxnSpPr>
        <p:spPr>
          <a:xfrm>
            <a:off x="10125827" y="6742786"/>
            <a:ext cx="1930900" cy="0"/>
          </a:xfrm>
          <a:prstGeom prst="straightConnector1">
            <a:avLst/>
          </a:prstGeom>
          <a:noFill/>
          <a:ln cap="flat" cmpd="sng" w="50800">
            <a:solidFill>
              <a:srgbClr val="000000"/>
            </a:solidFill>
            <a:prstDash val="solid"/>
            <a:round/>
            <a:headEnd len="med" w="med" type="none"/>
            <a:tailEnd len="med" w="med" type="stealth"/>
          </a:ln>
        </p:spPr>
      </p:cxnSp>
      <p:sp>
        <p:nvSpPr>
          <p:cNvPr id="344" name="Shape 344"/>
          <p:cNvSpPr/>
          <p:nvPr/>
        </p:nvSpPr>
        <p:spPr>
          <a:xfrm>
            <a:off x="5708805" y="4072412"/>
            <a:ext cx="15319786" cy="8940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0" i="0" lang="en-US" sz="4800" u="none" cap="none" strike="noStrike">
                <a:solidFill>
                  <a:srgbClr val="000000"/>
                </a:solidFill>
                <a:latin typeface="Calibri"/>
                <a:ea typeface="Calibri"/>
                <a:cs typeface="Calibri"/>
                <a:sym typeface="Calibri"/>
              </a:rPr>
              <a:t>Fast Modeling Engine</a:t>
            </a:r>
          </a:p>
        </p:txBody>
      </p:sp>
      <p:cxnSp>
        <p:nvCxnSpPr>
          <p:cNvPr id="345" name="Shape 345"/>
          <p:cNvCxnSpPr/>
          <p:nvPr/>
        </p:nvCxnSpPr>
        <p:spPr>
          <a:xfrm>
            <a:off x="5315732" y="7084328"/>
            <a:ext cx="393075" cy="0"/>
          </a:xfrm>
          <a:prstGeom prst="straightConnector1">
            <a:avLst/>
          </a:prstGeom>
          <a:noFill/>
          <a:ln cap="flat" cmpd="sng" w="50800">
            <a:solidFill>
              <a:srgbClr val="000000"/>
            </a:solidFill>
            <a:prstDash val="solid"/>
            <a:round/>
            <a:headEnd len="med" w="med" type="none"/>
            <a:tailEnd len="med" w="med" type="stealth"/>
          </a:ln>
        </p:spPr>
      </p:cxnSp>
      <p:sp>
        <p:nvSpPr>
          <p:cNvPr id="346" name="Shape 346"/>
          <p:cNvSpPr/>
          <p:nvPr/>
        </p:nvSpPr>
        <p:spPr>
          <a:xfrm>
            <a:off x="8815293" y="10239127"/>
            <a:ext cx="12213303" cy="2311456"/>
          </a:xfrm>
          <a:prstGeom prst="rect">
            <a:avLst/>
          </a:prstGeom>
          <a:solidFill>
            <a:srgbClr val="FAE41A">
              <a:alpha val="80000"/>
            </a:srgbClr>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sp>
        <p:nvSpPr>
          <p:cNvPr id="347" name="Shape 347"/>
          <p:cNvSpPr/>
          <p:nvPr/>
        </p:nvSpPr>
        <p:spPr>
          <a:xfrm>
            <a:off x="6152264" y="10647656"/>
            <a:ext cx="1762300" cy="53848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0" i="0" lang="en-US" sz="2400" u="none" cap="none" strike="noStrike">
                <a:solidFill>
                  <a:srgbClr val="000000"/>
                </a:solidFill>
                <a:latin typeface="Calibri"/>
                <a:ea typeface="Calibri"/>
                <a:cs typeface="Calibri"/>
                <a:sym typeface="Calibri"/>
              </a:rPr>
              <a:t>Streaming</a:t>
            </a:r>
          </a:p>
        </p:txBody>
      </p:sp>
      <p:sp>
        <p:nvSpPr>
          <p:cNvPr id="348" name="Shape 348"/>
          <p:cNvSpPr/>
          <p:nvPr/>
        </p:nvSpPr>
        <p:spPr>
          <a:xfrm>
            <a:off x="8843942" y="10859874"/>
            <a:ext cx="12124407" cy="8940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0" i="0" lang="en-US" sz="4800" u="none" cap="none" strike="noStrike">
                <a:solidFill>
                  <a:srgbClr val="000000"/>
                </a:solidFill>
                <a:latin typeface="Calibri"/>
                <a:ea typeface="Calibri"/>
                <a:cs typeface="Calibri"/>
                <a:sym typeface="Calibri"/>
              </a:rPr>
              <a:t>Nano Fast Java Scoring Engines</a:t>
            </a:r>
          </a:p>
        </p:txBody>
      </p:sp>
      <p:sp>
        <p:nvSpPr>
          <p:cNvPr id="349" name="Shape 349"/>
          <p:cNvSpPr/>
          <p:nvPr/>
        </p:nvSpPr>
        <p:spPr>
          <a:xfrm>
            <a:off x="14533073" y="8782160"/>
            <a:ext cx="896473" cy="963624"/>
          </a:xfrm>
          <a:custGeom>
            <a:pathLst>
              <a:path extrusionOk="0" h="120000" w="120000">
                <a:moveTo>
                  <a:pt x="0" y="64183"/>
                </a:moveTo>
                <a:lnTo>
                  <a:pt x="30000" y="64183"/>
                </a:lnTo>
                <a:lnTo>
                  <a:pt x="30000" y="0"/>
                </a:lnTo>
                <a:lnTo>
                  <a:pt x="90000" y="0"/>
                </a:lnTo>
                <a:lnTo>
                  <a:pt x="90000" y="64183"/>
                </a:lnTo>
                <a:lnTo>
                  <a:pt x="120000" y="64183"/>
                </a:lnTo>
                <a:lnTo>
                  <a:pt x="60000" y="120000"/>
                </a:lnTo>
                <a:close/>
              </a:path>
            </a:pathLst>
          </a:custGeom>
          <a:solidFill>
            <a:srgbClr val="7F7F7F"/>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sp>
        <p:nvSpPr>
          <p:cNvPr id="350" name="Shape 350"/>
          <p:cNvSpPr/>
          <p:nvPr/>
        </p:nvSpPr>
        <p:spPr>
          <a:xfrm>
            <a:off x="10020440" y="5695850"/>
            <a:ext cx="2036286" cy="8940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0" i="0" lang="en-US" sz="2400" u="none" cap="none" strike="noStrike">
                <a:solidFill>
                  <a:srgbClr val="000000"/>
                </a:solidFill>
                <a:latin typeface="Calibri"/>
                <a:ea typeface="Calibri"/>
                <a:cs typeface="Calibri"/>
                <a:sym typeface="Calibri"/>
              </a:rPr>
              <a:t>Matrix Factorization</a:t>
            </a:r>
          </a:p>
        </p:txBody>
      </p:sp>
      <p:pic>
        <p:nvPicPr>
          <p:cNvPr id="351" name="Shape 351"/>
          <p:cNvPicPr preferRelativeResize="0"/>
          <p:nvPr/>
        </p:nvPicPr>
        <p:blipFill rotWithShape="1">
          <a:blip r:embed="rId3">
            <a:alphaModFix/>
          </a:blip>
          <a:srcRect b="0" l="0" r="0" t="0"/>
          <a:stretch/>
        </p:blipFill>
        <p:spPr>
          <a:xfrm>
            <a:off x="5896244" y="3033305"/>
            <a:ext cx="841135" cy="638101"/>
          </a:xfrm>
          <a:prstGeom prst="rect">
            <a:avLst/>
          </a:prstGeom>
          <a:noFill/>
          <a:ln>
            <a:noFill/>
          </a:ln>
        </p:spPr>
      </p:pic>
      <p:pic>
        <p:nvPicPr>
          <p:cNvPr id="352" name="Shape 352"/>
          <p:cNvPicPr preferRelativeResize="0"/>
          <p:nvPr/>
        </p:nvPicPr>
        <p:blipFill rotWithShape="1">
          <a:blip r:embed="rId4">
            <a:alphaModFix/>
          </a:blip>
          <a:srcRect b="0" l="0" r="0" t="0"/>
          <a:stretch/>
        </p:blipFill>
        <p:spPr>
          <a:xfrm>
            <a:off x="14918587" y="3108174"/>
            <a:ext cx="1927401" cy="544827"/>
          </a:xfrm>
          <a:prstGeom prst="rect">
            <a:avLst/>
          </a:prstGeom>
          <a:noFill/>
          <a:ln>
            <a:noFill/>
          </a:ln>
        </p:spPr>
      </p:pic>
      <p:pic>
        <p:nvPicPr>
          <p:cNvPr id="353" name="Shape 353"/>
          <p:cNvPicPr preferRelativeResize="0"/>
          <p:nvPr/>
        </p:nvPicPr>
        <p:blipFill rotWithShape="1">
          <a:blip r:embed="rId5">
            <a:alphaModFix/>
          </a:blip>
          <a:srcRect b="0" l="0" r="0" t="0"/>
          <a:stretch/>
        </p:blipFill>
        <p:spPr>
          <a:xfrm>
            <a:off x="14121434" y="2817771"/>
            <a:ext cx="568419" cy="1042196"/>
          </a:xfrm>
          <a:prstGeom prst="rect">
            <a:avLst/>
          </a:prstGeom>
          <a:noFill/>
          <a:ln>
            <a:noFill/>
          </a:ln>
        </p:spPr>
      </p:pic>
      <p:pic>
        <p:nvPicPr>
          <p:cNvPr id="354" name="Shape 354"/>
          <p:cNvPicPr preferRelativeResize="0"/>
          <p:nvPr/>
        </p:nvPicPr>
        <p:blipFill rotWithShape="1">
          <a:blip r:embed="rId6">
            <a:alphaModFix/>
          </a:blip>
          <a:srcRect b="0" l="0" r="0" t="0"/>
          <a:stretch/>
        </p:blipFill>
        <p:spPr>
          <a:xfrm>
            <a:off x="6997760" y="3153436"/>
            <a:ext cx="2001155" cy="580889"/>
          </a:xfrm>
          <a:prstGeom prst="rect">
            <a:avLst/>
          </a:prstGeom>
          <a:noFill/>
          <a:ln>
            <a:noFill/>
          </a:ln>
        </p:spPr>
      </p:pic>
      <p:pic>
        <p:nvPicPr>
          <p:cNvPr id="355" name="Shape 355"/>
          <p:cNvPicPr preferRelativeResize="0"/>
          <p:nvPr/>
        </p:nvPicPr>
        <p:blipFill rotWithShape="1">
          <a:blip r:embed="rId7">
            <a:alphaModFix/>
          </a:blip>
          <a:srcRect b="0" l="0" r="0" t="0"/>
          <a:stretch/>
        </p:blipFill>
        <p:spPr>
          <a:xfrm>
            <a:off x="17018048" y="2985741"/>
            <a:ext cx="1504358" cy="823555"/>
          </a:xfrm>
          <a:prstGeom prst="rect">
            <a:avLst/>
          </a:prstGeom>
          <a:noFill/>
          <a:ln>
            <a:noFill/>
          </a:ln>
        </p:spPr>
      </p:pic>
      <p:pic>
        <p:nvPicPr>
          <p:cNvPr id="356" name="Shape 356"/>
          <p:cNvPicPr preferRelativeResize="0"/>
          <p:nvPr/>
        </p:nvPicPr>
        <p:blipFill rotWithShape="1">
          <a:blip r:embed="rId8">
            <a:alphaModFix/>
          </a:blip>
          <a:srcRect b="0" l="0" r="0" t="0"/>
          <a:stretch/>
        </p:blipFill>
        <p:spPr>
          <a:xfrm>
            <a:off x="9155696" y="2985741"/>
            <a:ext cx="1670908" cy="799131"/>
          </a:xfrm>
          <a:prstGeom prst="rect">
            <a:avLst/>
          </a:prstGeom>
          <a:noFill/>
          <a:ln>
            <a:noFill/>
          </a:ln>
        </p:spPr>
      </p:pic>
      <p:pic>
        <p:nvPicPr>
          <p:cNvPr id="357" name="Shape 357"/>
          <p:cNvPicPr preferRelativeResize="0"/>
          <p:nvPr/>
        </p:nvPicPr>
        <p:blipFill rotWithShape="1">
          <a:blip r:embed="rId9">
            <a:alphaModFix/>
          </a:blip>
          <a:srcRect b="0" l="0" r="0" t="0"/>
          <a:stretch/>
        </p:blipFill>
        <p:spPr>
          <a:xfrm>
            <a:off x="18694904" y="3184798"/>
            <a:ext cx="2154808" cy="421983"/>
          </a:xfrm>
          <a:prstGeom prst="rect">
            <a:avLst/>
          </a:prstGeom>
          <a:noFill/>
          <a:ln>
            <a:noFill/>
          </a:ln>
        </p:spPr>
      </p:pic>
      <p:sp>
        <p:nvSpPr>
          <p:cNvPr id="358" name="Shape 358"/>
          <p:cNvSpPr/>
          <p:nvPr/>
        </p:nvSpPr>
        <p:spPr>
          <a:xfrm>
            <a:off x="13821128" y="6063433"/>
            <a:ext cx="3910578" cy="53848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0" i="0" lang="en-US" sz="2400" u="none" cap="none" strike="noStrike">
                <a:solidFill>
                  <a:srgbClr val="000000"/>
                </a:solidFill>
                <a:latin typeface="Calibri"/>
                <a:ea typeface="Calibri"/>
                <a:cs typeface="Calibri"/>
                <a:sym typeface="Calibri"/>
              </a:rPr>
              <a:t>Clustering</a:t>
            </a:r>
          </a:p>
        </p:txBody>
      </p:sp>
      <p:grpSp>
        <p:nvGrpSpPr>
          <p:cNvPr id="359" name="Shape 359"/>
          <p:cNvGrpSpPr/>
          <p:nvPr/>
        </p:nvGrpSpPr>
        <p:grpSpPr>
          <a:xfrm>
            <a:off x="12162113" y="6738465"/>
            <a:ext cx="2609026" cy="1590468"/>
            <a:chOff x="0" y="0"/>
            <a:chExt cx="2609026" cy="1590467"/>
          </a:xfrm>
        </p:grpSpPr>
        <p:sp>
          <p:nvSpPr>
            <p:cNvPr id="360" name="Shape 360"/>
            <p:cNvSpPr/>
            <p:nvPr/>
          </p:nvSpPr>
          <p:spPr>
            <a:xfrm>
              <a:off x="0" y="0"/>
              <a:ext cx="2609026" cy="1551066"/>
            </a:xfrm>
            <a:prstGeom prst="rect">
              <a:avLst/>
            </a:prstGeom>
            <a:solidFill>
              <a:srgbClr val="BFBFBF"/>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sp>
          <p:nvSpPr>
            <p:cNvPr id="361" name="Shape 361"/>
            <p:cNvSpPr/>
            <p:nvPr/>
          </p:nvSpPr>
          <p:spPr>
            <a:xfrm>
              <a:off x="0" y="21260"/>
              <a:ext cx="2609022" cy="1569207"/>
            </a:xfrm>
            <a:prstGeom prst="rect">
              <a:avLst/>
            </a:prstGeom>
            <a:noFill/>
            <a:ln cap="flat" cmpd="sng" w="114300">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Times New Roman"/>
                <a:buNone/>
              </a:pPr>
              <a:r>
                <a:t/>
              </a:r>
              <a:endParaRPr b="0" i="0" sz="2800" u="none" cap="none" strike="noStrike">
                <a:solidFill>
                  <a:srgbClr val="000000"/>
                </a:solidFill>
                <a:latin typeface="Arial"/>
                <a:ea typeface="Arial"/>
                <a:cs typeface="Arial"/>
                <a:sym typeface="Arial"/>
              </a:endParaRPr>
            </a:p>
          </p:txBody>
        </p:sp>
      </p:grpSp>
      <p:sp>
        <p:nvSpPr>
          <p:cNvPr id="362" name="Shape 362"/>
          <p:cNvSpPr/>
          <p:nvPr/>
        </p:nvSpPr>
        <p:spPr>
          <a:xfrm>
            <a:off x="12170602" y="7195360"/>
            <a:ext cx="2609024" cy="5892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0" i="0" lang="en-US" sz="2800" u="none" cap="none" strike="noStrike">
                <a:solidFill>
                  <a:srgbClr val="000000"/>
                </a:solidFill>
                <a:latin typeface="Calibri"/>
                <a:ea typeface="Calibri"/>
                <a:cs typeface="Calibri"/>
                <a:sym typeface="Calibri"/>
              </a:rPr>
              <a:t>Munging</a:t>
            </a:r>
          </a:p>
        </p:txBody>
      </p:sp>
      <p:pic>
        <p:nvPicPr>
          <p:cNvPr id="363" name="Shape 363"/>
          <p:cNvPicPr preferRelativeResize="0"/>
          <p:nvPr/>
        </p:nvPicPr>
        <p:blipFill rotWithShape="1">
          <a:blip r:embed="rId10">
            <a:alphaModFix/>
          </a:blip>
          <a:srcRect b="0" l="0" r="0" t="0"/>
          <a:stretch/>
        </p:blipFill>
        <p:spPr>
          <a:xfrm>
            <a:off x="11083549" y="3216157"/>
            <a:ext cx="2613087" cy="404844"/>
          </a:xfrm>
          <a:prstGeom prst="rect">
            <a:avLst/>
          </a:prstGeom>
          <a:noFill/>
          <a:ln>
            <a:noFill/>
          </a:ln>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7" name="Shape 367"/>
        <p:cNvGrpSpPr/>
        <p:nvPr/>
      </p:nvGrpSpPr>
      <p:grpSpPr>
        <a:xfrm>
          <a:off x="0" y="0"/>
          <a:ext cx="0" cy="0"/>
          <a:chOff x="0" y="0"/>
          <a:chExt cx="0" cy="0"/>
        </a:xfrm>
      </p:grpSpPr>
      <p:sp>
        <p:nvSpPr>
          <p:cNvPr id="368" name="Shape 368"/>
          <p:cNvSpPr txBox="1"/>
          <p:nvPr>
            <p:ph type="title"/>
          </p:nvPr>
        </p:nvSpPr>
        <p:spPr>
          <a:xfrm>
            <a:off x="3962400" y="294112"/>
            <a:ext cx="16459200" cy="1389649"/>
          </a:xfrm>
          <a:prstGeom prst="rect">
            <a:avLst/>
          </a:prstGeom>
          <a:noFill/>
          <a:ln>
            <a:noFill/>
          </a:ln>
        </p:spPr>
        <p:txBody>
          <a:bodyPr anchorCtr="0" anchor="b" bIns="91425" lIns="91425" rIns="91425" tIns="91425">
            <a:noAutofit/>
          </a:bodyPr>
          <a:lstStyle/>
          <a:p>
            <a:pPr indent="0" lvl="0" marL="0" marR="0" rtl="0" algn="ctr">
              <a:lnSpc>
                <a:spcPct val="177399"/>
              </a:lnSpc>
              <a:spcBef>
                <a:spcPts val="0"/>
              </a:spcBef>
              <a:spcAft>
                <a:spcPts val="0"/>
              </a:spcAft>
              <a:buClr>
                <a:srgbClr val="000000"/>
              </a:buClr>
              <a:buSzPct val="25000"/>
              <a:buFont typeface="Calibri"/>
              <a:buNone/>
            </a:pPr>
            <a:r>
              <a:rPr b="0" i="0" lang="en-US" sz="5637" u="none" cap="none" strike="noStrike">
                <a:solidFill>
                  <a:srgbClr val="000000"/>
                </a:solidFill>
                <a:latin typeface="Calibri"/>
                <a:ea typeface="Calibri"/>
                <a:cs typeface="Calibri"/>
                <a:sym typeface="Calibri"/>
              </a:rPr>
              <a:t>Reading Data into H2O with R</a:t>
            </a:r>
          </a:p>
        </p:txBody>
      </p:sp>
      <p:sp>
        <p:nvSpPr>
          <p:cNvPr id="369" name="Shape 369"/>
          <p:cNvSpPr/>
          <p:nvPr/>
        </p:nvSpPr>
        <p:spPr>
          <a:xfrm>
            <a:off x="2766805" y="3415962"/>
            <a:ext cx="4193766" cy="10337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808080"/>
              </a:buClr>
              <a:buSzPct val="25000"/>
              <a:buFont typeface="Quattrocento Sans"/>
              <a:buNone/>
            </a:pPr>
            <a:r>
              <a:rPr b="1" i="0" lang="en-US" sz="5600" u="none" cap="none" strike="noStrike">
                <a:solidFill>
                  <a:srgbClr val="808080"/>
                </a:solidFill>
                <a:latin typeface="Quattrocento Sans"/>
                <a:ea typeface="Quattrocento Sans"/>
                <a:cs typeface="Quattrocento Sans"/>
                <a:sym typeface="Quattrocento Sans"/>
              </a:rPr>
              <a:t>STEP 1</a:t>
            </a:r>
          </a:p>
        </p:txBody>
      </p:sp>
      <p:cxnSp>
        <p:nvCxnSpPr>
          <p:cNvPr id="370" name="Shape 370"/>
          <p:cNvCxnSpPr/>
          <p:nvPr/>
        </p:nvCxnSpPr>
        <p:spPr>
          <a:xfrm>
            <a:off x="3470496" y="4509789"/>
            <a:ext cx="2793455" cy="0"/>
          </a:xfrm>
          <a:prstGeom prst="straightConnector1">
            <a:avLst/>
          </a:prstGeom>
          <a:noFill/>
          <a:ln cap="flat" cmpd="sng" w="114300">
            <a:solidFill>
              <a:srgbClr val="F8E805"/>
            </a:solidFill>
            <a:prstDash val="solid"/>
            <a:bevel/>
            <a:headEnd len="med" w="med" type="none"/>
            <a:tailEnd len="med" w="med" type="none"/>
          </a:ln>
        </p:spPr>
      </p:cxnSp>
      <p:sp>
        <p:nvSpPr>
          <p:cNvPr id="371" name="Shape 371"/>
          <p:cNvSpPr/>
          <p:nvPr/>
        </p:nvSpPr>
        <p:spPr>
          <a:xfrm>
            <a:off x="3962400" y="8957275"/>
            <a:ext cx="2321196" cy="7289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Quattrocento Sans"/>
              <a:buNone/>
            </a:pPr>
            <a:r>
              <a:rPr b="0" i="0" lang="en-US" sz="3600" u="none" cap="none" strike="noStrike">
                <a:solidFill>
                  <a:srgbClr val="000000"/>
                </a:solidFill>
                <a:latin typeface="Quattrocento Sans"/>
                <a:ea typeface="Quattrocento Sans"/>
                <a:cs typeface="Quattrocento Sans"/>
                <a:sym typeface="Quattrocento Sans"/>
              </a:rPr>
              <a:t>R user </a:t>
            </a:r>
          </a:p>
        </p:txBody>
      </p:sp>
      <p:pic>
        <p:nvPicPr>
          <p:cNvPr id="372" name="Shape 372"/>
          <p:cNvPicPr preferRelativeResize="0"/>
          <p:nvPr/>
        </p:nvPicPr>
        <p:blipFill rotWithShape="1">
          <a:blip r:embed="rId3">
            <a:alphaModFix/>
          </a:blip>
          <a:srcRect b="0" l="0" r="0" t="0"/>
          <a:stretch/>
        </p:blipFill>
        <p:spPr>
          <a:xfrm flipH="1">
            <a:off x="3962399" y="5395339"/>
            <a:ext cx="3192604" cy="3192605"/>
          </a:xfrm>
          <a:prstGeom prst="rect">
            <a:avLst/>
          </a:prstGeom>
          <a:noFill/>
          <a:ln>
            <a:noFill/>
          </a:ln>
        </p:spPr>
      </p:pic>
      <p:cxnSp>
        <p:nvCxnSpPr>
          <p:cNvPr id="373" name="Shape 373"/>
          <p:cNvCxnSpPr/>
          <p:nvPr/>
        </p:nvCxnSpPr>
        <p:spPr>
          <a:xfrm>
            <a:off x="6354408" y="7870582"/>
            <a:ext cx="1156409" cy="0"/>
          </a:xfrm>
          <a:prstGeom prst="straightConnector1">
            <a:avLst/>
          </a:prstGeom>
          <a:noFill/>
          <a:ln cap="flat" cmpd="sng" w="76200">
            <a:solidFill>
              <a:srgbClr val="262626"/>
            </a:solidFill>
            <a:prstDash val="solid"/>
            <a:bevel/>
            <a:headEnd len="med" w="med" type="none"/>
            <a:tailEnd len="lg" w="lg" type="triangle"/>
          </a:ln>
        </p:spPr>
      </p:cxnSp>
      <p:sp>
        <p:nvSpPr>
          <p:cNvPr id="374" name="Shape 374"/>
          <p:cNvSpPr/>
          <p:nvPr/>
        </p:nvSpPr>
        <p:spPr>
          <a:xfrm>
            <a:off x="7780782" y="7358114"/>
            <a:ext cx="13121303" cy="919481"/>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595959"/>
              </a:buClr>
              <a:buSzPct val="25000"/>
              <a:buFont typeface="Quattrocento Sans"/>
              <a:buNone/>
            </a:pPr>
            <a:r>
              <a:rPr b="0" i="0" lang="en-US" sz="4800" u="none" cap="none" strike="noStrike">
                <a:solidFill>
                  <a:srgbClr val="595959"/>
                </a:solidFill>
                <a:latin typeface="Quattrocento Sans"/>
                <a:ea typeface="Quattrocento Sans"/>
                <a:cs typeface="Quattrocento Sans"/>
                <a:sym typeface="Quattrocento Sans"/>
              </a:rPr>
              <a:t>h2o_df = h2o.importFile(“../data/allyears2k.csv”)</a:t>
            </a: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8" name="Shape 378"/>
        <p:cNvGrpSpPr/>
        <p:nvPr/>
      </p:nvGrpSpPr>
      <p:grpSpPr>
        <a:xfrm>
          <a:off x="0" y="0"/>
          <a:ext cx="0" cy="0"/>
          <a:chOff x="0" y="0"/>
          <a:chExt cx="0" cy="0"/>
        </a:xfrm>
      </p:grpSpPr>
      <p:sp>
        <p:nvSpPr>
          <p:cNvPr id="379" name="Shape 379"/>
          <p:cNvSpPr txBox="1"/>
          <p:nvPr>
            <p:ph type="title"/>
          </p:nvPr>
        </p:nvSpPr>
        <p:spPr>
          <a:xfrm>
            <a:off x="3962400" y="294112"/>
            <a:ext cx="16459200" cy="1389649"/>
          </a:xfrm>
          <a:prstGeom prst="rect">
            <a:avLst/>
          </a:prstGeom>
          <a:noFill/>
          <a:ln>
            <a:noFill/>
          </a:ln>
        </p:spPr>
        <p:txBody>
          <a:bodyPr anchorCtr="0" anchor="b" bIns="91425" lIns="91425" rIns="91425" tIns="91425">
            <a:noAutofit/>
          </a:bodyPr>
          <a:lstStyle/>
          <a:p>
            <a:pPr indent="0" lvl="0" marL="0" marR="0" rtl="0" algn="ctr">
              <a:lnSpc>
                <a:spcPct val="172865"/>
              </a:lnSpc>
              <a:spcBef>
                <a:spcPts val="0"/>
              </a:spcBef>
              <a:spcAft>
                <a:spcPts val="0"/>
              </a:spcAft>
              <a:buClr>
                <a:srgbClr val="000000"/>
              </a:buClr>
              <a:buSzPct val="25000"/>
              <a:buFont typeface="Calibri"/>
              <a:buNone/>
            </a:pPr>
            <a:r>
              <a:rPr b="0" i="0" lang="en-US" sz="5727" u="none" cap="none" strike="noStrike">
                <a:solidFill>
                  <a:srgbClr val="000000"/>
                </a:solidFill>
                <a:latin typeface="Calibri"/>
                <a:ea typeface="Calibri"/>
                <a:cs typeface="Calibri"/>
                <a:sym typeface="Calibri"/>
              </a:rPr>
              <a:t>Reading Data from HDFS into H2O with R</a:t>
            </a:r>
          </a:p>
        </p:txBody>
      </p:sp>
      <p:grpSp>
        <p:nvGrpSpPr>
          <p:cNvPr id="380" name="Shape 380"/>
          <p:cNvGrpSpPr/>
          <p:nvPr/>
        </p:nvGrpSpPr>
        <p:grpSpPr>
          <a:xfrm>
            <a:off x="11352095" y="4251212"/>
            <a:ext cx="9692040" cy="5620025"/>
            <a:chOff x="0" y="0"/>
            <a:chExt cx="9692037" cy="5620023"/>
          </a:xfrm>
        </p:grpSpPr>
        <p:sp>
          <p:nvSpPr>
            <p:cNvPr id="381" name="Shape 381"/>
            <p:cNvSpPr/>
            <p:nvPr/>
          </p:nvSpPr>
          <p:spPr>
            <a:xfrm>
              <a:off x="0" y="0"/>
              <a:ext cx="9692037" cy="5620023"/>
            </a:xfrm>
            <a:custGeom>
              <a:pathLst>
                <a:path extrusionOk="0" h="120000" w="120000">
                  <a:moveTo>
                    <a:pt x="10925" y="39450"/>
                  </a:moveTo>
                  <a:lnTo>
                    <a:pt x="10925" y="39450"/>
                  </a:lnTo>
                  <a:cubicBezTo>
                    <a:pt x="9529" y="25509"/>
                    <a:pt x="16707" y="12670"/>
                    <a:pt x="26961" y="10773"/>
                  </a:cubicBezTo>
                  <a:cubicBezTo>
                    <a:pt x="31116" y="10001"/>
                    <a:pt x="35340" y="11150"/>
                    <a:pt x="38955" y="14034"/>
                  </a:cubicBezTo>
                  <a:lnTo>
                    <a:pt x="38955" y="14034"/>
                  </a:lnTo>
                  <a:cubicBezTo>
                    <a:pt x="42789" y="4206"/>
                    <a:pt x="51743" y="475"/>
                    <a:pt x="58962" y="5691"/>
                  </a:cubicBezTo>
                  <a:cubicBezTo>
                    <a:pt x="60221" y="6608"/>
                    <a:pt x="61382" y="7762"/>
                    <a:pt x="62399" y="9125"/>
                  </a:cubicBezTo>
                  <a:lnTo>
                    <a:pt x="62399" y="9125"/>
                  </a:lnTo>
                  <a:cubicBezTo>
                    <a:pt x="65388" y="980"/>
                    <a:pt x="72658" y="-2326"/>
                    <a:pt x="78641" y="1734"/>
                  </a:cubicBezTo>
                  <a:cubicBezTo>
                    <a:pt x="80296" y="2860"/>
                    <a:pt x="81745" y="4490"/>
                    <a:pt x="82866" y="6491"/>
                  </a:cubicBezTo>
                  <a:lnTo>
                    <a:pt x="82866" y="6491"/>
                  </a:lnTo>
                  <a:cubicBezTo>
                    <a:pt x="87676" y="-1212"/>
                    <a:pt x="96177" y="-2163"/>
                    <a:pt x="101855" y="4368"/>
                  </a:cubicBezTo>
                  <a:cubicBezTo>
                    <a:pt x="104240" y="7112"/>
                    <a:pt x="105849" y="10895"/>
                    <a:pt x="106401" y="15072"/>
                  </a:cubicBezTo>
                  <a:lnTo>
                    <a:pt x="106401" y="15072"/>
                  </a:lnTo>
                  <a:cubicBezTo>
                    <a:pt x="114287" y="17996"/>
                    <a:pt x="118936" y="29083"/>
                    <a:pt x="116792" y="39827"/>
                  </a:cubicBezTo>
                  <a:cubicBezTo>
                    <a:pt x="116609" y="40727"/>
                    <a:pt x="116384" y="41614"/>
                    <a:pt x="116114" y="42473"/>
                  </a:cubicBezTo>
                  <a:lnTo>
                    <a:pt x="116114" y="42473"/>
                  </a:lnTo>
                  <a:cubicBezTo>
                    <a:pt x="122436" y="53670"/>
                    <a:pt x="120890" y="69717"/>
                    <a:pt x="112654" y="78315"/>
                  </a:cubicBezTo>
                  <a:cubicBezTo>
                    <a:pt x="110097" y="80995"/>
                    <a:pt x="107068" y="82724"/>
                    <a:pt x="103867" y="83351"/>
                  </a:cubicBezTo>
                  <a:cubicBezTo>
                    <a:pt x="103867" y="95395"/>
                    <a:pt x="96682" y="105159"/>
                    <a:pt x="87820" y="105159"/>
                  </a:cubicBezTo>
                  <a:cubicBezTo>
                    <a:pt x="84814" y="105159"/>
                    <a:pt x="81871" y="104010"/>
                    <a:pt x="79319" y="101852"/>
                  </a:cubicBezTo>
                  <a:lnTo>
                    <a:pt x="79319" y="101852"/>
                  </a:lnTo>
                  <a:cubicBezTo>
                    <a:pt x="76325" y="115352"/>
                    <a:pt x="65865" y="122987"/>
                    <a:pt x="55968" y="118897"/>
                  </a:cubicBezTo>
                  <a:cubicBezTo>
                    <a:pt x="51818" y="117186"/>
                    <a:pt x="48232" y="113560"/>
                    <a:pt x="45824" y="108646"/>
                  </a:cubicBezTo>
                  <a:lnTo>
                    <a:pt x="45824" y="108646"/>
                  </a:lnTo>
                  <a:cubicBezTo>
                    <a:pt x="35685" y="116959"/>
                    <a:pt x="22529" y="112486"/>
                    <a:pt x="16431" y="98650"/>
                  </a:cubicBezTo>
                  <a:cubicBezTo>
                    <a:pt x="16357" y="98476"/>
                    <a:pt x="16282" y="98302"/>
                    <a:pt x="16207" y="98128"/>
                  </a:cubicBezTo>
                  <a:lnTo>
                    <a:pt x="16207" y="98128"/>
                  </a:lnTo>
                  <a:cubicBezTo>
                    <a:pt x="9575" y="99183"/>
                    <a:pt x="3563" y="92744"/>
                    <a:pt x="2787" y="83745"/>
                  </a:cubicBezTo>
                  <a:cubicBezTo>
                    <a:pt x="2367" y="78947"/>
                    <a:pt x="3534" y="74144"/>
                    <a:pt x="5965" y="70616"/>
                  </a:cubicBezTo>
                  <a:lnTo>
                    <a:pt x="5965" y="70616"/>
                  </a:lnTo>
                  <a:cubicBezTo>
                    <a:pt x="224" y="66016"/>
                    <a:pt x="-1706" y="55921"/>
                    <a:pt x="1655" y="48066"/>
                  </a:cubicBezTo>
                  <a:cubicBezTo>
                    <a:pt x="3597" y="43535"/>
                    <a:pt x="7000" y="40541"/>
                    <a:pt x="10822" y="40001"/>
                  </a:cubicBezTo>
                  <a:close/>
                </a:path>
              </a:pathLst>
            </a:custGeom>
            <a:solidFill>
              <a:srgbClr val="CAE8F9">
                <a:alpha val="73725"/>
              </a:srgbClr>
            </a:solidFill>
            <a:ln cap="flat" cmpd="sng" w="12700">
              <a:solidFill>
                <a:srgbClr val="043579"/>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382" name="Shape 382"/>
            <p:cNvSpPr/>
            <p:nvPr/>
          </p:nvSpPr>
          <p:spPr>
            <a:xfrm>
              <a:off x="492141" y="285772"/>
              <a:ext cx="8881141" cy="4771590"/>
            </a:xfrm>
            <a:custGeom>
              <a:pathLst>
                <a:path extrusionOk="0" h="120000" w="120000">
                  <a:moveTo>
                    <a:pt x="7666" y="77833"/>
                  </a:moveTo>
                  <a:lnTo>
                    <a:pt x="7666" y="77833"/>
                  </a:lnTo>
                  <a:cubicBezTo>
                    <a:pt x="4994" y="78144"/>
                    <a:pt x="2316" y="77233"/>
                    <a:pt x="0" y="75233"/>
                  </a:cubicBezTo>
                  <a:moveTo>
                    <a:pt x="14433" y="106316"/>
                  </a:moveTo>
                  <a:lnTo>
                    <a:pt x="14433" y="106316"/>
                  </a:lnTo>
                  <a:cubicBezTo>
                    <a:pt x="13361" y="106944"/>
                    <a:pt x="12233" y="107361"/>
                    <a:pt x="11077" y="107561"/>
                  </a:cubicBezTo>
                  <a:moveTo>
                    <a:pt x="43344" y="120000"/>
                  </a:moveTo>
                  <a:lnTo>
                    <a:pt x="43344" y="120000"/>
                  </a:lnTo>
                  <a:cubicBezTo>
                    <a:pt x="42538" y="118216"/>
                    <a:pt x="41861" y="116311"/>
                    <a:pt x="41322" y="114316"/>
                  </a:cubicBezTo>
                  <a:moveTo>
                    <a:pt x="80733" y="105833"/>
                  </a:moveTo>
                  <a:lnTo>
                    <a:pt x="80733" y="105833"/>
                  </a:lnTo>
                  <a:cubicBezTo>
                    <a:pt x="80611" y="107944"/>
                    <a:pt x="80344" y="110033"/>
                    <a:pt x="79922" y="112066"/>
                  </a:cubicBezTo>
                  <a:moveTo>
                    <a:pt x="96783" y="67311"/>
                  </a:moveTo>
                  <a:lnTo>
                    <a:pt x="96783" y="67311"/>
                  </a:lnTo>
                  <a:cubicBezTo>
                    <a:pt x="102805" y="71611"/>
                    <a:pt x="106627" y="80577"/>
                    <a:pt x="106627" y="90405"/>
                  </a:cubicBezTo>
                  <a:moveTo>
                    <a:pt x="120000" y="42494"/>
                  </a:moveTo>
                  <a:lnTo>
                    <a:pt x="120000" y="42494"/>
                  </a:lnTo>
                  <a:cubicBezTo>
                    <a:pt x="119016" y="45866"/>
                    <a:pt x="117516" y="48855"/>
                    <a:pt x="115616" y="51233"/>
                  </a:cubicBezTo>
                  <a:moveTo>
                    <a:pt x="109483" y="10077"/>
                  </a:moveTo>
                  <a:lnTo>
                    <a:pt x="109483" y="10077"/>
                  </a:lnTo>
                  <a:cubicBezTo>
                    <a:pt x="109650" y="11438"/>
                    <a:pt x="109727" y="12816"/>
                    <a:pt x="109716" y="14200"/>
                  </a:cubicBezTo>
                  <a:moveTo>
                    <a:pt x="81488" y="5261"/>
                  </a:moveTo>
                  <a:lnTo>
                    <a:pt x="81488" y="5261"/>
                  </a:lnTo>
                  <a:cubicBezTo>
                    <a:pt x="82061" y="3361"/>
                    <a:pt x="82816" y="1588"/>
                    <a:pt x="83738" y="0"/>
                  </a:cubicBezTo>
                  <a:moveTo>
                    <a:pt x="60488" y="7772"/>
                  </a:moveTo>
                  <a:lnTo>
                    <a:pt x="60488" y="7772"/>
                  </a:lnTo>
                  <a:cubicBezTo>
                    <a:pt x="60722" y="6194"/>
                    <a:pt x="61088" y="4672"/>
                    <a:pt x="61577" y="3233"/>
                  </a:cubicBezTo>
                  <a:moveTo>
                    <a:pt x="35844" y="9311"/>
                  </a:moveTo>
                  <a:lnTo>
                    <a:pt x="35844" y="9311"/>
                  </a:lnTo>
                  <a:cubicBezTo>
                    <a:pt x="37272" y="10538"/>
                    <a:pt x="38594" y="12016"/>
                    <a:pt x="39777" y="13716"/>
                  </a:cubicBezTo>
                  <a:moveTo>
                    <a:pt x="5955" y="43916"/>
                  </a:moveTo>
                  <a:lnTo>
                    <a:pt x="5955" y="43916"/>
                  </a:lnTo>
                  <a:cubicBezTo>
                    <a:pt x="5644" y="42400"/>
                    <a:pt x="5411" y="40850"/>
                    <a:pt x="5266" y="39283"/>
                  </a:cubicBezTo>
                </a:path>
              </a:pathLst>
            </a:custGeom>
            <a:noFill/>
            <a:ln cap="flat" cmpd="sng" w="12700">
              <a:solidFill>
                <a:srgbClr val="043579"/>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grpSp>
      <p:grpSp>
        <p:nvGrpSpPr>
          <p:cNvPr id="383" name="Shape 383"/>
          <p:cNvGrpSpPr/>
          <p:nvPr/>
        </p:nvGrpSpPr>
        <p:grpSpPr>
          <a:xfrm>
            <a:off x="13109471" y="5200256"/>
            <a:ext cx="3237730" cy="1521899"/>
            <a:chOff x="0" y="0"/>
            <a:chExt cx="3237728" cy="1521897"/>
          </a:xfrm>
        </p:grpSpPr>
        <p:sp>
          <p:nvSpPr>
            <p:cNvPr id="384" name="Shape 384"/>
            <p:cNvSpPr/>
            <p:nvPr/>
          </p:nvSpPr>
          <p:spPr>
            <a:xfrm>
              <a:off x="0" y="0"/>
              <a:ext cx="3237728" cy="1521897"/>
            </a:xfrm>
            <a:prstGeom prst="ellipse">
              <a:avLst/>
            </a:prstGeom>
            <a:solidFill>
              <a:srgbClr val="1782BF"/>
            </a:solidFill>
            <a:ln cap="flat" cmpd="sng" w="12700">
              <a:solidFill>
                <a:srgbClr val="043579"/>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Palatino Linotype"/>
                <a:buNone/>
              </a:pPr>
              <a:r>
                <a:t/>
              </a:r>
              <a:endParaRPr b="0" i="0" sz="2800" u="none" cap="none" strike="noStrike">
                <a:solidFill>
                  <a:srgbClr val="000000"/>
                </a:solidFill>
                <a:latin typeface="Arial"/>
                <a:ea typeface="Arial"/>
                <a:cs typeface="Arial"/>
                <a:sym typeface="Arial"/>
              </a:endParaRPr>
            </a:p>
          </p:txBody>
        </p:sp>
        <p:sp>
          <p:nvSpPr>
            <p:cNvPr id="385" name="Shape 385"/>
            <p:cNvSpPr/>
            <p:nvPr/>
          </p:nvSpPr>
          <p:spPr>
            <a:xfrm>
              <a:off x="474154" y="374739"/>
              <a:ext cx="2289420" cy="772415"/>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Quattrocento Sans"/>
                <a:buNone/>
              </a:pPr>
              <a:r>
                <a:rPr b="0" i="0" lang="en-US" sz="3600" u="none" cap="none" strike="noStrike">
                  <a:solidFill>
                    <a:srgbClr val="FFFFFF"/>
                  </a:solidFill>
                  <a:latin typeface="Quattrocento Sans"/>
                  <a:ea typeface="Quattrocento Sans"/>
                  <a:cs typeface="Quattrocento Sans"/>
                  <a:sym typeface="Quattrocento Sans"/>
                </a:rPr>
                <a:t>H</a:t>
              </a:r>
              <a:r>
                <a:rPr b="0" baseline="-25000" i="0" lang="en-US" sz="3600" u="none" cap="none" strike="noStrike">
                  <a:solidFill>
                    <a:srgbClr val="FFFFFF"/>
                  </a:solidFill>
                  <a:latin typeface="Quattrocento Sans"/>
                  <a:ea typeface="Quattrocento Sans"/>
                  <a:cs typeface="Quattrocento Sans"/>
                  <a:sym typeface="Quattrocento Sans"/>
                </a:rPr>
                <a:t>2</a:t>
              </a:r>
              <a:r>
                <a:rPr b="0" i="0" lang="en-US" sz="3600" u="none" cap="none" strike="noStrike">
                  <a:solidFill>
                    <a:srgbClr val="FFFFFF"/>
                  </a:solidFill>
                  <a:latin typeface="Quattrocento Sans"/>
                  <a:ea typeface="Quattrocento Sans"/>
                  <a:cs typeface="Quattrocento Sans"/>
                  <a:sym typeface="Quattrocento Sans"/>
                </a:rPr>
                <a:t>O</a:t>
              </a:r>
            </a:p>
          </p:txBody>
        </p:sp>
      </p:grpSp>
      <p:grpSp>
        <p:nvGrpSpPr>
          <p:cNvPr id="386" name="Shape 386"/>
          <p:cNvGrpSpPr/>
          <p:nvPr/>
        </p:nvGrpSpPr>
        <p:grpSpPr>
          <a:xfrm>
            <a:off x="17542945" y="5808600"/>
            <a:ext cx="3237730" cy="1521899"/>
            <a:chOff x="0" y="0"/>
            <a:chExt cx="3237728" cy="1521897"/>
          </a:xfrm>
        </p:grpSpPr>
        <p:sp>
          <p:nvSpPr>
            <p:cNvPr id="387" name="Shape 387"/>
            <p:cNvSpPr/>
            <p:nvPr/>
          </p:nvSpPr>
          <p:spPr>
            <a:xfrm>
              <a:off x="0" y="0"/>
              <a:ext cx="3237728" cy="1521897"/>
            </a:xfrm>
            <a:prstGeom prst="ellipse">
              <a:avLst/>
            </a:prstGeom>
            <a:solidFill>
              <a:srgbClr val="1782BF"/>
            </a:solidFill>
            <a:ln cap="flat" cmpd="sng" w="12700">
              <a:solidFill>
                <a:srgbClr val="043579"/>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Palatino Linotype"/>
                <a:buNone/>
              </a:pPr>
              <a:r>
                <a:t/>
              </a:r>
              <a:endParaRPr b="0" i="0" sz="2800" u="none" cap="none" strike="noStrike">
                <a:solidFill>
                  <a:srgbClr val="000000"/>
                </a:solidFill>
                <a:latin typeface="Arial"/>
                <a:ea typeface="Arial"/>
                <a:cs typeface="Arial"/>
                <a:sym typeface="Arial"/>
              </a:endParaRPr>
            </a:p>
          </p:txBody>
        </p:sp>
        <p:sp>
          <p:nvSpPr>
            <p:cNvPr id="388" name="Shape 388"/>
            <p:cNvSpPr/>
            <p:nvPr/>
          </p:nvSpPr>
          <p:spPr>
            <a:xfrm>
              <a:off x="474154" y="374739"/>
              <a:ext cx="2289420" cy="772415"/>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Quattrocento Sans"/>
                <a:buNone/>
              </a:pPr>
              <a:r>
                <a:rPr b="0" i="0" lang="en-US" sz="3600" u="none" cap="none" strike="noStrike">
                  <a:solidFill>
                    <a:srgbClr val="FFFFFF"/>
                  </a:solidFill>
                  <a:latin typeface="Quattrocento Sans"/>
                  <a:ea typeface="Quattrocento Sans"/>
                  <a:cs typeface="Quattrocento Sans"/>
                  <a:sym typeface="Quattrocento Sans"/>
                </a:rPr>
                <a:t>H</a:t>
              </a:r>
              <a:r>
                <a:rPr b="0" baseline="-25000" i="0" lang="en-US" sz="3600" u="none" cap="none" strike="noStrike">
                  <a:solidFill>
                    <a:srgbClr val="FFFFFF"/>
                  </a:solidFill>
                  <a:latin typeface="Quattrocento Sans"/>
                  <a:ea typeface="Quattrocento Sans"/>
                  <a:cs typeface="Quattrocento Sans"/>
                  <a:sym typeface="Quattrocento Sans"/>
                </a:rPr>
                <a:t>2</a:t>
              </a:r>
              <a:r>
                <a:rPr b="0" i="0" lang="en-US" sz="3600" u="none" cap="none" strike="noStrike">
                  <a:solidFill>
                    <a:srgbClr val="FFFFFF"/>
                  </a:solidFill>
                  <a:latin typeface="Quattrocento Sans"/>
                  <a:ea typeface="Quattrocento Sans"/>
                  <a:cs typeface="Quattrocento Sans"/>
                  <a:sym typeface="Quattrocento Sans"/>
                </a:rPr>
                <a:t>O</a:t>
              </a:r>
            </a:p>
          </p:txBody>
        </p:sp>
      </p:grpSp>
      <p:grpSp>
        <p:nvGrpSpPr>
          <p:cNvPr id="389" name="Shape 389"/>
          <p:cNvGrpSpPr/>
          <p:nvPr/>
        </p:nvGrpSpPr>
        <p:grpSpPr>
          <a:xfrm>
            <a:off x="14174543" y="7407734"/>
            <a:ext cx="3237730" cy="1521899"/>
            <a:chOff x="0" y="0"/>
            <a:chExt cx="3237728" cy="1521897"/>
          </a:xfrm>
        </p:grpSpPr>
        <p:sp>
          <p:nvSpPr>
            <p:cNvPr id="390" name="Shape 390"/>
            <p:cNvSpPr/>
            <p:nvPr/>
          </p:nvSpPr>
          <p:spPr>
            <a:xfrm>
              <a:off x="0" y="0"/>
              <a:ext cx="3237728" cy="1521897"/>
            </a:xfrm>
            <a:prstGeom prst="ellipse">
              <a:avLst/>
            </a:prstGeom>
            <a:solidFill>
              <a:srgbClr val="1782BF"/>
            </a:solidFill>
            <a:ln cap="flat" cmpd="sng" w="12700">
              <a:solidFill>
                <a:srgbClr val="043579"/>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Palatino Linotype"/>
                <a:buNone/>
              </a:pPr>
              <a:r>
                <a:t/>
              </a:r>
              <a:endParaRPr b="0" i="0" sz="2800" u="none" cap="none" strike="noStrike">
                <a:solidFill>
                  <a:srgbClr val="000000"/>
                </a:solidFill>
                <a:latin typeface="Arial"/>
                <a:ea typeface="Arial"/>
                <a:cs typeface="Arial"/>
                <a:sym typeface="Arial"/>
              </a:endParaRPr>
            </a:p>
          </p:txBody>
        </p:sp>
        <p:sp>
          <p:nvSpPr>
            <p:cNvPr id="391" name="Shape 391"/>
            <p:cNvSpPr/>
            <p:nvPr/>
          </p:nvSpPr>
          <p:spPr>
            <a:xfrm>
              <a:off x="474154" y="374739"/>
              <a:ext cx="2289420" cy="772415"/>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Quattrocento Sans"/>
                <a:buNone/>
              </a:pPr>
              <a:r>
                <a:rPr b="0" i="0" lang="en-US" sz="3600" u="none" cap="none" strike="noStrike">
                  <a:solidFill>
                    <a:srgbClr val="FFFFFF"/>
                  </a:solidFill>
                  <a:latin typeface="Quattrocento Sans"/>
                  <a:ea typeface="Quattrocento Sans"/>
                  <a:cs typeface="Quattrocento Sans"/>
                  <a:sym typeface="Quattrocento Sans"/>
                </a:rPr>
                <a:t>H</a:t>
              </a:r>
              <a:r>
                <a:rPr b="0" baseline="-25000" i="0" lang="en-US" sz="3600" u="none" cap="none" strike="noStrike">
                  <a:solidFill>
                    <a:srgbClr val="FFFFFF"/>
                  </a:solidFill>
                  <a:latin typeface="Quattrocento Sans"/>
                  <a:ea typeface="Quattrocento Sans"/>
                  <a:cs typeface="Quattrocento Sans"/>
                  <a:sym typeface="Quattrocento Sans"/>
                </a:rPr>
                <a:t>2</a:t>
              </a:r>
              <a:r>
                <a:rPr b="0" i="0" lang="en-US" sz="3600" u="none" cap="none" strike="noStrike">
                  <a:solidFill>
                    <a:srgbClr val="FFFFFF"/>
                  </a:solidFill>
                  <a:latin typeface="Quattrocento Sans"/>
                  <a:ea typeface="Quattrocento Sans"/>
                  <a:cs typeface="Quattrocento Sans"/>
                  <a:sym typeface="Quattrocento Sans"/>
                </a:rPr>
                <a:t>O</a:t>
              </a:r>
            </a:p>
          </p:txBody>
        </p:sp>
      </p:grpSp>
      <p:grpSp>
        <p:nvGrpSpPr>
          <p:cNvPr id="392" name="Shape 392"/>
          <p:cNvGrpSpPr/>
          <p:nvPr/>
        </p:nvGrpSpPr>
        <p:grpSpPr>
          <a:xfrm>
            <a:off x="14067146" y="11223349"/>
            <a:ext cx="3673050" cy="2154058"/>
            <a:chOff x="0" y="0"/>
            <a:chExt cx="3673048" cy="2154055"/>
          </a:xfrm>
        </p:grpSpPr>
        <p:sp>
          <p:nvSpPr>
            <p:cNvPr id="393" name="Shape 393"/>
            <p:cNvSpPr/>
            <p:nvPr/>
          </p:nvSpPr>
          <p:spPr>
            <a:xfrm>
              <a:off x="0" y="0"/>
              <a:ext cx="3673048" cy="2154055"/>
            </a:xfrm>
            <a:custGeom>
              <a:pathLst>
                <a:path extrusionOk="0" h="120000" w="120000">
                  <a:moveTo>
                    <a:pt x="0" y="20000"/>
                  </a:moveTo>
                  <a:cubicBezTo>
                    <a:pt x="0" y="8955"/>
                    <a:pt x="26861" y="0"/>
                    <a:pt x="60000" y="0"/>
                  </a:cubicBezTo>
                  <a:cubicBezTo>
                    <a:pt x="93138" y="0"/>
                    <a:pt x="120000" y="8955"/>
                    <a:pt x="120000" y="20000"/>
                  </a:cubicBezTo>
                  <a:lnTo>
                    <a:pt x="120000" y="100000"/>
                  </a:lnTo>
                  <a:cubicBezTo>
                    <a:pt x="120000" y="111044"/>
                    <a:pt x="93138" y="120000"/>
                    <a:pt x="60000" y="120000"/>
                  </a:cubicBezTo>
                  <a:cubicBezTo>
                    <a:pt x="26861" y="120000"/>
                    <a:pt x="0" y="111044"/>
                    <a:pt x="0" y="100000"/>
                  </a:cubicBezTo>
                  <a:close/>
                </a:path>
              </a:pathLst>
            </a:custGeom>
            <a:solidFill>
              <a:srgbClr val="808080"/>
            </a:solidFill>
            <a:ln>
              <a:noFill/>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394" name="Shape 394"/>
            <p:cNvSpPr/>
            <p:nvPr/>
          </p:nvSpPr>
          <p:spPr>
            <a:xfrm>
              <a:off x="0" y="0"/>
              <a:ext cx="3673048" cy="2154055"/>
            </a:xfrm>
            <a:custGeom>
              <a:pathLst>
                <a:path extrusionOk="0" h="120000" w="120000">
                  <a:moveTo>
                    <a:pt x="120000" y="20000"/>
                  </a:moveTo>
                  <a:cubicBezTo>
                    <a:pt x="120000" y="31044"/>
                    <a:pt x="93138" y="40000"/>
                    <a:pt x="60000" y="40000"/>
                  </a:cubicBezTo>
                  <a:cubicBezTo>
                    <a:pt x="26861" y="40000"/>
                    <a:pt x="0" y="31044"/>
                    <a:pt x="0" y="20000"/>
                  </a:cubicBezTo>
                  <a:moveTo>
                    <a:pt x="0" y="20000"/>
                  </a:moveTo>
                  <a:cubicBezTo>
                    <a:pt x="0" y="8955"/>
                    <a:pt x="26861" y="0"/>
                    <a:pt x="60000" y="0"/>
                  </a:cubicBezTo>
                  <a:cubicBezTo>
                    <a:pt x="93138" y="0"/>
                    <a:pt x="120000" y="8955"/>
                    <a:pt x="120000" y="20000"/>
                  </a:cubicBezTo>
                  <a:lnTo>
                    <a:pt x="120000" y="100000"/>
                  </a:lnTo>
                  <a:cubicBezTo>
                    <a:pt x="120000" y="111044"/>
                    <a:pt x="93138" y="120000"/>
                    <a:pt x="60000" y="120000"/>
                  </a:cubicBezTo>
                  <a:cubicBezTo>
                    <a:pt x="26861" y="120000"/>
                    <a:pt x="0" y="111044"/>
                    <a:pt x="0" y="100000"/>
                  </a:cubicBezTo>
                  <a:close/>
                </a:path>
              </a:pathLst>
            </a:custGeom>
            <a:noFill/>
            <a:ln cap="flat" cmpd="sng" w="12700">
              <a:solidFill>
                <a:srgbClr val="FFFFFF"/>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grpSp>
      <p:cxnSp>
        <p:nvCxnSpPr>
          <p:cNvPr id="395" name="Shape 395"/>
          <p:cNvCxnSpPr/>
          <p:nvPr/>
        </p:nvCxnSpPr>
        <p:spPr>
          <a:xfrm>
            <a:off x="13159415" y="5896612"/>
            <a:ext cx="2624110" cy="1909653"/>
          </a:xfrm>
          <a:prstGeom prst="straightConnector1">
            <a:avLst/>
          </a:prstGeom>
          <a:noFill/>
          <a:ln cap="flat" cmpd="sng" w="76200">
            <a:solidFill>
              <a:srgbClr val="262626"/>
            </a:solidFill>
            <a:prstDash val="solid"/>
            <a:bevel/>
            <a:headEnd len="med" w="med" type="none"/>
            <a:tailEnd len="lg" w="lg" type="triangle"/>
          </a:ln>
        </p:spPr>
      </p:cxnSp>
      <p:cxnSp>
        <p:nvCxnSpPr>
          <p:cNvPr id="396" name="Shape 396"/>
          <p:cNvCxnSpPr/>
          <p:nvPr/>
        </p:nvCxnSpPr>
        <p:spPr>
          <a:xfrm flipH="1">
            <a:off x="17085186" y="7401622"/>
            <a:ext cx="1767067" cy="3915781"/>
          </a:xfrm>
          <a:prstGeom prst="straightConnector1">
            <a:avLst/>
          </a:prstGeom>
          <a:noFill/>
          <a:ln cap="flat" cmpd="sng" w="76200">
            <a:solidFill>
              <a:srgbClr val="262626"/>
            </a:solidFill>
            <a:prstDash val="solid"/>
            <a:bevel/>
            <a:headEnd len="med" w="med" type="none"/>
            <a:tailEnd len="lg" w="lg" type="triangle"/>
          </a:ln>
        </p:spPr>
      </p:cxnSp>
      <p:cxnSp>
        <p:nvCxnSpPr>
          <p:cNvPr id="397" name="Shape 397"/>
          <p:cNvCxnSpPr/>
          <p:nvPr/>
        </p:nvCxnSpPr>
        <p:spPr>
          <a:xfrm>
            <a:off x="15783526" y="9000759"/>
            <a:ext cx="120147" cy="2222591"/>
          </a:xfrm>
          <a:prstGeom prst="straightConnector1">
            <a:avLst/>
          </a:prstGeom>
          <a:noFill/>
          <a:ln cap="flat" cmpd="sng" w="76200">
            <a:solidFill>
              <a:srgbClr val="262626"/>
            </a:solidFill>
            <a:prstDash val="solid"/>
            <a:bevel/>
            <a:headEnd len="med" w="med" type="none"/>
            <a:tailEnd len="lg" w="lg" type="triangle"/>
          </a:ln>
        </p:spPr>
      </p:cxnSp>
      <p:cxnSp>
        <p:nvCxnSpPr>
          <p:cNvPr id="398" name="Shape 398"/>
          <p:cNvCxnSpPr/>
          <p:nvPr/>
        </p:nvCxnSpPr>
        <p:spPr>
          <a:xfrm>
            <a:off x="13109471" y="5961205"/>
            <a:ext cx="1667223" cy="5356199"/>
          </a:xfrm>
          <a:prstGeom prst="straightConnector1">
            <a:avLst/>
          </a:prstGeom>
          <a:noFill/>
          <a:ln cap="flat" cmpd="sng" w="76200">
            <a:solidFill>
              <a:srgbClr val="262626"/>
            </a:solidFill>
            <a:prstDash val="solid"/>
            <a:bevel/>
            <a:headEnd len="med" w="med" type="none"/>
            <a:tailEnd len="lg" w="lg" type="triangle"/>
          </a:ln>
        </p:spPr>
      </p:cxnSp>
      <p:sp>
        <p:nvSpPr>
          <p:cNvPr id="399" name="Shape 399"/>
          <p:cNvSpPr/>
          <p:nvPr/>
        </p:nvSpPr>
        <p:spPr>
          <a:xfrm>
            <a:off x="14819568" y="12218692"/>
            <a:ext cx="2265619" cy="7289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FFFFFF"/>
              </a:buClr>
              <a:buSzPct val="25000"/>
              <a:buFont typeface="Quattrocento Sans"/>
              <a:buNone/>
            </a:pPr>
            <a:r>
              <a:rPr b="0" i="0" lang="en-US" sz="3600" u="none" cap="none" strike="noStrike">
                <a:solidFill>
                  <a:srgbClr val="FFFFFF"/>
                </a:solidFill>
                <a:latin typeface="Quattrocento Sans"/>
                <a:ea typeface="Quattrocento Sans"/>
                <a:cs typeface="Quattrocento Sans"/>
                <a:sym typeface="Quattrocento Sans"/>
              </a:rPr>
              <a:t>data.csv</a:t>
            </a:r>
          </a:p>
        </p:txBody>
      </p:sp>
      <p:sp>
        <p:nvSpPr>
          <p:cNvPr id="400" name="Shape 400"/>
          <p:cNvSpPr/>
          <p:nvPr/>
        </p:nvSpPr>
        <p:spPr>
          <a:xfrm>
            <a:off x="3470494" y="5502500"/>
            <a:ext cx="2793455" cy="3387161"/>
          </a:xfrm>
          <a:prstGeom prst="roundRect">
            <a:avLst>
              <a:gd fmla="val 16667" name="adj"/>
            </a:avLst>
          </a:prstGeom>
          <a:solidFill>
            <a:srgbClr val="C6DDEA"/>
          </a:solidFill>
          <a:ln cap="flat" cmpd="sng" w="12700">
            <a:solidFill>
              <a:srgbClr val="043579"/>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401" name="Shape 401"/>
          <p:cNvSpPr/>
          <p:nvPr/>
        </p:nvSpPr>
        <p:spPr>
          <a:xfrm>
            <a:off x="7129903" y="5808601"/>
            <a:ext cx="3944496" cy="1864615"/>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Quattrocento Sans"/>
              <a:buNone/>
            </a:pPr>
            <a:r>
              <a:rPr b="0" i="0" lang="en-US" sz="3600" u="none" cap="none" strike="noStrike">
                <a:solidFill>
                  <a:srgbClr val="000000"/>
                </a:solidFill>
                <a:latin typeface="Quattrocento Sans"/>
                <a:ea typeface="Quattrocento Sans"/>
                <a:cs typeface="Quattrocento Sans"/>
                <a:sym typeface="Quattrocento Sans"/>
              </a:rPr>
              <a:t>HTTP REST API request to H</a:t>
            </a:r>
            <a:r>
              <a:rPr b="0" baseline="-25000" i="0" lang="en-US" sz="3600" u="none" cap="none" strike="noStrike">
                <a:solidFill>
                  <a:srgbClr val="000000"/>
                </a:solidFill>
                <a:latin typeface="Quattrocento Sans"/>
                <a:ea typeface="Quattrocento Sans"/>
                <a:cs typeface="Quattrocento Sans"/>
                <a:sym typeface="Quattrocento Sans"/>
              </a:rPr>
              <a:t>2</a:t>
            </a:r>
            <a:r>
              <a:rPr b="0" i="0" lang="en-US" sz="3600" u="none" cap="none" strike="noStrike">
                <a:solidFill>
                  <a:srgbClr val="000000"/>
                </a:solidFill>
                <a:latin typeface="Quattrocento Sans"/>
                <a:ea typeface="Quattrocento Sans"/>
                <a:cs typeface="Quattrocento Sans"/>
                <a:sym typeface="Quattrocento Sans"/>
              </a:rPr>
              <a:t>O</a:t>
            </a:r>
          </a:p>
          <a:p>
            <a:pPr indent="0" lvl="0" marL="0" marR="0" rtl="0" algn="ctr">
              <a:lnSpc>
                <a:spcPct val="100000"/>
              </a:lnSpc>
              <a:spcBef>
                <a:spcPts val="0"/>
              </a:spcBef>
              <a:spcAft>
                <a:spcPts val="0"/>
              </a:spcAft>
              <a:buClr>
                <a:srgbClr val="000000"/>
              </a:buClr>
              <a:buSzPct val="25000"/>
              <a:buFont typeface="Quattrocento Sans"/>
              <a:buNone/>
            </a:pPr>
            <a:r>
              <a:rPr b="0" i="0" lang="en-US" sz="3600" u="none" cap="none" strike="noStrike">
                <a:solidFill>
                  <a:srgbClr val="000000"/>
                </a:solidFill>
                <a:latin typeface="Quattrocento Sans"/>
                <a:ea typeface="Quattrocento Sans"/>
                <a:cs typeface="Quattrocento Sans"/>
                <a:sym typeface="Quattrocento Sans"/>
              </a:rPr>
              <a:t>has HDFS path</a:t>
            </a:r>
          </a:p>
        </p:txBody>
      </p:sp>
      <p:sp>
        <p:nvSpPr>
          <p:cNvPr id="402" name="Shape 402"/>
          <p:cNvSpPr/>
          <p:nvPr/>
        </p:nvSpPr>
        <p:spPr>
          <a:xfrm rot="273937">
            <a:off x="4974684" y="5336687"/>
            <a:ext cx="8151190" cy="2035227"/>
          </a:xfrm>
          <a:custGeom>
            <a:pathLst>
              <a:path extrusionOk="0" h="120000" w="120000">
                <a:moveTo>
                  <a:pt x="0" y="120000"/>
                </a:moveTo>
                <a:cubicBezTo>
                  <a:pt x="12394" y="72508"/>
                  <a:pt x="24783" y="25017"/>
                  <a:pt x="44783" y="6961"/>
                </a:cubicBezTo>
                <a:cubicBezTo>
                  <a:pt x="64783" y="-11094"/>
                  <a:pt x="120000" y="11671"/>
                  <a:pt x="120000" y="11671"/>
                </a:cubicBezTo>
              </a:path>
            </a:pathLst>
          </a:custGeom>
          <a:noFill/>
          <a:ln cap="flat" cmpd="sng" w="76200">
            <a:solidFill>
              <a:srgbClr val="262626"/>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403" name="Shape 403"/>
          <p:cNvSpPr/>
          <p:nvPr/>
        </p:nvSpPr>
        <p:spPr>
          <a:xfrm>
            <a:off x="16774973" y="3196021"/>
            <a:ext cx="3646625" cy="7289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Quattrocento Sans"/>
              <a:buNone/>
            </a:pPr>
            <a:r>
              <a:rPr b="1" i="0" lang="en-US" sz="3600" u="none" cap="none" strike="noStrike">
                <a:solidFill>
                  <a:srgbClr val="000000"/>
                </a:solidFill>
                <a:latin typeface="Quattrocento Sans"/>
                <a:ea typeface="Quattrocento Sans"/>
                <a:cs typeface="Quattrocento Sans"/>
                <a:sym typeface="Quattrocento Sans"/>
              </a:rPr>
              <a:t>H2O Cluster</a:t>
            </a:r>
          </a:p>
        </p:txBody>
      </p:sp>
      <p:sp>
        <p:nvSpPr>
          <p:cNvPr id="404" name="Shape 404"/>
          <p:cNvSpPr/>
          <p:nvPr/>
        </p:nvSpPr>
        <p:spPr>
          <a:xfrm>
            <a:off x="11360300" y="3331269"/>
            <a:ext cx="3883268" cy="12750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Quattrocento Sans"/>
              <a:buNone/>
            </a:pPr>
            <a:r>
              <a:rPr b="0" i="0" lang="en-US" sz="3600" u="none" cap="none" strike="noStrike">
                <a:solidFill>
                  <a:srgbClr val="000000"/>
                </a:solidFill>
                <a:latin typeface="Quattrocento Sans"/>
                <a:ea typeface="Quattrocento Sans"/>
                <a:cs typeface="Quattrocento Sans"/>
                <a:sym typeface="Quattrocento Sans"/>
              </a:rPr>
              <a:t>Initiate distributed ingest</a:t>
            </a:r>
          </a:p>
        </p:txBody>
      </p:sp>
      <p:sp>
        <p:nvSpPr>
          <p:cNvPr id="405" name="Shape 405"/>
          <p:cNvSpPr/>
          <p:nvPr/>
        </p:nvSpPr>
        <p:spPr>
          <a:xfrm>
            <a:off x="10679424" y="12081404"/>
            <a:ext cx="4193765" cy="7289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Quattrocento Sans"/>
              <a:buNone/>
            </a:pPr>
            <a:r>
              <a:rPr b="1" i="0" lang="en-US" sz="3600" u="none" cap="none" strike="noStrike">
                <a:solidFill>
                  <a:srgbClr val="000000"/>
                </a:solidFill>
                <a:latin typeface="Quattrocento Sans"/>
                <a:ea typeface="Quattrocento Sans"/>
                <a:cs typeface="Quattrocento Sans"/>
                <a:sym typeface="Quattrocento Sans"/>
              </a:rPr>
              <a:t>HDFS</a:t>
            </a:r>
          </a:p>
        </p:txBody>
      </p:sp>
      <p:sp>
        <p:nvSpPr>
          <p:cNvPr id="406" name="Shape 406"/>
          <p:cNvSpPr/>
          <p:nvPr/>
        </p:nvSpPr>
        <p:spPr>
          <a:xfrm>
            <a:off x="18046656" y="11610178"/>
            <a:ext cx="3012243" cy="12750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Quattrocento Sans"/>
              <a:buNone/>
            </a:pPr>
            <a:r>
              <a:rPr b="0" i="0" lang="en-US" sz="3600" u="none" cap="none" strike="noStrike">
                <a:solidFill>
                  <a:srgbClr val="000000"/>
                </a:solidFill>
                <a:latin typeface="Quattrocento Sans"/>
                <a:ea typeface="Quattrocento Sans"/>
                <a:cs typeface="Quattrocento Sans"/>
                <a:sym typeface="Quattrocento Sans"/>
              </a:rPr>
              <a:t>Request data from HDFS</a:t>
            </a:r>
          </a:p>
        </p:txBody>
      </p:sp>
      <p:sp>
        <p:nvSpPr>
          <p:cNvPr id="407" name="Shape 407"/>
          <p:cNvSpPr/>
          <p:nvPr/>
        </p:nvSpPr>
        <p:spPr>
          <a:xfrm>
            <a:off x="2766805" y="2467657"/>
            <a:ext cx="4193766" cy="10337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808080"/>
              </a:buClr>
              <a:buSzPct val="25000"/>
              <a:buFont typeface="Quattrocento Sans"/>
              <a:buNone/>
            </a:pPr>
            <a:r>
              <a:rPr b="1" i="0" lang="en-US" sz="5600" u="none" cap="none" strike="noStrike">
                <a:solidFill>
                  <a:srgbClr val="808080"/>
                </a:solidFill>
                <a:latin typeface="Quattrocento Sans"/>
                <a:ea typeface="Quattrocento Sans"/>
                <a:cs typeface="Quattrocento Sans"/>
                <a:sym typeface="Quattrocento Sans"/>
              </a:rPr>
              <a:t>STEP 2</a:t>
            </a:r>
          </a:p>
        </p:txBody>
      </p:sp>
      <p:cxnSp>
        <p:nvCxnSpPr>
          <p:cNvPr id="408" name="Shape 408"/>
          <p:cNvCxnSpPr/>
          <p:nvPr/>
        </p:nvCxnSpPr>
        <p:spPr>
          <a:xfrm>
            <a:off x="3470496" y="3561485"/>
            <a:ext cx="2793455" cy="0"/>
          </a:xfrm>
          <a:prstGeom prst="straightConnector1">
            <a:avLst/>
          </a:prstGeom>
          <a:noFill/>
          <a:ln cap="flat" cmpd="sng" w="114300">
            <a:solidFill>
              <a:srgbClr val="F8E805"/>
            </a:solidFill>
            <a:prstDash val="solid"/>
            <a:bevel/>
            <a:headEnd len="med" w="med" type="none"/>
            <a:tailEnd len="med" w="med" type="none"/>
          </a:ln>
        </p:spPr>
      </p:cxnSp>
      <p:sp>
        <p:nvSpPr>
          <p:cNvPr id="409" name="Shape 409"/>
          <p:cNvSpPr/>
          <p:nvPr/>
        </p:nvSpPr>
        <p:spPr>
          <a:xfrm>
            <a:off x="8197132" y="3548419"/>
            <a:ext cx="1682051" cy="1323328"/>
          </a:xfrm>
          <a:prstGeom prst="rect">
            <a:avLst/>
          </a:prstGeom>
          <a:solidFill>
            <a:srgbClr val="F8E805"/>
          </a:solidFill>
          <a:ln cap="flat" cmpd="sng" w="12700">
            <a:solidFill>
              <a:srgbClr val="808080"/>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410" name="Shape 410"/>
          <p:cNvSpPr/>
          <p:nvPr/>
        </p:nvSpPr>
        <p:spPr>
          <a:xfrm>
            <a:off x="8197132" y="3685537"/>
            <a:ext cx="1682051" cy="10337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595959"/>
              </a:buClr>
              <a:buSzPct val="25000"/>
              <a:buFont typeface="Quattrocento Sans"/>
              <a:buNone/>
            </a:pPr>
            <a:r>
              <a:rPr b="1" i="0" lang="en-US" sz="5600" u="none" cap="none" strike="noStrike">
                <a:solidFill>
                  <a:srgbClr val="595959"/>
                </a:solidFill>
                <a:latin typeface="Quattrocento Sans"/>
                <a:ea typeface="Quattrocento Sans"/>
                <a:cs typeface="Quattrocento Sans"/>
                <a:sym typeface="Quattrocento Sans"/>
              </a:rPr>
              <a:t>2.2</a:t>
            </a:r>
          </a:p>
        </p:txBody>
      </p:sp>
      <p:sp>
        <p:nvSpPr>
          <p:cNvPr id="411" name="Shape 411"/>
          <p:cNvSpPr/>
          <p:nvPr/>
        </p:nvSpPr>
        <p:spPr>
          <a:xfrm>
            <a:off x="12488690" y="2059833"/>
            <a:ext cx="1682052" cy="1323329"/>
          </a:xfrm>
          <a:prstGeom prst="rect">
            <a:avLst/>
          </a:prstGeom>
          <a:solidFill>
            <a:srgbClr val="F8E805"/>
          </a:solidFill>
          <a:ln cap="flat" cmpd="sng" w="12700">
            <a:solidFill>
              <a:srgbClr val="808080"/>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412" name="Shape 412"/>
          <p:cNvSpPr/>
          <p:nvPr/>
        </p:nvSpPr>
        <p:spPr>
          <a:xfrm>
            <a:off x="12488690" y="2196950"/>
            <a:ext cx="1682052" cy="10337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595959"/>
              </a:buClr>
              <a:buSzPct val="25000"/>
              <a:buFont typeface="Quattrocento Sans"/>
              <a:buNone/>
            </a:pPr>
            <a:r>
              <a:rPr b="1" i="0" lang="en-US" sz="5600" u="none" cap="none" strike="noStrike">
                <a:solidFill>
                  <a:srgbClr val="595959"/>
                </a:solidFill>
                <a:latin typeface="Quattrocento Sans"/>
                <a:ea typeface="Quattrocento Sans"/>
                <a:cs typeface="Quattrocento Sans"/>
                <a:sym typeface="Quattrocento Sans"/>
              </a:rPr>
              <a:t>2.3</a:t>
            </a:r>
          </a:p>
        </p:txBody>
      </p:sp>
      <p:sp>
        <p:nvSpPr>
          <p:cNvPr id="413" name="Shape 413"/>
          <p:cNvSpPr/>
          <p:nvPr/>
        </p:nvSpPr>
        <p:spPr>
          <a:xfrm>
            <a:off x="18714940" y="10261664"/>
            <a:ext cx="1682051" cy="1323328"/>
          </a:xfrm>
          <a:prstGeom prst="rect">
            <a:avLst/>
          </a:prstGeom>
          <a:solidFill>
            <a:srgbClr val="F8E805"/>
          </a:solidFill>
          <a:ln cap="flat" cmpd="sng" w="12700">
            <a:solidFill>
              <a:srgbClr val="808080"/>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414" name="Shape 414"/>
          <p:cNvSpPr/>
          <p:nvPr/>
        </p:nvSpPr>
        <p:spPr>
          <a:xfrm>
            <a:off x="18714940" y="10398782"/>
            <a:ext cx="1682051" cy="10337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595959"/>
              </a:buClr>
              <a:buSzPct val="25000"/>
              <a:buFont typeface="Quattrocento Sans"/>
              <a:buNone/>
            </a:pPr>
            <a:r>
              <a:rPr b="1" i="0" lang="en-US" sz="5600" u="none" cap="none" strike="noStrike">
                <a:solidFill>
                  <a:srgbClr val="595959"/>
                </a:solidFill>
                <a:latin typeface="Quattrocento Sans"/>
                <a:ea typeface="Quattrocento Sans"/>
                <a:cs typeface="Quattrocento Sans"/>
                <a:sym typeface="Quattrocento Sans"/>
              </a:rPr>
              <a:t>2.4</a:t>
            </a:r>
          </a:p>
        </p:txBody>
      </p:sp>
      <p:sp>
        <p:nvSpPr>
          <p:cNvPr id="415" name="Shape 415"/>
          <p:cNvSpPr/>
          <p:nvPr/>
        </p:nvSpPr>
        <p:spPr>
          <a:xfrm>
            <a:off x="13193945" y="5524792"/>
            <a:ext cx="5259684" cy="872826"/>
          </a:xfrm>
          <a:custGeom>
            <a:pathLst>
              <a:path extrusionOk="0" h="120000" w="120000">
                <a:moveTo>
                  <a:pt x="0" y="41015"/>
                </a:moveTo>
                <a:cubicBezTo>
                  <a:pt x="18050" y="15727"/>
                  <a:pt x="36094" y="-9561"/>
                  <a:pt x="56094" y="3604"/>
                </a:cubicBezTo>
                <a:cubicBezTo>
                  <a:pt x="76094" y="16764"/>
                  <a:pt x="109233" y="99906"/>
                  <a:pt x="120000" y="120000"/>
                </a:cubicBezTo>
              </a:path>
            </a:pathLst>
          </a:custGeom>
          <a:noFill/>
          <a:ln cap="flat" cmpd="sng" w="76200">
            <a:solidFill>
              <a:srgbClr val="000000"/>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416" name="Shape 416"/>
          <p:cNvSpPr/>
          <p:nvPr/>
        </p:nvSpPr>
        <p:spPr>
          <a:xfrm>
            <a:off x="3470496" y="4233100"/>
            <a:ext cx="2793455" cy="14020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595959"/>
              </a:buClr>
              <a:buSzPct val="25000"/>
              <a:buFont typeface="Quattrocento Sans"/>
              <a:buNone/>
            </a:pPr>
            <a:r>
              <a:rPr b="0" i="0" lang="en-US" sz="8000" u="none" cap="none" strike="noStrike">
                <a:solidFill>
                  <a:srgbClr val="595959"/>
                </a:solidFill>
                <a:latin typeface="Quattrocento Sans"/>
                <a:ea typeface="Quattrocento Sans"/>
                <a:cs typeface="Quattrocento Sans"/>
                <a:sym typeface="Quattrocento Sans"/>
              </a:rPr>
              <a:t>R</a:t>
            </a:r>
          </a:p>
        </p:txBody>
      </p:sp>
      <p:sp>
        <p:nvSpPr>
          <p:cNvPr id="417" name="Shape 417"/>
          <p:cNvSpPr/>
          <p:nvPr/>
        </p:nvSpPr>
        <p:spPr>
          <a:xfrm>
            <a:off x="3526192" y="7142874"/>
            <a:ext cx="2685475" cy="61468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595959"/>
              </a:buClr>
              <a:buSzPct val="25000"/>
              <a:buFont typeface="Quattrocento Sans"/>
              <a:buNone/>
            </a:pPr>
            <a:r>
              <a:rPr b="0" i="0" lang="en-US" sz="2800" u="none" cap="none" strike="noStrike">
                <a:solidFill>
                  <a:srgbClr val="595959"/>
                </a:solidFill>
                <a:latin typeface="Quattrocento Sans"/>
                <a:ea typeface="Quattrocento Sans"/>
                <a:cs typeface="Quattrocento Sans"/>
                <a:sym typeface="Quattrocento Sans"/>
              </a:rPr>
              <a:t>h2o.importFile()</a:t>
            </a:r>
          </a:p>
        </p:txBody>
      </p:sp>
      <p:sp>
        <p:nvSpPr>
          <p:cNvPr id="418" name="Shape 418"/>
          <p:cNvSpPr/>
          <p:nvPr/>
        </p:nvSpPr>
        <p:spPr>
          <a:xfrm>
            <a:off x="3996267" y="9193992"/>
            <a:ext cx="1682051" cy="1323328"/>
          </a:xfrm>
          <a:prstGeom prst="rect">
            <a:avLst/>
          </a:prstGeom>
          <a:solidFill>
            <a:srgbClr val="F8E805"/>
          </a:solidFill>
          <a:ln cap="flat" cmpd="sng" w="12700">
            <a:solidFill>
              <a:srgbClr val="808080"/>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419" name="Shape 419"/>
          <p:cNvSpPr/>
          <p:nvPr/>
        </p:nvSpPr>
        <p:spPr>
          <a:xfrm>
            <a:off x="3996267" y="9331110"/>
            <a:ext cx="1682051" cy="10337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595959"/>
              </a:buClr>
              <a:buSzPct val="25000"/>
              <a:buFont typeface="Quattrocento Sans"/>
              <a:buNone/>
            </a:pPr>
            <a:r>
              <a:rPr b="1" i="0" lang="en-US" sz="5600" u="none" cap="none" strike="noStrike">
                <a:solidFill>
                  <a:srgbClr val="595959"/>
                </a:solidFill>
                <a:latin typeface="Quattrocento Sans"/>
                <a:ea typeface="Quattrocento Sans"/>
                <a:cs typeface="Quattrocento Sans"/>
                <a:sym typeface="Quattrocento Sans"/>
              </a:rPr>
              <a:t>2.1</a:t>
            </a:r>
          </a:p>
        </p:txBody>
      </p:sp>
      <p:sp>
        <p:nvSpPr>
          <p:cNvPr id="420" name="Shape 420"/>
          <p:cNvSpPr/>
          <p:nvPr/>
        </p:nvSpPr>
        <p:spPr>
          <a:xfrm>
            <a:off x="3204877" y="10642710"/>
            <a:ext cx="3335734" cy="7289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Quattrocento Sans"/>
              <a:buNone/>
            </a:pPr>
            <a:r>
              <a:rPr b="0" i="0" lang="en-US" sz="3600" u="none" cap="none" strike="noStrike">
                <a:solidFill>
                  <a:srgbClr val="000000"/>
                </a:solidFill>
                <a:latin typeface="Quattrocento Sans"/>
                <a:ea typeface="Quattrocento Sans"/>
                <a:cs typeface="Quattrocento Sans"/>
                <a:sym typeface="Quattrocento Sans"/>
              </a:rPr>
              <a:t>R function call</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4" name="Shape 424"/>
        <p:cNvGrpSpPr/>
        <p:nvPr/>
      </p:nvGrpSpPr>
      <p:grpSpPr>
        <a:xfrm>
          <a:off x="0" y="0"/>
          <a:ext cx="0" cy="0"/>
          <a:chOff x="0" y="0"/>
          <a:chExt cx="0" cy="0"/>
        </a:xfrm>
      </p:grpSpPr>
      <p:sp>
        <p:nvSpPr>
          <p:cNvPr id="425" name="Shape 425"/>
          <p:cNvSpPr txBox="1"/>
          <p:nvPr>
            <p:ph type="title"/>
          </p:nvPr>
        </p:nvSpPr>
        <p:spPr>
          <a:xfrm>
            <a:off x="3962400" y="294112"/>
            <a:ext cx="16459200" cy="1389649"/>
          </a:xfrm>
          <a:prstGeom prst="rect">
            <a:avLst/>
          </a:prstGeom>
          <a:noFill/>
          <a:ln>
            <a:noFill/>
          </a:ln>
        </p:spPr>
        <p:txBody>
          <a:bodyPr anchorCtr="0" anchor="b" bIns="91425" lIns="91425" rIns="91425" tIns="91425">
            <a:noAutofit/>
          </a:bodyPr>
          <a:lstStyle/>
          <a:p>
            <a:pPr indent="0" lvl="0" marL="0" marR="0" rtl="0" algn="ctr">
              <a:lnSpc>
                <a:spcPct val="172865"/>
              </a:lnSpc>
              <a:spcBef>
                <a:spcPts val="0"/>
              </a:spcBef>
              <a:spcAft>
                <a:spcPts val="0"/>
              </a:spcAft>
              <a:buClr>
                <a:srgbClr val="000000"/>
              </a:buClr>
              <a:buSzPct val="25000"/>
              <a:buFont typeface="Calibri"/>
              <a:buNone/>
            </a:pPr>
            <a:r>
              <a:rPr b="0" i="0" lang="en-US" sz="5727" u="none" cap="none" strike="noStrike">
                <a:solidFill>
                  <a:srgbClr val="000000"/>
                </a:solidFill>
                <a:latin typeface="Calibri"/>
                <a:ea typeface="Calibri"/>
                <a:cs typeface="Calibri"/>
                <a:sym typeface="Calibri"/>
              </a:rPr>
              <a:t>Reading Data from HDFS into H2O with R</a:t>
            </a:r>
          </a:p>
        </p:txBody>
      </p:sp>
      <p:grpSp>
        <p:nvGrpSpPr>
          <p:cNvPr id="426" name="Shape 426"/>
          <p:cNvGrpSpPr/>
          <p:nvPr/>
        </p:nvGrpSpPr>
        <p:grpSpPr>
          <a:xfrm>
            <a:off x="11352095" y="4251212"/>
            <a:ext cx="9692040" cy="5620025"/>
            <a:chOff x="0" y="0"/>
            <a:chExt cx="9692037" cy="5620023"/>
          </a:xfrm>
        </p:grpSpPr>
        <p:sp>
          <p:nvSpPr>
            <p:cNvPr id="427" name="Shape 427"/>
            <p:cNvSpPr/>
            <p:nvPr/>
          </p:nvSpPr>
          <p:spPr>
            <a:xfrm>
              <a:off x="0" y="0"/>
              <a:ext cx="9692037" cy="5620023"/>
            </a:xfrm>
            <a:custGeom>
              <a:pathLst>
                <a:path extrusionOk="0" h="120000" w="120000">
                  <a:moveTo>
                    <a:pt x="10925" y="39450"/>
                  </a:moveTo>
                  <a:lnTo>
                    <a:pt x="10925" y="39450"/>
                  </a:lnTo>
                  <a:cubicBezTo>
                    <a:pt x="9529" y="25509"/>
                    <a:pt x="16707" y="12670"/>
                    <a:pt x="26961" y="10773"/>
                  </a:cubicBezTo>
                  <a:cubicBezTo>
                    <a:pt x="31116" y="10001"/>
                    <a:pt x="35340" y="11150"/>
                    <a:pt x="38955" y="14034"/>
                  </a:cubicBezTo>
                  <a:lnTo>
                    <a:pt x="38955" y="14034"/>
                  </a:lnTo>
                  <a:cubicBezTo>
                    <a:pt x="42789" y="4206"/>
                    <a:pt x="51743" y="475"/>
                    <a:pt x="58962" y="5691"/>
                  </a:cubicBezTo>
                  <a:cubicBezTo>
                    <a:pt x="60221" y="6608"/>
                    <a:pt x="61382" y="7762"/>
                    <a:pt x="62399" y="9125"/>
                  </a:cubicBezTo>
                  <a:lnTo>
                    <a:pt x="62399" y="9125"/>
                  </a:lnTo>
                  <a:cubicBezTo>
                    <a:pt x="65388" y="980"/>
                    <a:pt x="72658" y="-2326"/>
                    <a:pt x="78641" y="1734"/>
                  </a:cubicBezTo>
                  <a:cubicBezTo>
                    <a:pt x="80296" y="2860"/>
                    <a:pt x="81745" y="4490"/>
                    <a:pt x="82866" y="6491"/>
                  </a:cubicBezTo>
                  <a:lnTo>
                    <a:pt x="82866" y="6491"/>
                  </a:lnTo>
                  <a:cubicBezTo>
                    <a:pt x="87676" y="-1212"/>
                    <a:pt x="96177" y="-2163"/>
                    <a:pt x="101855" y="4368"/>
                  </a:cubicBezTo>
                  <a:cubicBezTo>
                    <a:pt x="104240" y="7112"/>
                    <a:pt x="105849" y="10895"/>
                    <a:pt x="106401" y="15072"/>
                  </a:cubicBezTo>
                  <a:lnTo>
                    <a:pt x="106401" y="15072"/>
                  </a:lnTo>
                  <a:cubicBezTo>
                    <a:pt x="114287" y="17996"/>
                    <a:pt x="118936" y="29083"/>
                    <a:pt x="116792" y="39827"/>
                  </a:cubicBezTo>
                  <a:cubicBezTo>
                    <a:pt x="116609" y="40727"/>
                    <a:pt x="116384" y="41614"/>
                    <a:pt x="116114" y="42473"/>
                  </a:cubicBezTo>
                  <a:lnTo>
                    <a:pt x="116114" y="42473"/>
                  </a:lnTo>
                  <a:cubicBezTo>
                    <a:pt x="122436" y="53670"/>
                    <a:pt x="120890" y="69717"/>
                    <a:pt x="112654" y="78315"/>
                  </a:cubicBezTo>
                  <a:cubicBezTo>
                    <a:pt x="110097" y="80995"/>
                    <a:pt x="107068" y="82724"/>
                    <a:pt x="103867" y="83351"/>
                  </a:cubicBezTo>
                  <a:cubicBezTo>
                    <a:pt x="103867" y="95395"/>
                    <a:pt x="96682" y="105159"/>
                    <a:pt x="87820" y="105159"/>
                  </a:cubicBezTo>
                  <a:cubicBezTo>
                    <a:pt x="84814" y="105159"/>
                    <a:pt x="81871" y="104010"/>
                    <a:pt x="79319" y="101852"/>
                  </a:cubicBezTo>
                  <a:lnTo>
                    <a:pt x="79319" y="101852"/>
                  </a:lnTo>
                  <a:cubicBezTo>
                    <a:pt x="76325" y="115352"/>
                    <a:pt x="65865" y="122987"/>
                    <a:pt x="55968" y="118897"/>
                  </a:cubicBezTo>
                  <a:cubicBezTo>
                    <a:pt x="51818" y="117186"/>
                    <a:pt x="48232" y="113560"/>
                    <a:pt x="45824" y="108646"/>
                  </a:cubicBezTo>
                  <a:lnTo>
                    <a:pt x="45824" y="108646"/>
                  </a:lnTo>
                  <a:cubicBezTo>
                    <a:pt x="35685" y="116959"/>
                    <a:pt x="22529" y="112486"/>
                    <a:pt x="16431" y="98650"/>
                  </a:cubicBezTo>
                  <a:cubicBezTo>
                    <a:pt x="16357" y="98476"/>
                    <a:pt x="16282" y="98302"/>
                    <a:pt x="16207" y="98128"/>
                  </a:cubicBezTo>
                  <a:lnTo>
                    <a:pt x="16207" y="98128"/>
                  </a:lnTo>
                  <a:cubicBezTo>
                    <a:pt x="9575" y="99183"/>
                    <a:pt x="3563" y="92744"/>
                    <a:pt x="2787" y="83745"/>
                  </a:cubicBezTo>
                  <a:cubicBezTo>
                    <a:pt x="2367" y="78947"/>
                    <a:pt x="3534" y="74144"/>
                    <a:pt x="5965" y="70616"/>
                  </a:cubicBezTo>
                  <a:lnTo>
                    <a:pt x="5965" y="70616"/>
                  </a:lnTo>
                  <a:cubicBezTo>
                    <a:pt x="224" y="66016"/>
                    <a:pt x="-1706" y="55921"/>
                    <a:pt x="1655" y="48066"/>
                  </a:cubicBezTo>
                  <a:cubicBezTo>
                    <a:pt x="3597" y="43535"/>
                    <a:pt x="7000" y="40541"/>
                    <a:pt x="10822" y="40001"/>
                  </a:cubicBezTo>
                  <a:close/>
                </a:path>
              </a:pathLst>
            </a:custGeom>
            <a:solidFill>
              <a:srgbClr val="CAE8F9">
                <a:alpha val="73725"/>
              </a:srgbClr>
            </a:solidFill>
            <a:ln cap="flat" cmpd="sng" w="12700">
              <a:solidFill>
                <a:srgbClr val="043579"/>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428" name="Shape 428"/>
            <p:cNvSpPr/>
            <p:nvPr/>
          </p:nvSpPr>
          <p:spPr>
            <a:xfrm>
              <a:off x="492141" y="285772"/>
              <a:ext cx="8881141" cy="4771590"/>
            </a:xfrm>
            <a:custGeom>
              <a:pathLst>
                <a:path extrusionOk="0" h="120000" w="120000">
                  <a:moveTo>
                    <a:pt x="7666" y="77833"/>
                  </a:moveTo>
                  <a:lnTo>
                    <a:pt x="7666" y="77833"/>
                  </a:lnTo>
                  <a:cubicBezTo>
                    <a:pt x="4994" y="78144"/>
                    <a:pt x="2316" y="77233"/>
                    <a:pt x="0" y="75233"/>
                  </a:cubicBezTo>
                  <a:moveTo>
                    <a:pt x="14433" y="106316"/>
                  </a:moveTo>
                  <a:lnTo>
                    <a:pt x="14433" y="106316"/>
                  </a:lnTo>
                  <a:cubicBezTo>
                    <a:pt x="13361" y="106944"/>
                    <a:pt x="12233" y="107361"/>
                    <a:pt x="11077" y="107561"/>
                  </a:cubicBezTo>
                  <a:moveTo>
                    <a:pt x="43344" y="120000"/>
                  </a:moveTo>
                  <a:lnTo>
                    <a:pt x="43344" y="120000"/>
                  </a:lnTo>
                  <a:cubicBezTo>
                    <a:pt x="42538" y="118216"/>
                    <a:pt x="41861" y="116311"/>
                    <a:pt x="41322" y="114316"/>
                  </a:cubicBezTo>
                  <a:moveTo>
                    <a:pt x="80733" y="105833"/>
                  </a:moveTo>
                  <a:lnTo>
                    <a:pt x="80733" y="105833"/>
                  </a:lnTo>
                  <a:cubicBezTo>
                    <a:pt x="80611" y="107944"/>
                    <a:pt x="80344" y="110033"/>
                    <a:pt x="79922" y="112066"/>
                  </a:cubicBezTo>
                  <a:moveTo>
                    <a:pt x="96783" y="67311"/>
                  </a:moveTo>
                  <a:lnTo>
                    <a:pt x="96783" y="67311"/>
                  </a:lnTo>
                  <a:cubicBezTo>
                    <a:pt x="102805" y="71611"/>
                    <a:pt x="106627" y="80577"/>
                    <a:pt x="106627" y="90405"/>
                  </a:cubicBezTo>
                  <a:moveTo>
                    <a:pt x="120000" y="42494"/>
                  </a:moveTo>
                  <a:lnTo>
                    <a:pt x="120000" y="42494"/>
                  </a:lnTo>
                  <a:cubicBezTo>
                    <a:pt x="119016" y="45866"/>
                    <a:pt x="117516" y="48855"/>
                    <a:pt x="115616" y="51233"/>
                  </a:cubicBezTo>
                  <a:moveTo>
                    <a:pt x="109483" y="10077"/>
                  </a:moveTo>
                  <a:lnTo>
                    <a:pt x="109483" y="10077"/>
                  </a:lnTo>
                  <a:cubicBezTo>
                    <a:pt x="109650" y="11438"/>
                    <a:pt x="109727" y="12816"/>
                    <a:pt x="109716" y="14200"/>
                  </a:cubicBezTo>
                  <a:moveTo>
                    <a:pt x="81488" y="5261"/>
                  </a:moveTo>
                  <a:lnTo>
                    <a:pt x="81488" y="5261"/>
                  </a:lnTo>
                  <a:cubicBezTo>
                    <a:pt x="82061" y="3361"/>
                    <a:pt x="82816" y="1588"/>
                    <a:pt x="83738" y="0"/>
                  </a:cubicBezTo>
                  <a:moveTo>
                    <a:pt x="60488" y="7772"/>
                  </a:moveTo>
                  <a:lnTo>
                    <a:pt x="60488" y="7772"/>
                  </a:lnTo>
                  <a:cubicBezTo>
                    <a:pt x="60722" y="6194"/>
                    <a:pt x="61088" y="4672"/>
                    <a:pt x="61577" y="3233"/>
                  </a:cubicBezTo>
                  <a:moveTo>
                    <a:pt x="35844" y="9311"/>
                  </a:moveTo>
                  <a:lnTo>
                    <a:pt x="35844" y="9311"/>
                  </a:lnTo>
                  <a:cubicBezTo>
                    <a:pt x="37272" y="10538"/>
                    <a:pt x="38594" y="12016"/>
                    <a:pt x="39777" y="13716"/>
                  </a:cubicBezTo>
                  <a:moveTo>
                    <a:pt x="5955" y="43916"/>
                  </a:moveTo>
                  <a:lnTo>
                    <a:pt x="5955" y="43916"/>
                  </a:lnTo>
                  <a:cubicBezTo>
                    <a:pt x="5644" y="42400"/>
                    <a:pt x="5411" y="40850"/>
                    <a:pt x="5266" y="39283"/>
                  </a:cubicBezTo>
                </a:path>
              </a:pathLst>
            </a:custGeom>
            <a:noFill/>
            <a:ln cap="flat" cmpd="sng" w="12700">
              <a:solidFill>
                <a:srgbClr val="043579"/>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grpSp>
      <p:grpSp>
        <p:nvGrpSpPr>
          <p:cNvPr id="429" name="Shape 429"/>
          <p:cNvGrpSpPr/>
          <p:nvPr/>
        </p:nvGrpSpPr>
        <p:grpSpPr>
          <a:xfrm>
            <a:off x="13109471" y="5200256"/>
            <a:ext cx="3237730" cy="1521899"/>
            <a:chOff x="0" y="0"/>
            <a:chExt cx="3237728" cy="1521897"/>
          </a:xfrm>
        </p:grpSpPr>
        <p:sp>
          <p:nvSpPr>
            <p:cNvPr id="430" name="Shape 430"/>
            <p:cNvSpPr/>
            <p:nvPr/>
          </p:nvSpPr>
          <p:spPr>
            <a:xfrm>
              <a:off x="0" y="0"/>
              <a:ext cx="3237728" cy="1521897"/>
            </a:xfrm>
            <a:prstGeom prst="ellipse">
              <a:avLst/>
            </a:prstGeom>
            <a:solidFill>
              <a:srgbClr val="1782BF"/>
            </a:solidFill>
            <a:ln cap="flat" cmpd="sng" w="12700">
              <a:solidFill>
                <a:srgbClr val="043579"/>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Palatino Linotype"/>
                <a:buNone/>
              </a:pPr>
              <a:r>
                <a:t/>
              </a:r>
              <a:endParaRPr b="0" i="0" sz="2800" u="none" cap="none" strike="noStrike">
                <a:solidFill>
                  <a:srgbClr val="000000"/>
                </a:solidFill>
                <a:latin typeface="Arial"/>
                <a:ea typeface="Arial"/>
                <a:cs typeface="Arial"/>
                <a:sym typeface="Arial"/>
              </a:endParaRPr>
            </a:p>
          </p:txBody>
        </p:sp>
        <p:sp>
          <p:nvSpPr>
            <p:cNvPr id="431" name="Shape 431"/>
            <p:cNvSpPr/>
            <p:nvPr/>
          </p:nvSpPr>
          <p:spPr>
            <a:xfrm>
              <a:off x="474154" y="374739"/>
              <a:ext cx="2289420" cy="772415"/>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Quattrocento Sans"/>
                <a:buNone/>
              </a:pPr>
              <a:r>
                <a:rPr b="0" i="0" lang="en-US" sz="3600" u="none" cap="none" strike="noStrike">
                  <a:solidFill>
                    <a:srgbClr val="FFFFFF"/>
                  </a:solidFill>
                  <a:latin typeface="Quattrocento Sans"/>
                  <a:ea typeface="Quattrocento Sans"/>
                  <a:cs typeface="Quattrocento Sans"/>
                  <a:sym typeface="Quattrocento Sans"/>
                </a:rPr>
                <a:t>H</a:t>
              </a:r>
              <a:r>
                <a:rPr b="0" baseline="-25000" i="0" lang="en-US" sz="3600" u="none" cap="none" strike="noStrike">
                  <a:solidFill>
                    <a:srgbClr val="FFFFFF"/>
                  </a:solidFill>
                  <a:latin typeface="Quattrocento Sans"/>
                  <a:ea typeface="Quattrocento Sans"/>
                  <a:cs typeface="Quattrocento Sans"/>
                  <a:sym typeface="Quattrocento Sans"/>
                </a:rPr>
                <a:t>2</a:t>
              </a:r>
              <a:r>
                <a:rPr b="0" i="0" lang="en-US" sz="3600" u="none" cap="none" strike="noStrike">
                  <a:solidFill>
                    <a:srgbClr val="FFFFFF"/>
                  </a:solidFill>
                  <a:latin typeface="Quattrocento Sans"/>
                  <a:ea typeface="Quattrocento Sans"/>
                  <a:cs typeface="Quattrocento Sans"/>
                  <a:sym typeface="Quattrocento Sans"/>
                </a:rPr>
                <a:t>O</a:t>
              </a:r>
            </a:p>
          </p:txBody>
        </p:sp>
      </p:grpSp>
      <p:grpSp>
        <p:nvGrpSpPr>
          <p:cNvPr id="432" name="Shape 432"/>
          <p:cNvGrpSpPr/>
          <p:nvPr/>
        </p:nvGrpSpPr>
        <p:grpSpPr>
          <a:xfrm>
            <a:off x="17542945" y="5808600"/>
            <a:ext cx="3237730" cy="1521899"/>
            <a:chOff x="0" y="0"/>
            <a:chExt cx="3237728" cy="1521897"/>
          </a:xfrm>
        </p:grpSpPr>
        <p:sp>
          <p:nvSpPr>
            <p:cNvPr id="433" name="Shape 433"/>
            <p:cNvSpPr/>
            <p:nvPr/>
          </p:nvSpPr>
          <p:spPr>
            <a:xfrm>
              <a:off x="0" y="0"/>
              <a:ext cx="3237728" cy="1521897"/>
            </a:xfrm>
            <a:prstGeom prst="ellipse">
              <a:avLst/>
            </a:prstGeom>
            <a:solidFill>
              <a:srgbClr val="1782BF"/>
            </a:solidFill>
            <a:ln cap="flat" cmpd="sng" w="12700">
              <a:solidFill>
                <a:srgbClr val="043579"/>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Palatino Linotype"/>
                <a:buNone/>
              </a:pPr>
              <a:r>
                <a:t/>
              </a:r>
              <a:endParaRPr b="0" i="0" sz="2800" u="none" cap="none" strike="noStrike">
                <a:solidFill>
                  <a:srgbClr val="000000"/>
                </a:solidFill>
                <a:latin typeface="Arial"/>
                <a:ea typeface="Arial"/>
                <a:cs typeface="Arial"/>
                <a:sym typeface="Arial"/>
              </a:endParaRPr>
            </a:p>
          </p:txBody>
        </p:sp>
        <p:sp>
          <p:nvSpPr>
            <p:cNvPr id="434" name="Shape 434"/>
            <p:cNvSpPr/>
            <p:nvPr/>
          </p:nvSpPr>
          <p:spPr>
            <a:xfrm>
              <a:off x="474154" y="374739"/>
              <a:ext cx="2289420" cy="772415"/>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Quattrocento Sans"/>
                <a:buNone/>
              </a:pPr>
              <a:r>
                <a:rPr b="0" i="0" lang="en-US" sz="3600" u="none" cap="none" strike="noStrike">
                  <a:solidFill>
                    <a:srgbClr val="FFFFFF"/>
                  </a:solidFill>
                  <a:latin typeface="Quattrocento Sans"/>
                  <a:ea typeface="Quattrocento Sans"/>
                  <a:cs typeface="Quattrocento Sans"/>
                  <a:sym typeface="Quattrocento Sans"/>
                </a:rPr>
                <a:t>H</a:t>
              </a:r>
              <a:r>
                <a:rPr b="0" baseline="-25000" i="0" lang="en-US" sz="3600" u="none" cap="none" strike="noStrike">
                  <a:solidFill>
                    <a:srgbClr val="FFFFFF"/>
                  </a:solidFill>
                  <a:latin typeface="Quattrocento Sans"/>
                  <a:ea typeface="Quattrocento Sans"/>
                  <a:cs typeface="Quattrocento Sans"/>
                  <a:sym typeface="Quattrocento Sans"/>
                </a:rPr>
                <a:t>2</a:t>
              </a:r>
              <a:r>
                <a:rPr b="0" i="0" lang="en-US" sz="3600" u="none" cap="none" strike="noStrike">
                  <a:solidFill>
                    <a:srgbClr val="FFFFFF"/>
                  </a:solidFill>
                  <a:latin typeface="Quattrocento Sans"/>
                  <a:ea typeface="Quattrocento Sans"/>
                  <a:cs typeface="Quattrocento Sans"/>
                  <a:sym typeface="Quattrocento Sans"/>
                </a:rPr>
                <a:t>O</a:t>
              </a:r>
            </a:p>
          </p:txBody>
        </p:sp>
      </p:grpSp>
      <p:grpSp>
        <p:nvGrpSpPr>
          <p:cNvPr id="435" name="Shape 435"/>
          <p:cNvGrpSpPr/>
          <p:nvPr/>
        </p:nvGrpSpPr>
        <p:grpSpPr>
          <a:xfrm>
            <a:off x="14174543" y="7407734"/>
            <a:ext cx="3237730" cy="1521899"/>
            <a:chOff x="0" y="0"/>
            <a:chExt cx="3237728" cy="1521897"/>
          </a:xfrm>
        </p:grpSpPr>
        <p:sp>
          <p:nvSpPr>
            <p:cNvPr id="436" name="Shape 436"/>
            <p:cNvSpPr/>
            <p:nvPr/>
          </p:nvSpPr>
          <p:spPr>
            <a:xfrm>
              <a:off x="0" y="0"/>
              <a:ext cx="3237728" cy="1521897"/>
            </a:xfrm>
            <a:prstGeom prst="ellipse">
              <a:avLst/>
            </a:prstGeom>
            <a:solidFill>
              <a:srgbClr val="1782BF"/>
            </a:solidFill>
            <a:ln cap="flat" cmpd="sng" w="12700">
              <a:solidFill>
                <a:srgbClr val="043579"/>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Palatino Linotype"/>
                <a:buNone/>
              </a:pPr>
              <a:r>
                <a:t/>
              </a:r>
              <a:endParaRPr b="0" i="0" sz="2800" u="none" cap="none" strike="noStrike">
                <a:solidFill>
                  <a:srgbClr val="000000"/>
                </a:solidFill>
                <a:latin typeface="Arial"/>
                <a:ea typeface="Arial"/>
                <a:cs typeface="Arial"/>
                <a:sym typeface="Arial"/>
              </a:endParaRPr>
            </a:p>
          </p:txBody>
        </p:sp>
        <p:sp>
          <p:nvSpPr>
            <p:cNvPr id="437" name="Shape 437"/>
            <p:cNvSpPr/>
            <p:nvPr/>
          </p:nvSpPr>
          <p:spPr>
            <a:xfrm>
              <a:off x="474154" y="374739"/>
              <a:ext cx="2289420" cy="772415"/>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Quattrocento Sans"/>
                <a:buNone/>
              </a:pPr>
              <a:r>
                <a:rPr b="0" i="0" lang="en-US" sz="3600" u="none" cap="none" strike="noStrike">
                  <a:solidFill>
                    <a:srgbClr val="FFFFFF"/>
                  </a:solidFill>
                  <a:latin typeface="Quattrocento Sans"/>
                  <a:ea typeface="Quattrocento Sans"/>
                  <a:cs typeface="Quattrocento Sans"/>
                  <a:sym typeface="Quattrocento Sans"/>
                </a:rPr>
                <a:t>H</a:t>
              </a:r>
              <a:r>
                <a:rPr b="0" baseline="-25000" i="0" lang="en-US" sz="3600" u="none" cap="none" strike="noStrike">
                  <a:solidFill>
                    <a:srgbClr val="FFFFFF"/>
                  </a:solidFill>
                  <a:latin typeface="Quattrocento Sans"/>
                  <a:ea typeface="Quattrocento Sans"/>
                  <a:cs typeface="Quattrocento Sans"/>
                  <a:sym typeface="Quattrocento Sans"/>
                </a:rPr>
                <a:t>2</a:t>
              </a:r>
              <a:r>
                <a:rPr b="0" i="0" lang="en-US" sz="3600" u="none" cap="none" strike="noStrike">
                  <a:solidFill>
                    <a:srgbClr val="FFFFFF"/>
                  </a:solidFill>
                  <a:latin typeface="Quattrocento Sans"/>
                  <a:ea typeface="Quattrocento Sans"/>
                  <a:cs typeface="Quattrocento Sans"/>
                  <a:sym typeface="Quattrocento Sans"/>
                </a:rPr>
                <a:t>O</a:t>
              </a:r>
            </a:p>
          </p:txBody>
        </p:sp>
      </p:grpSp>
      <p:cxnSp>
        <p:nvCxnSpPr>
          <p:cNvPr id="438" name="Shape 438"/>
          <p:cNvCxnSpPr/>
          <p:nvPr/>
        </p:nvCxnSpPr>
        <p:spPr>
          <a:xfrm>
            <a:off x="13152126" y="5842469"/>
            <a:ext cx="2666939" cy="1980733"/>
          </a:xfrm>
          <a:prstGeom prst="straightConnector1">
            <a:avLst/>
          </a:prstGeom>
          <a:noFill/>
          <a:ln cap="flat" cmpd="sng" w="76200">
            <a:solidFill>
              <a:srgbClr val="262626"/>
            </a:solidFill>
            <a:prstDash val="solid"/>
            <a:bevel/>
            <a:headEnd len="lg" w="lg" type="triangle"/>
            <a:tailEnd len="med" w="med" type="none"/>
          </a:ln>
        </p:spPr>
      </p:cxnSp>
      <p:sp>
        <p:nvSpPr>
          <p:cNvPr id="439" name="Shape 439"/>
          <p:cNvSpPr/>
          <p:nvPr/>
        </p:nvSpPr>
        <p:spPr>
          <a:xfrm>
            <a:off x="3470494" y="5502500"/>
            <a:ext cx="2793455" cy="3387161"/>
          </a:xfrm>
          <a:prstGeom prst="roundRect">
            <a:avLst>
              <a:gd fmla="val 16667" name="adj"/>
            </a:avLst>
          </a:prstGeom>
          <a:solidFill>
            <a:srgbClr val="C6DDEA"/>
          </a:solidFill>
          <a:ln cap="flat" cmpd="sng" w="12700">
            <a:solidFill>
              <a:srgbClr val="043579"/>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440" name="Shape 440"/>
          <p:cNvSpPr/>
          <p:nvPr/>
        </p:nvSpPr>
        <p:spPr>
          <a:xfrm>
            <a:off x="3470496" y="4233100"/>
            <a:ext cx="2793455" cy="14020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595959"/>
              </a:buClr>
              <a:buSzPct val="25000"/>
              <a:buFont typeface="Quattrocento Sans"/>
              <a:buNone/>
            </a:pPr>
            <a:r>
              <a:rPr b="0" i="0" lang="en-US" sz="8000" u="none" cap="none" strike="noStrike">
                <a:solidFill>
                  <a:srgbClr val="595959"/>
                </a:solidFill>
                <a:latin typeface="Quattrocento Sans"/>
                <a:ea typeface="Quattrocento Sans"/>
                <a:cs typeface="Quattrocento Sans"/>
                <a:sym typeface="Quattrocento Sans"/>
              </a:rPr>
              <a:t>R</a:t>
            </a:r>
          </a:p>
        </p:txBody>
      </p:sp>
      <p:sp>
        <p:nvSpPr>
          <p:cNvPr id="441" name="Shape 441"/>
          <p:cNvSpPr/>
          <p:nvPr/>
        </p:nvSpPr>
        <p:spPr>
          <a:xfrm>
            <a:off x="10679424" y="12081404"/>
            <a:ext cx="4193765" cy="7289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Quattrocento Sans"/>
              <a:buNone/>
            </a:pPr>
            <a:r>
              <a:rPr b="1" i="0" lang="en-US" sz="3600" u="none" cap="none" strike="noStrike">
                <a:solidFill>
                  <a:srgbClr val="000000"/>
                </a:solidFill>
                <a:latin typeface="Quattrocento Sans"/>
                <a:ea typeface="Quattrocento Sans"/>
                <a:cs typeface="Quattrocento Sans"/>
                <a:sym typeface="Quattrocento Sans"/>
              </a:rPr>
              <a:t>HDFS</a:t>
            </a:r>
          </a:p>
        </p:txBody>
      </p:sp>
      <p:sp>
        <p:nvSpPr>
          <p:cNvPr id="442" name="Shape 442"/>
          <p:cNvSpPr/>
          <p:nvPr/>
        </p:nvSpPr>
        <p:spPr>
          <a:xfrm>
            <a:off x="2766805" y="2467657"/>
            <a:ext cx="4193766" cy="10337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808080"/>
              </a:buClr>
              <a:buSzPct val="25000"/>
              <a:buFont typeface="Quattrocento Sans"/>
              <a:buNone/>
            </a:pPr>
            <a:r>
              <a:rPr b="1" i="0" lang="en-US" sz="5600" u="none" cap="none" strike="noStrike">
                <a:solidFill>
                  <a:srgbClr val="808080"/>
                </a:solidFill>
                <a:latin typeface="Quattrocento Sans"/>
                <a:ea typeface="Quattrocento Sans"/>
                <a:cs typeface="Quattrocento Sans"/>
                <a:sym typeface="Quattrocento Sans"/>
              </a:rPr>
              <a:t>STEP 3</a:t>
            </a:r>
          </a:p>
        </p:txBody>
      </p:sp>
      <p:cxnSp>
        <p:nvCxnSpPr>
          <p:cNvPr id="443" name="Shape 443"/>
          <p:cNvCxnSpPr/>
          <p:nvPr/>
        </p:nvCxnSpPr>
        <p:spPr>
          <a:xfrm>
            <a:off x="3470496" y="3561485"/>
            <a:ext cx="2793455" cy="0"/>
          </a:xfrm>
          <a:prstGeom prst="straightConnector1">
            <a:avLst/>
          </a:prstGeom>
          <a:noFill/>
          <a:ln cap="flat" cmpd="sng" w="114300">
            <a:solidFill>
              <a:srgbClr val="F8E805"/>
            </a:solidFill>
            <a:prstDash val="solid"/>
            <a:bevel/>
            <a:headEnd len="med" w="med" type="none"/>
            <a:tailEnd len="med" w="med" type="none"/>
          </a:ln>
        </p:spPr>
      </p:cxnSp>
      <p:sp>
        <p:nvSpPr>
          <p:cNvPr id="444" name="Shape 444"/>
          <p:cNvSpPr/>
          <p:nvPr/>
        </p:nvSpPr>
        <p:spPr>
          <a:xfrm>
            <a:off x="13299081" y="5383960"/>
            <a:ext cx="5175183" cy="1022626"/>
          </a:xfrm>
          <a:custGeom>
            <a:pathLst>
              <a:path extrusionOk="0" h="120000" w="120000">
                <a:moveTo>
                  <a:pt x="0" y="41015"/>
                </a:moveTo>
                <a:cubicBezTo>
                  <a:pt x="18050" y="15727"/>
                  <a:pt x="36094" y="-9561"/>
                  <a:pt x="56094" y="3604"/>
                </a:cubicBezTo>
                <a:cubicBezTo>
                  <a:pt x="76094" y="16764"/>
                  <a:pt x="109233" y="99906"/>
                  <a:pt x="120000" y="120000"/>
                </a:cubicBezTo>
              </a:path>
            </a:pathLst>
          </a:custGeom>
          <a:noFill/>
          <a:ln cap="flat" cmpd="sng" w="76200">
            <a:solidFill>
              <a:srgbClr val="000000"/>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445" name="Shape 445"/>
          <p:cNvSpPr/>
          <p:nvPr/>
        </p:nvSpPr>
        <p:spPr>
          <a:xfrm>
            <a:off x="4404510" y="6727725"/>
            <a:ext cx="887340" cy="892708"/>
          </a:xfrm>
          <a:prstGeom prst="ellipse">
            <a:avLst/>
          </a:prstGeom>
          <a:solidFill>
            <a:srgbClr val="FFE066"/>
          </a:solidFill>
          <a:ln cap="flat" cmpd="sng" w="12700">
            <a:solidFill>
              <a:srgbClr val="043579"/>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446" name="Shape 446"/>
          <p:cNvSpPr/>
          <p:nvPr/>
        </p:nvSpPr>
        <p:spPr>
          <a:xfrm>
            <a:off x="3470496" y="7620434"/>
            <a:ext cx="2793455" cy="12877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595959"/>
              </a:buClr>
              <a:buSzPct val="25000"/>
              <a:buFont typeface="Quattrocento Sans"/>
              <a:buNone/>
            </a:pPr>
            <a:r>
              <a:rPr b="0" i="0" lang="en-US" sz="2400" u="none" cap="none" strike="noStrike">
                <a:solidFill>
                  <a:srgbClr val="595959"/>
                </a:solidFill>
                <a:latin typeface="Quattrocento Sans"/>
                <a:ea typeface="Quattrocento Sans"/>
                <a:cs typeface="Quattrocento Sans"/>
                <a:sym typeface="Quattrocento Sans"/>
              </a:rPr>
              <a:t>Cluster IP</a:t>
            </a:r>
          </a:p>
          <a:p>
            <a:pPr indent="0" lvl="0" marL="0" marR="0" rtl="0" algn="ctr">
              <a:lnSpc>
                <a:spcPct val="100000"/>
              </a:lnSpc>
              <a:spcBef>
                <a:spcPts val="0"/>
              </a:spcBef>
              <a:spcAft>
                <a:spcPts val="0"/>
              </a:spcAft>
              <a:buClr>
                <a:srgbClr val="595959"/>
              </a:buClr>
              <a:buSzPct val="25000"/>
              <a:buFont typeface="Quattrocento Sans"/>
              <a:buNone/>
            </a:pPr>
            <a:r>
              <a:rPr b="0" i="0" lang="en-US" sz="2400" u="none" cap="none" strike="noStrike">
                <a:solidFill>
                  <a:srgbClr val="595959"/>
                </a:solidFill>
                <a:latin typeface="Quattrocento Sans"/>
                <a:ea typeface="Quattrocento Sans"/>
                <a:cs typeface="Quattrocento Sans"/>
                <a:sym typeface="Quattrocento Sans"/>
              </a:rPr>
              <a:t>Cluster Port</a:t>
            </a:r>
          </a:p>
          <a:p>
            <a:pPr indent="0" lvl="0" marL="0" marR="0" rtl="0" algn="ctr">
              <a:lnSpc>
                <a:spcPct val="100000"/>
              </a:lnSpc>
              <a:spcBef>
                <a:spcPts val="0"/>
              </a:spcBef>
              <a:spcAft>
                <a:spcPts val="0"/>
              </a:spcAft>
              <a:buClr>
                <a:srgbClr val="595959"/>
              </a:buClr>
              <a:buSzPct val="25000"/>
              <a:buFont typeface="Quattrocento Sans"/>
              <a:buNone/>
            </a:pPr>
            <a:r>
              <a:rPr b="0" i="0" lang="en-US" sz="2400" u="none" cap="none" strike="noStrike">
                <a:solidFill>
                  <a:srgbClr val="595959"/>
                </a:solidFill>
                <a:latin typeface="Quattrocento Sans"/>
                <a:ea typeface="Quattrocento Sans"/>
                <a:cs typeface="Quattrocento Sans"/>
                <a:sym typeface="Quattrocento Sans"/>
              </a:rPr>
              <a:t>Pointer to Data</a:t>
            </a:r>
          </a:p>
        </p:txBody>
      </p:sp>
      <p:sp>
        <p:nvSpPr>
          <p:cNvPr id="447" name="Shape 447"/>
          <p:cNvSpPr/>
          <p:nvPr/>
        </p:nvSpPr>
        <p:spPr>
          <a:xfrm>
            <a:off x="7214570" y="5698837"/>
            <a:ext cx="3718854" cy="23672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Quattrocento Sans"/>
              <a:buNone/>
            </a:pPr>
            <a:r>
              <a:rPr b="0" i="0" lang="en-US" sz="3600" u="none" cap="none" strike="noStrike">
                <a:solidFill>
                  <a:srgbClr val="000000"/>
                </a:solidFill>
                <a:latin typeface="Quattrocento Sans"/>
                <a:ea typeface="Quattrocento Sans"/>
                <a:cs typeface="Quattrocento Sans"/>
                <a:sym typeface="Quattrocento Sans"/>
              </a:rPr>
              <a:t>Return pointer to data in REST API JSON Response</a:t>
            </a:r>
          </a:p>
        </p:txBody>
      </p:sp>
      <p:sp>
        <p:nvSpPr>
          <p:cNvPr id="448" name="Shape 448"/>
          <p:cNvSpPr/>
          <p:nvPr/>
        </p:nvSpPr>
        <p:spPr>
          <a:xfrm>
            <a:off x="17925490" y="11787984"/>
            <a:ext cx="3318702" cy="12750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Quattrocento Sans"/>
              <a:buNone/>
            </a:pPr>
            <a:r>
              <a:rPr b="0" i="0" lang="en-US" sz="3600" u="none" cap="none" strike="noStrike">
                <a:solidFill>
                  <a:srgbClr val="000000"/>
                </a:solidFill>
                <a:latin typeface="Quattrocento Sans"/>
                <a:ea typeface="Quattrocento Sans"/>
                <a:cs typeface="Quattrocento Sans"/>
                <a:sym typeface="Quattrocento Sans"/>
              </a:rPr>
              <a:t>HDFS provides data</a:t>
            </a:r>
          </a:p>
        </p:txBody>
      </p:sp>
      <p:sp>
        <p:nvSpPr>
          <p:cNvPr id="449" name="Shape 449"/>
          <p:cNvSpPr/>
          <p:nvPr/>
        </p:nvSpPr>
        <p:spPr>
          <a:xfrm>
            <a:off x="8194471" y="3544203"/>
            <a:ext cx="1682051" cy="1323328"/>
          </a:xfrm>
          <a:prstGeom prst="rect">
            <a:avLst/>
          </a:prstGeom>
          <a:solidFill>
            <a:srgbClr val="F8E805"/>
          </a:solidFill>
          <a:ln cap="flat" cmpd="sng" w="12700">
            <a:solidFill>
              <a:srgbClr val="808080"/>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450" name="Shape 450"/>
          <p:cNvSpPr/>
          <p:nvPr/>
        </p:nvSpPr>
        <p:spPr>
          <a:xfrm>
            <a:off x="8194471" y="3681321"/>
            <a:ext cx="1682051" cy="10337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595959"/>
              </a:buClr>
              <a:buSzPct val="25000"/>
              <a:buFont typeface="Quattrocento Sans"/>
              <a:buNone/>
            </a:pPr>
            <a:r>
              <a:rPr b="1" i="0" lang="en-US" sz="5600" u="none" cap="none" strike="noStrike">
                <a:solidFill>
                  <a:srgbClr val="595959"/>
                </a:solidFill>
                <a:latin typeface="Quattrocento Sans"/>
                <a:ea typeface="Quattrocento Sans"/>
                <a:cs typeface="Quattrocento Sans"/>
                <a:sym typeface="Quattrocento Sans"/>
              </a:rPr>
              <a:t>3.3</a:t>
            </a:r>
          </a:p>
        </p:txBody>
      </p:sp>
      <p:sp>
        <p:nvSpPr>
          <p:cNvPr id="451" name="Shape 451"/>
          <p:cNvSpPr/>
          <p:nvPr/>
        </p:nvSpPr>
        <p:spPr>
          <a:xfrm>
            <a:off x="3995246" y="9194659"/>
            <a:ext cx="1682052" cy="1323328"/>
          </a:xfrm>
          <a:prstGeom prst="rect">
            <a:avLst/>
          </a:prstGeom>
          <a:solidFill>
            <a:srgbClr val="F8E805"/>
          </a:solidFill>
          <a:ln cap="flat" cmpd="sng" w="12700">
            <a:solidFill>
              <a:srgbClr val="808080"/>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452" name="Shape 452"/>
          <p:cNvSpPr/>
          <p:nvPr/>
        </p:nvSpPr>
        <p:spPr>
          <a:xfrm>
            <a:off x="3995246" y="9331777"/>
            <a:ext cx="1682052" cy="10337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595959"/>
              </a:buClr>
              <a:buSzPct val="25000"/>
              <a:buFont typeface="Quattrocento Sans"/>
              <a:buNone/>
            </a:pPr>
            <a:r>
              <a:rPr b="1" i="0" lang="en-US" sz="5600" u="none" cap="none" strike="noStrike">
                <a:solidFill>
                  <a:srgbClr val="595959"/>
                </a:solidFill>
                <a:latin typeface="Quattrocento Sans"/>
                <a:ea typeface="Quattrocento Sans"/>
                <a:cs typeface="Quattrocento Sans"/>
                <a:sym typeface="Quattrocento Sans"/>
              </a:rPr>
              <a:t>3.4</a:t>
            </a:r>
          </a:p>
        </p:txBody>
      </p:sp>
      <p:sp>
        <p:nvSpPr>
          <p:cNvPr id="453" name="Shape 453"/>
          <p:cNvSpPr/>
          <p:nvPr/>
        </p:nvSpPr>
        <p:spPr>
          <a:xfrm>
            <a:off x="18714940" y="10260485"/>
            <a:ext cx="1682051" cy="1323328"/>
          </a:xfrm>
          <a:prstGeom prst="rect">
            <a:avLst/>
          </a:prstGeom>
          <a:solidFill>
            <a:srgbClr val="F8E805"/>
          </a:solidFill>
          <a:ln cap="flat" cmpd="sng" w="12700">
            <a:solidFill>
              <a:srgbClr val="808080"/>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454" name="Shape 454"/>
          <p:cNvSpPr/>
          <p:nvPr/>
        </p:nvSpPr>
        <p:spPr>
          <a:xfrm>
            <a:off x="18714940" y="10397603"/>
            <a:ext cx="1682051" cy="10337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595959"/>
              </a:buClr>
              <a:buSzPct val="25000"/>
              <a:buFont typeface="Quattrocento Sans"/>
              <a:buNone/>
            </a:pPr>
            <a:r>
              <a:rPr b="1" i="0" lang="en-US" sz="5600" u="none" cap="none" strike="noStrike">
                <a:solidFill>
                  <a:srgbClr val="595959"/>
                </a:solidFill>
                <a:latin typeface="Quattrocento Sans"/>
                <a:ea typeface="Quattrocento Sans"/>
                <a:cs typeface="Quattrocento Sans"/>
                <a:sym typeface="Quattrocento Sans"/>
              </a:rPr>
              <a:t>3.1</a:t>
            </a:r>
          </a:p>
        </p:txBody>
      </p:sp>
      <p:sp>
        <p:nvSpPr>
          <p:cNvPr id="455" name="Shape 455"/>
          <p:cNvSpPr/>
          <p:nvPr/>
        </p:nvSpPr>
        <p:spPr>
          <a:xfrm>
            <a:off x="3048000" y="10604568"/>
            <a:ext cx="3589867" cy="12750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Quattrocento Sans"/>
              <a:buNone/>
            </a:pPr>
            <a:r>
              <a:rPr b="0" i="0" lang="en-US" sz="3600" u="none" cap="none" strike="noStrike">
                <a:solidFill>
                  <a:srgbClr val="000000"/>
                </a:solidFill>
                <a:latin typeface="Quattrocento Sans"/>
                <a:ea typeface="Quattrocento Sans"/>
                <a:cs typeface="Quattrocento Sans"/>
                <a:sym typeface="Quattrocento Sans"/>
              </a:rPr>
              <a:t>h2o_df object created in R</a:t>
            </a:r>
          </a:p>
        </p:txBody>
      </p:sp>
      <p:sp>
        <p:nvSpPr>
          <p:cNvPr id="456" name="Shape 456"/>
          <p:cNvSpPr/>
          <p:nvPr/>
        </p:nvSpPr>
        <p:spPr>
          <a:xfrm>
            <a:off x="15205214" y="9000757"/>
            <a:ext cx="1265987" cy="2563003"/>
          </a:xfrm>
          <a:custGeom>
            <a:pathLst>
              <a:path extrusionOk="0" h="120000" w="120000">
                <a:moveTo>
                  <a:pt x="0" y="29638"/>
                </a:moveTo>
                <a:lnTo>
                  <a:pt x="60000" y="0"/>
                </a:lnTo>
                <a:lnTo>
                  <a:pt x="120000" y="29638"/>
                </a:lnTo>
                <a:lnTo>
                  <a:pt x="90000" y="29638"/>
                </a:lnTo>
                <a:lnTo>
                  <a:pt x="90000" y="120000"/>
                </a:lnTo>
                <a:lnTo>
                  <a:pt x="30000" y="120000"/>
                </a:lnTo>
                <a:lnTo>
                  <a:pt x="30000" y="29638"/>
                </a:lnTo>
                <a:close/>
              </a:path>
            </a:pathLst>
          </a:custGeom>
          <a:solidFill>
            <a:srgbClr val="404040"/>
          </a:solidFill>
          <a:ln cap="flat" cmpd="sng" w="12700">
            <a:solidFill>
              <a:srgbClr val="000000"/>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457" name="Shape 457"/>
          <p:cNvSpPr/>
          <p:nvPr/>
        </p:nvSpPr>
        <p:spPr>
          <a:xfrm rot="-1813828">
            <a:off x="13139283" y="5692828"/>
            <a:ext cx="1333301" cy="6179710"/>
          </a:xfrm>
          <a:custGeom>
            <a:pathLst>
              <a:path extrusionOk="0" h="120000" w="120000">
                <a:moveTo>
                  <a:pt x="0" y="120000"/>
                </a:moveTo>
                <a:lnTo>
                  <a:pt x="0" y="14166"/>
                </a:lnTo>
                <a:cubicBezTo>
                  <a:pt x="0" y="7911"/>
                  <a:pt x="23505" y="2838"/>
                  <a:pt x="52500" y="2838"/>
                </a:cubicBezTo>
                <a:lnTo>
                  <a:pt x="86311" y="2838"/>
                </a:lnTo>
                <a:lnTo>
                  <a:pt x="86311" y="0"/>
                </a:lnTo>
                <a:lnTo>
                  <a:pt x="120000" y="8150"/>
                </a:lnTo>
                <a:lnTo>
                  <a:pt x="86311" y="16305"/>
                </a:lnTo>
                <a:lnTo>
                  <a:pt x="86311" y="13466"/>
                </a:lnTo>
                <a:lnTo>
                  <a:pt x="52500" y="13466"/>
                </a:lnTo>
                <a:cubicBezTo>
                  <a:pt x="50711" y="13466"/>
                  <a:pt x="49261" y="13777"/>
                  <a:pt x="49261" y="14166"/>
                </a:cubicBezTo>
                <a:lnTo>
                  <a:pt x="49261" y="120000"/>
                </a:lnTo>
                <a:close/>
              </a:path>
            </a:pathLst>
          </a:custGeom>
          <a:solidFill>
            <a:srgbClr val="404040"/>
          </a:solidFill>
          <a:ln cap="flat" cmpd="sng" w="12700">
            <a:solidFill>
              <a:srgbClr val="00000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458" name="Shape 458"/>
          <p:cNvSpPr/>
          <p:nvPr/>
        </p:nvSpPr>
        <p:spPr>
          <a:xfrm rot="1150884">
            <a:off x="17055974" y="7236941"/>
            <a:ext cx="1265987" cy="4528351"/>
          </a:xfrm>
          <a:custGeom>
            <a:pathLst>
              <a:path extrusionOk="0" h="120000" w="120000">
                <a:moveTo>
                  <a:pt x="0" y="16772"/>
                </a:moveTo>
                <a:lnTo>
                  <a:pt x="60000" y="0"/>
                </a:lnTo>
                <a:lnTo>
                  <a:pt x="120000" y="16772"/>
                </a:lnTo>
                <a:lnTo>
                  <a:pt x="90000" y="16772"/>
                </a:lnTo>
                <a:lnTo>
                  <a:pt x="90000" y="120000"/>
                </a:lnTo>
                <a:lnTo>
                  <a:pt x="30000" y="120000"/>
                </a:lnTo>
                <a:lnTo>
                  <a:pt x="30000" y="16772"/>
                </a:lnTo>
                <a:close/>
              </a:path>
            </a:pathLst>
          </a:custGeom>
          <a:solidFill>
            <a:srgbClr val="404040"/>
          </a:solidFill>
          <a:ln cap="flat" cmpd="sng" w="12700">
            <a:solidFill>
              <a:srgbClr val="000000"/>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grpSp>
        <p:nvGrpSpPr>
          <p:cNvPr id="459" name="Shape 459"/>
          <p:cNvGrpSpPr/>
          <p:nvPr/>
        </p:nvGrpSpPr>
        <p:grpSpPr>
          <a:xfrm>
            <a:off x="14067146" y="11223349"/>
            <a:ext cx="3673051" cy="2154059"/>
            <a:chOff x="0" y="0"/>
            <a:chExt cx="3673049" cy="2154056"/>
          </a:xfrm>
        </p:grpSpPr>
        <p:grpSp>
          <p:nvGrpSpPr>
            <p:cNvPr id="460" name="Shape 460"/>
            <p:cNvGrpSpPr/>
            <p:nvPr/>
          </p:nvGrpSpPr>
          <p:grpSpPr>
            <a:xfrm>
              <a:off x="0" y="0"/>
              <a:ext cx="3673049" cy="2154056"/>
              <a:chOff x="0" y="0"/>
              <a:chExt cx="3673048" cy="2154055"/>
            </a:xfrm>
          </p:grpSpPr>
          <p:sp>
            <p:nvSpPr>
              <p:cNvPr id="461" name="Shape 461"/>
              <p:cNvSpPr/>
              <p:nvPr/>
            </p:nvSpPr>
            <p:spPr>
              <a:xfrm>
                <a:off x="0" y="0"/>
                <a:ext cx="3673048" cy="2154055"/>
              </a:xfrm>
              <a:custGeom>
                <a:pathLst>
                  <a:path extrusionOk="0" h="120000" w="120000">
                    <a:moveTo>
                      <a:pt x="0" y="20000"/>
                    </a:moveTo>
                    <a:cubicBezTo>
                      <a:pt x="0" y="8955"/>
                      <a:pt x="26861" y="0"/>
                      <a:pt x="60000" y="0"/>
                    </a:cubicBezTo>
                    <a:cubicBezTo>
                      <a:pt x="93138" y="0"/>
                      <a:pt x="120000" y="8955"/>
                      <a:pt x="120000" y="20000"/>
                    </a:cubicBezTo>
                    <a:lnTo>
                      <a:pt x="120000" y="100000"/>
                    </a:lnTo>
                    <a:cubicBezTo>
                      <a:pt x="120000" y="111044"/>
                      <a:pt x="93138" y="120000"/>
                      <a:pt x="60000" y="120000"/>
                    </a:cubicBezTo>
                    <a:cubicBezTo>
                      <a:pt x="26861" y="120000"/>
                      <a:pt x="0" y="111044"/>
                      <a:pt x="0" y="100000"/>
                    </a:cubicBezTo>
                    <a:close/>
                  </a:path>
                </a:pathLst>
              </a:custGeom>
              <a:solidFill>
                <a:srgbClr val="808080"/>
              </a:solidFill>
              <a:ln>
                <a:noFill/>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462" name="Shape 462"/>
              <p:cNvSpPr/>
              <p:nvPr/>
            </p:nvSpPr>
            <p:spPr>
              <a:xfrm>
                <a:off x="0" y="0"/>
                <a:ext cx="3673048" cy="2154055"/>
              </a:xfrm>
              <a:custGeom>
                <a:pathLst>
                  <a:path extrusionOk="0" h="120000" w="120000">
                    <a:moveTo>
                      <a:pt x="120000" y="20000"/>
                    </a:moveTo>
                    <a:cubicBezTo>
                      <a:pt x="120000" y="31044"/>
                      <a:pt x="93138" y="40000"/>
                      <a:pt x="60000" y="40000"/>
                    </a:cubicBezTo>
                    <a:cubicBezTo>
                      <a:pt x="26861" y="40000"/>
                      <a:pt x="0" y="31044"/>
                      <a:pt x="0" y="20000"/>
                    </a:cubicBezTo>
                    <a:moveTo>
                      <a:pt x="0" y="20000"/>
                    </a:moveTo>
                    <a:cubicBezTo>
                      <a:pt x="0" y="8955"/>
                      <a:pt x="26861" y="0"/>
                      <a:pt x="60000" y="0"/>
                    </a:cubicBezTo>
                    <a:cubicBezTo>
                      <a:pt x="93138" y="0"/>
                      <a:pt x="120000" y="8955"/>
                      <a:pt x="120000" y="20000"/>
                    </a:cubicBezTo>
                    <a:lnTo>
                      <a:pt x="120000" y="100000"/>
                    </a:lnTo>
                    <a:cubicBezTo>
                      <a:pt x="120000" y="111044"/>
                      <a:pt x="93138" y="120000"/>
                      <a:pt x="60000" y="120000"/>
                    </a:cubicBezTo>
                    <a:cubicBezTo>
                      <a:pt x="26861" y="120000"/>
                      <a:pt x="0" y="111044"/>
                      <a:pt x="0" y="100000"/>
                    </a:cubicBezTo>
                    <a:close/>
                  </a:path>
                </a:pathLst>
              </a:custGeom>
              <a:noFill/>
              <a:ln cap="flat" cmpd="sng" w="12700">
                <a:solidFill>
                  <a:srgbClr val="FFFFFF"/>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grpSp>
        <p:sp>
          <p:nvSpPr>
            <p:cNvPr id="463" name="Shape 463"/>
            <p:cNvSpPr/>
            <p:nvPr/>
          </p:nvSpPr>
          <p:spPr>
            <a:xfrm>
              <a:off x="752418" y="995342"/>
              <a:ext cx="2265619" cy="7289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FFFFFF"/>
                </a:buClr>
                <a:buSzPct val="25000"/>
                <a:buFont typeface="Quattrocento Sans"/>
                <a:buNone/>
              </a:pPr>
              <a:r>
                <a:rPr b="0" i="0" lang="en-US" sz="3600" u="none" cap="none" strike="noStrike">
                  <a:solidFill>
                    <a:srgbClr val="FFFFFF"/>
                  </a:solidFill>
                  <a:latin typeface="Quattrocento Sans"/>
                  <a:ea typeface="Quattrocento Sans"/>
                  <a:cs typeface="Quattrocento Sans"/>
                  <a:sym typeface="Quattrocento Sans"/>
                </a:rPr>
                <a:t>data.csv</a:t>
              </a:r>
            </a:p>
          </p:txBody>
        </p:sp>
      </p:grpSp>
      <p:sp>
        <p:nvSpPr>
          <p:cNvPr id="464" name="Shape 464"/>
          <p:cNvSpPr/>
          <p:nvPr/>
        </p:nvSpPr>
        <p:spPr>
          <a:xfrm>
            <a:off x="5249114" y="5200257"/>
            <a:ext cx="7860358" cy="1836423"/>
          </a:xfrm>
          <a:custGeom>
            <a:pathLst>
              <a:path extrusionOk="0" h="120000" w="120000">
                <a:moveTo>
                  <a:pt x="120000" y="38298"/>
                </a:moveTo>
                <a:cubicBezTo>
                  <a:pt x="108766" y="23252"/>
                  <a:pt x="97533" y="8212"/>
                  <a:pt x="83950" y="4097"/>
                </a:cubicBezTo>
                <a:cubicBezTo>
                  <a:pt x="70372" y="-23"/>
                  <a:pt x="52511" y="-5721"/>
                  <a:pt x="38516" y="13596"/>
                </a:cubicBezTo>
                <a:cubicBezTo>
                  <a:pt x="24527" y="32914"/>
                  <a:pt x="3127" y="113981"/>
                  <a:pt x="0" y="119999"/>
                </a:cubicBezTo>
              </a:path>
            </a:pathLst>
          </a:custGeom>
          <a:noFill/>
          <a:ln cap="flat" cmpd="sng" w="76200">
            <a:solidFill>
              <a:srgbClr val="262626"/>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465" name="Shape 465"/>
          <p:cNvSpPr/>
          <p:nvPr/>
        </p:nvSpPr>
        <p:spPr>
          <a:xfrm>
            <a:off x="3962400" y="5893271"/>
            <a:ext cx="1593969" cy="728981"/>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Quattrocento Sans"/>
              <a:buNone/>
            </a:pPr>
            <a:r>
              <a:rPr b="0" i="0" lang="en-US" sz="3600" u="none" cap="none" strike="noStrike">
                <a:solidFill>
                  <a:srgbClr val="000000"/>
                </a:solidFill>
                <a:latin typeface="Quattrocento Sans"/>
                <a:ea typeface="Quattrocento Sans"/>
                <a:cs typeface="Quattrocento Sans"/>
                <a:sym typeface="Quattrocento Sans"/>
              </a:rPr>
              <a:t>h2o_df</a:t>
            </a:r>
          </a:p>
        </p:txBody>
      </p:sp>
      <p:sp>
        <p:nvSpPr>
          <p:cNvPr id="466" name="Shape 466"/>
          <p:cNvSpPr/>
          <p:nvPr/>
        </p:nvSpPr>
        <p:spPr>
          <a:xfrm>
            <a:off x="15261868" y="5994051"/>
            <a:ext cx="760582" cy="141847"/>
          </a:xfrm>
          <a:prstGeom prst="rect">
            <a:avLst/>
          </a:prstGeom>
          <a:solidFill>
            <a:srgbClr val="FFE066"/>
          </a:solidFill>
          <a:ln cap="flat" cmpd="sng" w="12700">
            <a:solidFill>
              <a:srgbClr val="000000"/>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467" name="Shape 467"/>
          <p:cNvSpPr/>
          <p:nvPr/>
        </p:nvSpPr>
        <p:spPr>
          <a:xfrm>
            <a:off x="15261868" y="6134346"/>
            <a:ext cx="760582" cy="141847"/>
          </a:xfrm>
          <a:prstGeom prst="rect">
            <a:avLst/>
          </a:prstGeom>
          <a:solidFill>
            <a:srgbClr val="FFE066"/>
          </a:solidFill>
          <a:ln cap="flat" cmpd="sng" w="12700">
            <a:solidFill>
              <a:srgbClr val="000000"/>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468" name="Shape 468"/>
          <p:cNvSpPr/>
          <p:nvPr/>
        </p:nvSpPr>
        <p:spPr>
          <a:xfrm>
            <a:off x="15019865" y="5534478"/>
            <a:ext cx="3829649" cy="3101521"/>
          </a:xfrm>
          <a:prstGeom prst="roundRect">
            <a:avLst>
              <a:gd fmla="val 16667" name="adj"/>
            </a:avLst>
          </a:prstGeom>
          <a:solidFill>
            <a:srgbClr val="BF9900">
              <a:alpha val="20000"/>
            </a:srgbClr>
          </a:solidFill>
          <a:ln cap="flat" cmpd="sng" w="12700">
            <a:solidFill>
              <a:srgbClr val="043579"/>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469" name="Shape 469"/>
          <p:cNvSpPr/>
          <p:nvPr/>
        </p:nvSpPr>
        <p:spPr>
          <a:xfrm>
            <a:off x="16135092" y="6325880"/>
            <a:ext cx="1329661" cy="1080262"/>
          </a:xfrm>
          <a:prstGeom prst="rect">
            <a:avLst/>
          </a:prstGeom>
          <a:solidFill>
            <a:srgbClr val="FFFFFF">
              <a:alpha val="49803"/>
            </a:srgbClr>
          </a:solid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Quattrocento Sans"/>
              <a:buNone/>
            </a:pPr>
            <a:r>
              <a:rPr b="0" i="0" lang="en-US" sz="2800" u="none" cap="none" strike="noStrike">
                <a:solidFill>
                  <a:srgbClr val="000000"/>
                </a:solidFill>
                <a:latin typeface="Quattrocento Sans"/>
                <a:ea typeface="Quattrocento Sans"/>
                <a:cs typeface="Quattrocento Sans"/>
                <a:sym typeface="Quattrocento Sans"/>
              </a:rPr>
              <a:t>H</a:t>
            </a:r>
            <a:r>
              <a:rPr b="0" baseline="-25000" i="0" lang="en-US" sz="2800" u="none" cap="none" strike="noStrike">
                <a:solidFill>
                  <a:srgbClr val="000000"/>
                </a:solidFill>
                <a:latin typeface="Quattrocento Sans"/>
                <a:ea typeface="Quattrocento Sans"/>
                <a:cs typeface="Quattrocento Sans"/>
                <a:sym typeface="Quattrocento Sans"/>
              </a:rPr>
              <a:t>2</a:t>
            </a:r>
            <a:r>
              <a:rPr b="0" i="0" lang="en-US" sz="2800" u="none" cap="none" strike="noStrike">
                <a:solidFill>
                  <a:srgbClr val="000000"/>
                </a:solidFill>
                <a:latin typeface="Quattrocento Sans"/>
                <a:ea typeface="Quattrocento Sans"/>
                <a:cs typeface="Quattrocento Sans"/>
                <a:sym typeface="Quattrocento Sans"/>
              </a:rPr>
              <a:t>O</a:t>
            </a:r>
          </a:p>
          <a:p>
            <a:pPr indent="0" lvl="0" marL="0" marR="0" rtl="0" algn="ctr">
              <a:lnSpc>
                <a:spcPct val="100000"/>
              </a:lnSpc>
              <a:spcBef>
                <a:spcPts val="0"/>
              </a:spcBef>
              <a:spcAft>
                <a:spcPts val="0"/>
              </a:spcAft>
              <a:buClr>
                <a:srgbClr val="000000"/>
              </a:buClr>
              <a:buSzPct val="25000"/>
              <a:buFont typeface="Quattrocento Sans"/>
              <a:buNone/>
            </a:pPr>
            <a:r>
              <a:rPr b="0" i="0" lang="en-US" sz="2800" u="none" cap="none" strike="noStrike">
                <a:solidFill>
                  <a:srgbClr val="000000"/>
                </a:solidFill>
                <a:latin typeface="Quattrocento Sans"/>
                <a:ea typeface="Quattrocento Sans"/>
                <a:cs typeface="Quattrocento Sans"/>
                <a:sym typeface="Quattrocento Sans"/>
              </a:rPr>
              <a:t>Frame</a:t>
            </a:r>
          </a:p>
        </p:txBody>
      </p:sp>
      <p:sp>
        <p:nvSpPr>
          <p:cNvPr id="470" name="Shape 470"/>
          <p:cNvSpPr/>
          <p:nvPr/>
        </p:nvSpPr>
        <p:spPr>
          <a:xfrm>
            <a:off x="17884587" y="6423300"/>
            <a:ext cx="760580" cy="141847"/>
          </a:xfrm>
          <a:prstGeom prst="rect">
            <a:avLst/>
          </a:prstGeom>
          <a:solidFill>
            <a:srgbClr val="FFE066"/>
          </a:solidFill>
          <a:ln cap="flat" cmpd="sng" w="12700">
            <a:solidFill>
              <a:srgbClr val="000000"/>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471" name="Shape 471"/>
          <p:cNvSpPr/>
          <p:nvPr/>
        </p:nvSpPr>
        <p:spPr>
          <a:xfrm>
            <a:off x="17884587" y="6563592"/>
            <a:ext cx="760580" cy="141847"/>
          </a:xfrm>
          <a:prstGeom prst="rect">
            <a:avLst/>
          </a:prstGeom>
          <a:solidFill>
            <a:srgbClr val="FFE066"/>
          </a:solidFill>
          <a:ln cap="flat" cmpd="sng" w="12700">
            <a:solidFill>
              <a:srgbClr val="000000"/>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472" name="Shape 472"/>
          <p:cNvSpPr/>
          <p:nvPr/>
        </p:nvSpPr>
        <p:spPr>
          <a:xfrm>
            <a:off x="16432709" y="8009872"/>
            <a:ext cx="760580" cy="141847"/>
          </a:xfrm>
          <a:prstGeom prst="rect">
            <a:avLst/>
          </a:prstGeom>
          <a:solidFill>
            <a:srgbClr val="FFE066"/>
          </a:solidFill>
          <a:ln cap="flat" cmpd="sng" w="12700">
            <a:solidFill>
              <a:srgbClr val="000000"/>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473" name="Shape 473"/>
          <p:cNvSpPr/>
          <p:nvPr/>
        </p:nvSpPr>
        <p:spPr>
          <a:xfrm>
            <a:off x="16432709" y="8150167"/>
            <a:ext cx="760580" cy="141847"/>
          </a:xfrm>
          <a:prstGeom prst="rect">
            <a:avLst/>
          </a:prstGeom>
          <a:solidFill>
            <a:srgbClr val="FFE066"/>
          </a:solidFill>
          <a:ln cap="flat" cmpd="sng" w="12700">
            <a:solidFill>
              <a:srgbClr val="000000"/>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474" name="Shape 474"/>
          <p:cNvSpPr/>
          <p:nvPr/>
        </p:nvSpPr>
        <p:spPr>
          <a:xfrm>
            <a:off x="15262145" y="5857698"/>
            <a:ext cx="760580" cy="141847"/>
          </a:xfrm>
          <a:prstGeom prst="rect">
            <a:avLst/>
          </a:prstGeom>
          <a:solidFill>
            <a:srgbClr val="FFE066"/>
          </a:solidFill>
          <a:ln cap="flat" cmpd="sng" w="12700">
            <a:solidFill>
              <a:srgbClr val="000000"/>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475" name="Shape 475"/>
          <p:cNvSpPr/>
          <p:nvPr/>
        </p:nvSpPr>
        <p:spPr>
          <a:xfrm>
            <a:off x="15262145" y="5715853"/>
            <a:ext cx="760580" cy="141847"/>
          </a:xfrm>
          <a:prstGeom prst="rect">
            <a:avLst/>
          </a:prstGeom>
          <a:solidFill>
            <a:srgbClr val="FFE066"/>
          </a:solidFill>
          <a:ln cap="flat" cmpd="sng" w="12700">
            <a:solidFill>
              <a:srgbClr val="000000"/>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476" name="Shape 476"/>
          <p:cNvSpPr/>
          <p:nvPr/>
        </p:nvSpPr>
        <p:spPr>
          <a:xfrm>
            <a:off x="17884587" y="6285639"/>
            <a:ext cx="760580" cy="141847"/>
          </a:xfrm>
          <a:prstGeom prst="rect">
            <a:avLst/>
          </a:prstGeom>
          <a:solidFill>
            <a:srgbClr val="FFE066"/>
          </a:solidFill>
          <a:ln cap="flat" cmpd="sng" w="12700">
            <a:solidFill>
              <a:srgbClr val="000000"/>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477" name="Shape 477"/>
          <p:cNvSpPr/>
          <p:nvPr/>
        </p:nvSpPr>
        <p:spPr>
          <a:xfrm>
            <a:off x="17884587" y="6705439"/>
            <a:ext cx="760580" cy="141847"/>
          </a:xfrm>
          <a:prstGeom prst="rect">
            <a:avLst/>
          </a:prstGeom>
          <a:solidFill>
            <a:srgbClr val="FFE066"/>
          </a:solidFill>
          <a:ln cap="flat" cmpd="sng" w="12700">
            <a:solidFill>
              <a:srgbClr val="000000"/>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478" name="Shape 478"/>
          <p:cNvSpPr/>
          <p:nvPr/>
        </p:nvSpPr>
        <p:spPr>
          <a:xfrm>
            <a:off x="16432709" y="7868028"/>
            <a:ext cx="760580" cy="141847"/>
          </a:xfrm>
          <a:prstGeom prst="rect">
            <a:avLst/>
          </a:prstGeom>
          <a:solidFill>
            <a:srgbClr val="FFE066"/>
          </a:solidFill>
          <a:ln cap="flat" cmpd="sng" w="12700">
            <a:solidFill>
              <a:srgbClr val="000000"/>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479" name="Shape 479"/>
          <p:cNvSpPr/>
          <p:nvPr/>
        </p:nvSpPr>
        <p:spPr>
          <a:xfrm>
            <a:off x="16432709" y="8292014"/>
            <a:ext cx="760580" cy="141847"/>
          </a:xfrm>
          <a:prstGeom prst="rect">
            <a:avLst/>
          </a:prstGeom>
          <a:solidFill>
            <a:srgbClr val="FFE066"/>
          </a:solidFill>
          <a:ln cap="flat" cmpd="sng" w="12700">
            <a:solidFill>
              <a:srgbClr val="000000"/>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480" name="Shape 480"/>
          <p:cNvSpPr/>
          <p:nvPr/>
        </p:nvSpPr>
        <p:spPr>
          <a:xfrm>
            <a:off x="12492493" y="2067563"/>
            <a:ext cx="1682051" cy="1323328"/>
          </a:xfrm>
          <a:prstGeom prst="rect">
            <a:avLst/>
          </a:prstGeom>
          <a:solidFill>
            <a:srgbClr val="F8E805"/>
          </a:solidFill>
          <a:ln cap="flat" cmpd="sng" w="12700">
            <a:solidFill>
              <a:srgbClr val="808080"/>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Quattrocento Sans"/>
              <a:buNone/>
            </a:pPr>
            <a:r>
              <a:t/>
            </a:r>
            <a:endParaRPr b="0" i="0" sz="2800" u="none" cap="none" strike="noStrike">
              <a:solidFill>
                <a:srgbClr val="000000"/>
              </a:solidFill>
              <a:latin typeface="Arial"/>
              <a:ea typeface="Arial"/>
              <a:cs typeface="Arial"/>
              <a:sym typeface="Arial"/>
            </a:endParaRPr>
          </a:p>
        </p:txBody>
      </p:sp>
      <p:sp>
        <p:nvSpPr>
          <p:cNvPr id="481" name="Shape 481"/>
          <p:cNvSpPr/>
          <p:nvPr/>
        </p:nvSpPr>
        <p:spPr>
          <a:xfrm>
            <a:off x="12492493" y="2204682"/>
            <a:ext cx="1682051" cy="10337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595959"/>
              </a:buClr>
              <a:buSzPct val="25000"/>
              <a:buFont typeface="Quattrocento Sans"/>
              <a:buNone/>
            </a:pPr>
            <a:r>
              <a:rPr b="1" i="0" lang="en-US" sz="5600" u="none" cap="none" strike="noStrike">
                <a:solidFill>
                  <a:srgbClr val="595959"/>
                </a:solidFill>
                <a:latin typeface="Quattrocento Sans"/>
                <a:ea typeface="Quattrocento Sans"/>
                <a:cs typeface="Quattrocento Sans"/>
                <a:sym typeface="Quattrocento Sans"/>
              </a:rPr>
              <a:t>3.2</a:t>
            </a:r>
          </a:p>
        </p:txBody>
      </p:sp>
      <p:sp>
        <p:nvSpPr>
          <p:cNvPr id="482" name="Shape 482"/>
          <p:cNvSpPr/>
          <p:nvPr/>
        </p:nvSpPr>
        <p:spPr>
          <a:xfrm>
            <a:off x="11543292" y="3335792"/>
            <a:ext cx="3718854" cy="1318515"/>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Quattrocento Sans"/>
              <a:buNone/>
            </a:pPr>
            <a:r>
              <a:rPr b="0" i="0" lang="en-US" sz="3600" u="none" cap="none" strike="noStrike">
                <a:solidFill>
                  <a:srgbClr val="000000"/>
                </a:solidFill>
                <a:latin typeface="Quattrocento Sans"/>
                <a:ea typeface="Quattrocento Sans"/>
                <a:cs typeface="Quattrocento Sans"/>
                <a:sym typeface="Quattrocento Sans"/>
              </a:rPr>
              <a:t>Distributed H</a:t>
            </a:r>
            <a:r>
              <a:rPr b="0" baseline="-25000" i="0" lang="en-US" sz="3600" u="none" cap="none" strike="noStrike">
                <a:solidFill>
                  <a:srgbClr val="000000"/>
                </a:solidFill>
                <a:latin typeface="Quattrocento Sans"/>
                <a:ea typeface="Quattrocento Sans"/>
                <a:cs typeface="Quattrocento Sans"/>
                <a:sym typeface="Quattrocento Sans"/>
              </a:rPr>
              <a:t>2</a:t>
            </a:r>
            <a:r>
              <a:rPr b="0" i="0" lang="en-US" sz="3600" u="none" cap="none" strike="noStrike">
                <a:solidFill>
                  <a:srgbClr val="000000"/>
                </a:solidFill>
                <a:latin typeface="Quattrocento Sans"/>
                <a:ea typeface="Quattrocento Sans"/>
                <a:cs typeface="Quattrocento Sans"/>
                <a:sym typeface="Quattrocento Sans"/>
              </a:rPr>
              <a:t>O</a:t>
            </a:r>
          </a:p>
          <a:p>
            <a:pPr indent="0" lvl="0" marL="0" marR="0" rtl="0" algn="ctr">
              <a:lnSpc>
                <a:spcPct val="100000"/>
              </a:lnSpc>
              <a:spcBef>
                <a:spcPts val="0"/>
              </a:spcBef>
              <a:spcAft>
                <a:spcPts val="0"/>
              </a:spcAft>
              <a:buClr>
                <a:srgbClr val="000000"/>
              </a:buClr>
              <a:buSzPct val="25000"/>
              <a:buFont typeface="Quattrocento Sans"/>
              <a:buNone/>
            </a:pPr>
            <a:r>
              <a:rPr b="0" i="0" lang="en-US" sz="3600" u="none" cap="none" strike="noStrike">
                <a:solidFill>
                  <a:srgbClr val="000000"/>
                </a:solidFill>
                <a:latin typeface="Quattrocento Sans"/>
                <a:ea typeface="Quattrocento Sans"/>
                <a:cs typeface="Quattrocento Sans"/>
                <a:sym typeface="Quattrocento Sans"/>
              </a:rPr>
              <a:t>Frame in DKV</a:t>
            </a:r>
          </a:p>
        </p:txBody>
      </p:sp>
      <p:sp>
        <p:nvSpPr>
          <p:cNvPr id="483" name="Shape 483"/>
          <p:cNvSpPr/>
          <p:nvPr/>
        </p:nvSpPr>
        <p:spPr>
          <a:xfrm>
            <a:off x="16774973" y="3196021"/>
            <a:ext cx="3646625" cy="7289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Quattrocento Sans"/>
              <a:buNone/>
            </a:pPr>
            <a:r>
              <a:rPr b="1" i="0" lang="en-US" sz="3600" u="none" cap="none" strike="noStrike">
                <a:solidFill>
                  <a:srgbClr val="000000"/>
                </a:solidFill>
                <a:latin typeface="Quattrocento Sans"/>
                <a:ea typeface="Quattrocento Sans"/>
                <a:cs typeface="Quattrocento Sans"/>
                <a:sym typeface="Quattrocento Sans"/>
              </a:rPr>
              <a:t>H2O Cluster</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7" name="Shape 487"/>
        <p:cNvGrpSpPr/>
        <p:nvPr/>
      </p:nvGrpSpPr>
      <p:grpSpPr>
        <a:xfrm>
          <a:off x="0" y="0"/>
          <a:ext cx="0" cy="0"/>
          <a:chOff x="0" y="0"/>
          <a:chExt cx="0" cy="0"/>
        </a:xfrm>
      </p:grpSpPr>
      <p:sp>
        <p:nvSpPr>
          <p:cNvPr id="488" name="Shape 488"/>
          <p:cNvSpPr txBox="1"/>
          <p:nvPr>
            <p:ph idx="4294967295" type="subTitle"/>
          </p:nvPr>
        </p:nvSpPr>
        <p:spPr>
          <a:xfrm>
            <a:off x="5572026" y="482664"/>
            <a:ext cx="13239947" cy="1760142"/>
          </a:xfrm>
          <a:prstGeom prst="rect">
            <a:avLst/>
          </a:prstGeom>
          <a:noFill/>
          <a:ln>
            <a:noFill/>
          </a:ln>
        </p:spPr>
        <p:txBody>
          <a:bodyPr anchorCtr="0" anchor="t" bIns="91375" lIns="91375" rIns="91375" tIns="91375">
            <a:noAutofit/>
          </a:bodyPr>
          <a:lstStyle/>
          <a:p>
            <a:pPr indent="0" lvl="0" marL="0" marR="0" rtl="0" algn="ctr">
              <a:lnSpc>
                <a:spcPct val="100000"/>
              </a:lnSpc>
              <a:spcBef>
                <a:spcPts val="0"/>
              </a:spcBef>
              <a:spcAft>
                <a:spcPts val="0"/>
              </a:spcAft>
              <a:buClr>
                <a:srgbClr val="000000"/>
              </a:buClr>
              <a:buSzPct val="25000"/>
              <a:buFont typeface="Arial"/>
              <a:buNone/>
            </a:pPr>
            <a:r>
              <a:rPr b="0" i="0" lang="en-US" sz="8200" u="none" cap="none" strike="noStrike">
                <a:solidFill>
                  <a:srgbClr val="000000"/>
                </a:solidFill>
                <a:latin typeface="Calibri"/>
                <a:ea typeface="Calibri"/>
                <a:cs typeface="Calibri"/>
                <a:sym typeface="Calibri"/>
              </a:rPr>
              <a:t>Data  Munging in R</a:t>
            </a:r>
          </a:p>
        </p:txBody>
      </p:sp>
      <p:pic>
        <p:nvPicPr>
          <p:cNvPr id="489" name="Shape 489"/>
          <p:cNvPicPr preferRelativeResize="0"/>
          <p:nvPr/>
        </p:nvPicPr>
        <p:blipFill rotWithShape="1">
          <a:blip r:embed="rId3">
            <a:alphaModFix/>
          </a:blip>
          <a:srcRect b="0" l="0" r="0" t="0"/>
          <a:stretch/>
        </p:blipFill>
        <p:spPr>
          <a:xfrm>
            <a:off x="3418971" y="3136532"/>
            <a:ext cx="17546058" cy="800346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3" name="Shape 493"/>
        <p:cNvGrpSpPr/>
        <p:nvPr/>
      </p:nvGrpSpPr>
      <p:grpSpPr>
        <a:xfrm>
          <a:off x="0" y="0"/>
          <a:ext cx="0" cy="0"/>
          <a:chOff x="0" y="0"/>
          <a:chExt cx="0" cy="0"/>
        </a:xfrm>
      </p:grpSpPr>
      <p:sp>
        <p:nvSpPr>
          <p:cNvPr id="494" name="Shape 494"/>
          <p:cNvSpPr txBox="1"/>
          <p:nvPr>
            <p:ph type="title"/>
          </p:nvPr>
        </p:nvSpPr>
        <p:spPr>
          <a:xfrm>
            <a:off x="3962400" y="254327"/>
            <a:ext cx="16459200" cy="1516667"/>
          </a:xfrm>
          <a:prstGeom prst="rect">
            <a:avLst/>
          </a:prstGeom>
          <a:noFill/>
          <a:ln>
            <a:noFill/>
          </a:ln>
        </p:spPr>
        <p:txBody>
          <a:bodyPr anchorCtr="0" anchor="b" bIns="91375" lIns="91375" rIns="91375" tIns="91375">
            <a:noAutofit/>
          </a:bodyPr>
          <a:lstStyle/>
          <a:p>
            <a:pPr indent="0" lvl="0" marL="0" marR="0" rtl="0" algn="ctr">
              <a:lnSpc>
                <a:spcPct val="131818"/>
              </a:lnSpc>
              <a:spcBef>
                <a:spcPts val="0"/>
              </a:spcBef>
              <a:spcAft>
                <a:spcPts val="0"/>
              </a:spcAft>
              <a:buClr>
                <a:srgbClr val="000000"/>
              </a:buClr>
              <a:buSzPct val="25000"/>
              <a:buFont typeface="Calibri"/>
              <a:buNone/>
            </a:pPr>
            <a:r>
              <a:rPr b="0" i="0" lang="en-US" sz="7919" u="none" cap="none" strike="noStrike">
                <a:solidFill>
                  <a:srgbClr val="000000"/>
                </a:solidFill>
                <a:latin typeface="Calibri"/>
                <a:ea typeface="Calibri"/>
                <a:cs typeface="Calibri"/>
                <a:sym typeface="Calibri"/>
              </a:rPr>
              <a:t>R Script Starting H2O GLM</a:t>
            </a:r>
          </a:p>
        </p:txBody>
      </p:sp>
      <p:grpSp>
        <p:nvGrpSpPr>
          <p:cNvPr id="495" name="Shape 495"/>
          <p:cNvGrpSpPr/>
          <p:nvPr/>
        </p:nvGrpSpPr>
        <p:grpSpPr>
          <a:xfrm>
            <a:off x="3361553" y="4802212"/>
            <a:ext cx="5518642" cy="912728"/>
            <a:chOff x="0" y="0"/>
            <a:chExt cx="5518640" cy="912726"/>
          </a:xfrm>
        </p:grpSpPr>
        <p:sp>
          <p:nvSpPr>
            <p:cNvPr id="496" name="Shape 496"/>
            <p:cNvSpPr/>
            <p:nvPr/>
          </p:nvSpPr>
          <p:spPr>
            <a:xfrm>
              <a:off x="0" y="0"/>
              <a:ext cx="5518640" cy="912726"/>
            </a:xfrm>
            <a:prstGeom prst="rect">
              <a:avLst/>
            </a:prstGeom>
            <a:solidFill>
              <a:srgbClr val="7F7F7F"/>
            </a:solidFill>
            <a:ln cap="flat" cmpd="sng" w="12700">
              <a:solidFill>
                <a:srgbClr val="BFBFBF"/>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497" name="Shape 497"/>
            <p:cNvSpPr/>
            <p:nvPr/>
          </p:nvSpPr>
          <p:spPr>
            <a:xfrm>
              <a:off x="0" y="161721"/>
              <a:ext cx="5518640" cy="5892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2800" u="none" cap="none" strike="noStrike">
                  <a:solidFill>
                    <a:srgbClr val="FFFFFF"/>
                  </a:solidFill>
                  <a:latin typeface="Calibri"/>
                  <a:ea typeface="Calibri"/>
                  <a:cs typeface="Calibri"/>
                  <a:sym typeface="Calibri"/>
                </a:rPr>
                <a:t>HTTP</a:t>
              </a:r>
            </a:p>
          </p:txBody>
        </p:sp>
      </p:grpSp>
      <p:grpSp>
        <p:nvGrpSpPr>
          <p:cNvPr id="498" name="Shape 498"/>
          <p:cNvGrpSpPr/>
          <p:nvPr/>
        </p:nvGrpSpPr>
        <p:grpSpPr>
          <a:xfrm>
            <a:off x="3361553" y="5714937"/>
            <a:ext cx="5518642" cy="912727"/>
            <a:chOff x="0" y="0"/>
            <a:chExt cx="5518640" cy="912726"/>
          </a:xfrm>
        </p:grpSpPr>
        <p:sp>
          <p:nvSpPr>
            <p:cNvPr id="499" name="Shape 499"/>
            <p:cNvSpPr/>
            <p:nvPr/>
          </p:nvSpPr>
          <p:spPr>
            <a:xfrm>
              <a:off x="0" y="0"/>
              <a:ext cx="5518640" cy="912726"/>
            </a:xfrm>
            <a:prstGeom prst="rect">
              <a:avLst/>
            </a:prstGeom>
            <a:solidFill>
              <a:srgbClr val="F8E805">
                <a:alpha val="14509"/>
              </a:srgbClr>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500" name="Shape 500"/>
            <p:cNvSpPr/>
            <p:nvPr/>
          </p:nvSpPr>
          <p:spPr>
            <a:xfrm>
              <a:off x="0" y="161721"/>
              <a:ext cx="5518640" cy="5892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2800" u="none" cap="none" strike="noStrike">
                  <a:solidFill>
                    <a:srgbClr val="FFFFFF"/>
                  </a:solidFill>
                  <a:latin typeface="Calibri"/>
                  <a:ea typeface="Calibri"/>
                  <a:cs typeface="Calibri"/>
                  <a:sym typeface="Calibri"/>
                </a:rPr>
                <a:t> </a:t>
              </a:r>
              <a:r>
                <a:rPr b="0" i="0" lang="en-US" sz="2800" u="none" cap="none" strike="noStrike">
                  <a:solidFill>
                    <a:srgbClr val="000000"/>
                  </a:solidFill>
                  <a:latin typeface="Calibri"/>
                  <a:ea typeface="Calibri"/>
                  <a:cs typeface="Calibri"/>
                  <a:sym typeface="Calibri"/>
                </a:rPr>
                <a:t>REST/JSON</a:t>
              </a:r>
            </a:p>
          </p:txBody>
        </p:sp>
      </p:grpSp>
      <p:grpSp>
        <p:nvGrpSpPr>
          <p:cNvPr id="501" name="Shape 501"/>
          <p:cNvGrpSpPr/>
          <p:nvPr/>
        </p:nvGrpSpPr>
        <p:grpSpPr>
          <a:xfrm>
            <a:off x="3361553" y="6627662"/>
            <a:ext cx="5518642" cy="1825457"/>
            <a:chOff x="0" y="0"/>
            <a:chExt cx="5518640" cy="1825456"/>
          </a:xfrm>
        </p:grpSpPr>
        <p:sp>
          <p:nvSpPr>
            <p:cNvPr id="502" name="Shape 502"/>
            <p:cNvSpPr/>
            <p:nvPr/>
          </p:nvSpPr>
          <p:spPr>
            <a:xfrm>
              <a:off x="0" y="0"/>
              <a:ext cx="5518640" cy="1825456"/>
            </a:xfrm>
            <a:prstGeom prst="rect">
              <a:avLst/>
            </a:prstGeom>
            <a:solidFill>
              <a:srgbClr val="F8E805">
                <a:alpha val="40000"/>
              </a:srgbClr>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1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503" name="Shape 503"/>
            <p:cNvSpPr/>
            <p:nvPr/>
          </p:nvSpPr>
          <p:spPr>
            <a:xfrm>
              <a:off x="0" y="394566"/>
              <a:ext cx="5518640" cy="1036320"/>
            </a:xfrm>
            <a:prstGeom prst="rect">
              <a:avLst/>
            </a:prstGeom>
            <a:noFill/>
            <a:ln>
              <a:noFill/>
            </a:ln>
          </p:spPr>
          <p:txBody>
            <a:bodyPr anchorCtr="0" anchor="ctr" bIns="91425" lIns="91425" rIns="91425" tIns="91425">
              <a:noAutofit/>
            </a:bodyPr>
            <a:lstStyle/>
            <a:p>
              <a:pPr indent="0" lvl="0" marL="0" marR="0" rtl="0" algn="ctr">
                <a:lnSpc>
                  <a:spcPct val="110000"/>
                </a:lnSpc>
                <a:spcBef>
                  <a:spcPts val="0"/>
                </a:spcBef>
                <a:spcAft>
                  <a:spcPts val="0"/>
                </a:spcAft>
                <a:buClr>
                  <a:srgbClr val="404040"/>
                </a:buClr>
                <a:buSzPct val="25000"/>
                <a:buFont typeface="Calibri"/>
                <a:buNone/>
              </a:pPr>
              <a:r>
                <a:rPr b="0" i="0" lang="en-US" sz="2800" u="none" cap="none" strike="noStrike">
                  <a:solidFill>
                    <a:srgbClr val="404040"/>
                  </a:solidFill>
                  <a:latin typeface="Calibri"/>
                  <a:ea typeface="Calibri"/>
                  <a:cs typeface="Calibri"/>
                  <a:sym typeface="Calibri"/>
                </a:rPr>
                <a:t>.h2o.startModelJob()</a:t>
              </a:r>
            </a:p>
            <a:p>
              <a:pPr indent="0" lvl="0" marL="0" marR="0" rtl="0" algn="ctr">
                <a:lnSpc>
                  <a:spcPct val="110000"/>
                </a:lnSpc>
                <a:spcBef>
                  <a:spcPts val="0"/>
                </a:spcBef>
                <a:spcAft>
                  <a:spcPts val="0"/>
                </a:spcAft>
                <a:buClr>
                  <a:srgbClr val="404040"/>
                </a:buClr>
                <a:buSzPct val="25000"/>
                <a:buFont typeface="Calibri"/>
                <a:buNone/>
              </a:pPr>
              <a:r>
                <a:rPr b="0" i="0" lang="en-US" sz="2800" u="none" cap="none" strike="noStrike">
                  <a:solidFill>
                    <a:srgbClr val="404040"/>
                  </a:solidFill>
                  <a:latin typeface="Calibri"/>
                  <a:ea typeface="Calibri"/>
                  <a:cs typeface="Calibri"/>
                  <a:sym typeface="Calibri"/>
                </a:rPr>
                <a:t>POST /3/ModelBuilders/glm</a:t>
              </a:r>
            </a:p>
          </p:txBody>
        </p:sp>
      </p:grpSp>
      <p:grpSp>
        <p:nvGrpSpPr>
          <p:cNvPr id="504" name="Shape 504"/>
          <p:cNvGrpSpPr/>
          <p:nvPr/>
        </p:nvGrpSpPr>
        <p:grpSpPr>
          <a:xfrm>
            <a:off x="3361553" y="8453113"/>
            <a:ext cx="5518642" cy="1825457"/>
            <a:chOff x="0" y="0"/>
            <a:chExt cx="5518640" cy="1825456"/>
          </a:xfrm>
        </p:grpSpPr>
        <p:sp>
          <p:nvSpPr>
            <p:cNvPr id="505" name="Shape 505"/>
            <p:cNvSpPr/>
            <p:nvPr/>
          </p:nvSpPr>
          <p:spPr>
            <a:xfrm>
              <a:off x="0" y="0"/>
              <a:ext cx="5518640" cy="1825456"/>
            </a:xfrm>
            <a:prstGeom prst="rect">
              <a:avLst/>
            </a:prstGeom>
            <a:solidFill>
              <a:srgbClr val="BF9900">
                <a:alpha val="53333"/>
              </a:srgbClr>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506" name="Shape 506"/>
            <p:cNvSpPr/>
            <p:nvPr/>
          </p:nvSpPr>
          <p:spPr>
            <a:xfrm>
              <a:off x="0" y="618087"/>
              <a:ext cx="5518640" cy="5892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404040"/>
                </a:buClr>
                <a:buSzPct val="25000"/>
                <a:buFont typeface="Calibri"/>
                <a:buNone/>
              </a:pPr>
              <a:r>
                <a:rPr b="0" i="0" lang="en-US" sz="2800" u="none" cap="none" strike="noStrike">
                  <a:solidFill>
                    <a:srgbClr val="404040"/>
                  </a:solidFill>
                  <a:latin typeface="Calibri"/>
                  <a:ea typeface="Calibri"/>
                  <a:cs typeface="Calibri"/>
                  <a:sym typeface="Calibri"/>
                </a:rPr>
                <a:t>h2o.glm()</a:t>
              </a:r>
            </a:p>
          </p:txBody>
        </p:sp>
      </p:grpSp>
      <p:grpSp>
        <p:nvGrpSpPr>
          <p:cNvPr id="507" name="Shape 507"/>
          <p:cNvGrpSpPr/>
          <p:nvPr/>
        </p:nvGrpSpPr>
        <p:grpSpPr>
          <a:xfrm>
            <a:off x="3361553" y="10278564"/>
            <a:ext cx="5518642" cy="912728"/>
            <a:chOff x="0" y="0"/>
            <a:chExt cx="5518640" cy="912726"/>
          </a:xfrm>
        </p:grpSpPr>
        <p:sp>
          <p:nvSpPr>
            <p:cNvPr id="508" name="Shape 508"/>
            <p:cNvSpPr/>
            <p:nvPr/>
          </p:nvSpPr>
          <p:spPr>
            <a:xfrm>
              <a:off x="0" y="0"/>
              <a:ext cx="5518640" cy="912726"/>
            </a:xfrm>
            <a:prstGeom prst="rect">
              <a:avLst/>
            </a:prstGeom>
            <a:solidFill>
              <a:srgbClr val="3F3F3F"/>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509" name="Shape 509"/>
            <p:cNvSpPr/>
            <p:nvPr/>
          </p:nvSpPr>
          <p:spPr>
            <a:xfrm>
              <a:off x="0" y="161721"/>
              <a:ext cx="5518640" cy="5892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2800" u="none" cap="none" strike="noStrike">
                  <a:solidFill>
                    <a:srgbClr val="FFFFFF"/>
                  </a:solidFill>
                  <a:latin typeface="Calibri"/>
                  <a:ea typeface="Calibri"/>
                  <a:cs typeface="Calibri"/>
                  <a:sym typeface="Calibri"/>
                </a:rPr>
                <a:t> R script</a:t>
              </a:r>
            </a:p>
          </p:txBody>
        </p:sp>
      </p:grpSp>
      <p:grpSp>
        <p:nvGrpSpPr>
          <p:cNvPr id="510" name="Shape 510"/>
          <p:cNvGrpSpPr/>
          <p:nvPr/>
        </p:nvGrpSpPr>
        <p:grpSpPr>
          <a:xfrm>
            <a:off x="3361553" y="11191292"/>
            <a:ext cx="5518642" cy="912728"/>
            <a:chOff x="0" y="0"/>
            <a:chExt cx="5518640" cy="912726"/>
          </a:xfrm>
        </p:grpSpPr>
        <p:sp>
          <p:nvSpPr>
            <p:cNvPr id="511" name="Shape 511"/>
            <p:cNvSpPr/>
            <p:nvPr/>
          </p:nvSpPr>
          <p:spPr>
            <a:xfrm>
              <a:off x="0" y="0"/>
              <a:ext cx="5518640" cy="912726"/>
            </a:xfrm>
            <a:prstGeom prst="rect">
              <a:avLst/>
            </a:prstGeom>
            <a:solidFill>
              <a:srgbClr val="3F3F3F"/>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512" name="Shape 512"/>
            <p:cNvSpPr/>
            <p:nvPr/>
          </p:nvSpPr>
          <p:spPr>
            <a:xfrm>
              <a:off x="0" y="161721"/>
              <a:ext cx="5518640" cy="5892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2800" u="none" cap="none" strike="noStrike">
                  <a:solidFill>
                    <a:srgbClr val="FFFFFF"/>
                  </a:solidFill>
                  <a:latin typeface="Calibri"/>
                  <a:ea typeface="Calibri"/>
                  <a:cs typeface="Calibri"/>
                  <a:sym typeface="Calibri"/>
                </a:rPr>
                <a:t> Standard R process</a:t>
              </a:r>
            </a:p>
          </p:txBody>
        </p:sp>
      </p:grpSp>
      <p:grpSp>
        <p:nvGrpSpPr>
          <p:cNvPr id="513" name="Shape 513"/>
          <p:cNvGrpSpPr/>
          <p:nvPr/>
        </p:nvGrpSpPr>
        <p:grpSpPr>
          <a:xfrm>
            <a:off x="3361552" y="3889485"/>
            <a:ext cx="12054199" cy="912728"/>
            <a:chOff x="0" y="0"/>
            <a:chExt cx="12054197" cy="912726"/>
          </a:xfrm>
        </p:grpSpPr>
        <p:sp>
          <p:nvSpPr>
            <p:cNvPr id="514" name="Shape 514"/>
            <p:cNvSpPr/>
            <p:nvPr/>
          </p:nvSpPr>
          <p:spPr>
            <a:xfrm>
              <a:off x="0" y="0"/>
              <a:ext cx="12054197" cy="912726"/>
            </a:xfrm>
            <a:prstGeom prst="rect">
              <a:avLst/>
            </a:prstGeom>
            <a:solidFill>
              <a:srgbClr val="7F7F7F"/>
            </a:solidFill>
            <a:ln cap="flat" cmpd="sng" w="12700">
              <a:solidFill>
                <a:srgbClr val="BFBFBF"/>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515" name="Shape 515"/>
            <p:cNvSpPr/>
            <p:nvPr/>
          </p:nvSpPr>
          <p:spPr>
            <a:xfrm>
              <a:off x="0" y="161721"/>
              <a:ext cx="12054197" cy="5892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2800" u="none" cap="none" strike="noStrike">
                  <a:solidFill>
                    <a:srgbClr val="FFFFFF"/>
                  </a:solidFill>
                  <a:latin typeface="Calibri"/>
                  <a:ea typeface="Calibri"/>
                  <a:cs typeface="Calibri"/>
                  <a:sym typeface="Calibri"/>
                </a:rPr>
                <a:t>TCP/IP</a:t>
              </a:r>
            </a:p>
          </p:txBody>
        </p:sp>
      </p:grpSp>
      <p:grpSp>
        <p:nvGrpSpPr>
          <p:cNvPr id="516" name="Shape 516"/>
          <p:cNvGrpSpPr/>
          <p:nvPr/>
        </p:nvGrpSpPr>
        <p:grpSpPr>
          <a:xfrm>
            <a:off x="9747459" y="4802212"/>
            <a:ext cx="5668292" cy="912728"/>
            <a:chOff x="0" y="0"/>
            <a:chExt cx="5668291" cy="912726"/>
          </a:xfrm>
        </p:grpSpPr>
        <p:sp>
          <p:nvSpPr>
            <p:cNvPr id="517" name="Shape 517"/>
            <p:cNvSpPr/>
            <p:nvPr/>
          </p:nvSpPr>
          <p:spPr>
            <a:xfrm>
              <a:off x="0" y="0"/>
              <a:ext cx="5668291" cy="912726"/>
            </a:xfrm>
            <a:prstGeom prst="rect">
              <a:avLst/>
            </a:prstGeom>
            <a:solidFill>
              <a:srgbClr val="7F7F7F"/>
            </a:solidFill>
            <a:ln cap="flat" cmpd="sng" w="12700">
              <a:solidFill>
                <a:srgbClr val="BFBFBF"/>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518" name="Shape 518"/>
            <p:cNvSpPr/>
            <p:nvPr/>
          </p:nvSpPr>
          <p:spPr>
            <a:xfrm>
              <a:off x="0" y="161721"/>
              <a:ext cx="5668291" cy="5892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2800" u="none" cap="none" strike="noStrike">
                  <a:solidFill>
                    <a:srgbClr val="FFFFFF"/>
                  </a:solidFill>
                  <a:latin typeface="Calibri"/>
                  <a:ea typeface="Calibri"/>
                  <a:cs typeface="Calibri"/>
                  <a:sym typeface="Calibri"/>
                </a:rPr>
                <a:t>HTTP</a:t>
              </a:r>
            </a:p>
          </p:txBody>
        </p:sp>
      </p:grpSp>
      <p:grpSp>
        <p:nvGrpSpPr>
          <p:cNvPr id="519" name="Shape 519"/>
          <p:cNvGrpSpPr/>
          <p:nvPr/>
        </p:nvGrpSpPr>
        <p:grpSpPr>
          <a:xfrm>
            <a:off x="9747459" y="5714937"/>
            <a:ext cx="5668292" cy="912727"/>
            <a:chOff x="0" y="0"/>
            <a:chExt cx="5668291" cy="912726"/>
          </a:xfrm>
        </p:grpSpPr>
        <p:sp>
          <p:nvSpPr>
            <p:cNvPr id="520" name="Shape 520"/>
            <p:cNvSpPr/>
            <p:nvPr/>
          </p:nvSpPr>
          <p:spPr>
            <a:xfrm>
              <a:off x="0" y="0"/>
              <a:ext cx="5668291" cy="912726"/>
            </a:xfrm>
            <a:prstGeom prst="rect">
              <a:avLst/>
            </a:prstGeom>
            <a:solidFill>
              <a:srgbClr val="F8E805">
                <a:alpha val="14509"/>
              </a:srgbClr>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521" name="Shape 521"/>
            <p:cNvSpPr/>
            <p:nvPr/>
          </p:nvSpPr>
          <p:spPr>
            <a:xfrm>
              <a:off x="0" y="161721"/>
              <a:ext cx="5668291" cy="5892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0" i="0" lang="en-US" sz="2800" u="none" cap="none" strike="noStrike">
                  <a:solidFill>
                    <a:srgbClr val="000000"/>
                  </a:solidFill>
                  <a:latin typeface="Calibri"/>
                  <a:ea typeface="Calibri"/>
                  <a:cs typeface="Calibri"/>
                  <a:sym typeface="Calibri"/>
                </a:rPr>
                <a:t> REST/JSON</a:t>
              </a:r>
            </a:p>
          </p:txBody>
        </p:sp>
      </p:grpSp>
      <p:grpSp>
        <p:nvGrpSpPr>
          <p:cNvPr id="522" name="Shape 522"/>
          <p:cNvGrpSpPr/>
          <p:nvPr/>
        </p:nvGrpSpPr>
        <p:grpSpPr>
          <a:xfrm>
            <a:off x="9747459" y="6627663"/>
            <a:ext cx="5668292" cy="912728"/>
            <a:chOff x="0" y="0"/>
            <a:chExt cx="5668291" cy="912726"/>
          </a:xfrm>
        </p:grpSpPr>
        <p:sp>
          <p:nvSpPr>
            <p:cNvPr id="523" name="Shape 523"/>
            <p:cNvSpPr/>
            <p:nvPr/>
          </p:nvSpPr>
          <p:spPr>
            <a:xfrm>
              <a:off x="0" y="0"/>
              <a:ext cx="5668291" cy="912726"/>
            </a:xfrm>
            <a:prstGeom prst="rect">
              <a:avLst/>
            </a:prstGeom>
            <a:solidFill>
              <a:srgbClr val="BF9900">
                <a:alpha val="53333"/>
              </a:srgbClr>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524" name="Shape 524"/>
            <p:cNvSpPr/>
            <p:nvPr/>
          </p:nvSpPr>
          <p:spPr>
            <a:xfrm>
              <a:off x="0" y="187121"/>
              <a:ext cx="5668291" cy="53848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3F3F3F"/>
                </a:buClr>
                <a:buSzPct val="25000"/>
                <a:buFont typeface="Calibri"/>
                <a:buNone/>
              </a:pPr>
              <a:r>
                <a:rPr b="0" i="0" lang="en-US" sz="2400" u="none" cap="none" strike="noStrike">
                  <a:solidFill>
                    <a:srgbClr val="3F3F3F"/>
                  </a:solidFill>
                  <a:latin typeface="Calibri"/>
                  <a:ea typeface="Calibri"/>
                  <a:cs typeface="Calibri"/>
                  <a:sym typeface="Calibri"/>
                </a:rPr>
                <a:t>   /3/ModelBuilders/glm endpoint</a:t>
              </a:r>
            </a:p>
          </p:txBody>
        </p:sp>
      </p:grpSp>
      <p:grpSp>
        <p:nvGrpSpPr>
          <p:cNvPr id="525" name="Shape 525"/>
          <p:cNvGrpSpPr/>
          <p:nvPr/>
        </p:nvGrpSpPr>
        <p:grpSpPr>
          <a:xfrm>
            <a:off x="9747459" y="7540386"/>
            <a:ext cx="5668292" cy="912728"/>
            <a:chOff x="0" y="0"/>
            <a:chExt cx="5668291" cy="912726"/>
          </a:xfrm>
        </p:grpSpPr>
        <p:sp>
          <p:nvSpPr>
            <p:cNvPr id="526" name="Shape 526"/>
            <p:cNvSpPr/>
            <p:nvPr/>
          </p:nvSpPr>
          <p:spPr>
            <a:xfrm>
              <a:off x="0" y="0"/>
              <a:ext cx="5668291" cy="912726"/>
            </a:xfrm>
            <a:prstGeom prst="rect">
              <a:avLst/>
            </a:prstGeom>
            <a:solidFill>
              <a:srgbClr val="F8E805">
                <a:alpha val="40000"/>
              </a:srgbClr>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527" name="Shape 527"/>
            <p:cNvSpPr/>
            <p:nvPr/>
          </p:nvSpPr>
          <p:spPr>
            <a:xfrm>
              <a:off x="0" y="161721"/>
              <a:ext cx="5668291" cy="5892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404040"/>
                </a:buClr>
                <a:buSzPct val="25000"/>
                <a:buFont typeface="Calibri"/>
                <a:buNone/>
              </a:pPr>
              <a:r>
                <a:rPr b="0" i="0" lang="en-US" sz="2800" u="none" cap="none" strike="noStrike">
                  <a:solidFill>
                    <a:srgbClr val="404040"/>
                  </a:solidFill>
                  <a:latin typeface="Calibri"/>
                  <a:ea typeface="Calibri"/>
                  <a:cs typeface="Calibri"/>
                  <a:sym typeface="Calibri"/>
                </a:rPr>
                <a:t> Job</a:t>
              </a:r>
            </a:p>
          </p:txBody>
        </p:sp>
      </p:grpSp>
      <p:grpSp>
        <p:nvGrpSpPr>
          <p:cNvPr id="528" name="Shape 528"/>
          <p:cNvGrpSpPr/>
          <p:nvPr/>
        </p:nvGrpSpPr>
        <p:grpSpPr>
          <a:xfrm>
            <a:off x="9747459" y="8453114"/>
            <a:ext cx="5668292" cy="912728"/>
            <a:chOff x="0" y="0"/>
            <a:chExt cx="5668291" cy="912726"/>
          </a:xfrm>
        </p:grpSpPr>
        <p:sp>
          <p:nvSpPr>
            <p:cNvPr id="529" name="Shape 529"/>
            <p:cNvSpPr/>
            <p:nvPr/>
          </p:nvSpPr>
          <p:spPr>
            <a:xfrm>
              <a:off x="0" y="0"/>
              <a:ext cx="5668291" cy="912726"/>
            </a:xfrm>
            <a:prstGeom prst="rect">
              <a:avLst/>
            </a:prstGeom>
            <a:solidFill>
              <a:srgbClr val="BF9900">
                <a:alpha val="53333"/>
              </a:srgbClr>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530" name="Shape 530"/>
            <p:cNvSpPr/>
            <p:nvPr/>
          </p:nvSpPr>
          <p:spPr>
            <a:xfrm>
              <a:off x="0" y="161721"/>
              <a:ext cx="5668291" cy="5892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404040"/>
                </a:buClr>
                <a:buSzPct val="25000"/>
                <a:buFont typeface="Calibri"/>
                <a:buNone/>
              </a:pPr>
              <a:r>
                <a:rPr b="0" i="0" lang="en-US" sz="2800" u="none" cap="none" strike="noStrike">
                  <a:solidFill>
                    <a:srgbClr val="404040"/>
                  </a:solidFill>
                  <a:latin typeface="Calibri"/>
                  <a:ea typeface="Calibri"/>
                  <a:cs typeface="Calibri"/>
                  <a:sym typeface="Calibri"/>
                </a:rPr>
                <a:t>H2O GLM algorithm</a:t>
              </a:r>
            </a:p>
          </p:txBody>
        </p:sp>
      </p:grpSp>
      <p:grpSp>
        <p:nvGrpSpPr>
          <p:cNvPr id="531" name="Shape 531"/>
          <p:cNvGrpSpPr/>
          <p:nvPr/>
        </p:nvGrpSpPr>
        <p:grpSpPr>
          <a:xfrm>
            <a:off x="9747459" y="9365842"/>
            <a:ext cx="5668292" cy="912728"/>
            <a:chOff x="0" y="0"/>
            <a:chExt cx="5668291" cy="912726"/>
          </a:xfrm>
        </p:grpSpPr>
        <p:sp>
          <p:nvSpPr>
            <p:cNvPr id="532" name="Shape 532"/>
            <p:cNvSpPr/>
            <p:nvPr/>
          </p:nvSpPr>
          <p:spPr>
            <a:xfrm>
              <a:off x="0" y="0"/>
              <a:ext cx="5668291" cy="912726"/>
            </a:xfrm>
            <a:prstGeom prst="rect">
              <a:avLst/>
            </a:prstGeom>
            <a:solidFill>
              <a:srgbClr val="BF9900">
                <a:alpha val="53333"/>
              </a:srgbClr>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533" name="Shape 533"/>
            <p:cNvSpPr/>
            <p:nvPr/>
          </p:nvSpPr>
          <p:spPr>
            <a:xfrm>
              <a:off x="0" y="161721"/>
              <a:ext cx="5668291" cy="5892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404040"/>
                </a:buClr>
                <a:buSzPct val="25000"/>
                <a:buFont typeface="Calibri"/>
                <a:buNone/>
              </a:pPr>
              <a:r>
                <a:rPr b="0" i="0" lang="en-US" sz="2800" u="none" cap="none" strike="noStrike">
                  <a:solidFill>
                    <a:srgbClr val="404040"/>
                  </a:solidFill>
                  <a:latin typeface="Calibri"/>
                  <a:ea typeface="Calibri"/>
                  <a:cs typeface="Calibri"/>
                  <a:sym typeface="Calibri"/>
                </a:rPr>
                <a:t>H2O GLM tasks</a:t>
              </a:r>
            </a:p>
          </p:txBody>
        </p:sp>
      </p:grpSp>
      <p:grpSp>
        <p:nvGrpSpPr>
          <p:cNvPr id="534" name="Shape 534"/>
          <p:cNvGrpSpPr/>
          <p:nvPr/>
        </p:nvGrpSpPr>
        <p:grpSpPr>
          <a:xfrm>
            <a:off x="9747460" y="10237088"/>
            <a:ext cx="2818787" cy="995681"/>
            <a:chOff x="0" y="0"/>
            <a:chExt cx="2818786" cy="995680"/>
          </a:xfrm>
        </p:grpSpPr>
        <p:sp>
          <p:nvSpPr>
            <p:cNvPr id="535" name="Shape 535"/>
            <p:cNvSpPr/>
            <p:nvPr/>
          </p:nvSpPr>
          <p:spPr>
            <a:xfrm>
              <a:off x="0" y="41476"/>
              <a:ext cx="2818786" cy="912726"/>
            </a:xfrm>
            <a:prstGeom prst="rect">
              <a:avLst/>
            </a:prstGeom>
            <a:solidFill>
              <a:srgbClr val="F8E805">
                <a:alpha val="40000"/>
              </a:srgbClr>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536" name="Shape 536"/>
            <p:cNvSpPr/>
            <p:nvPr/>
          </p:nvSpPr>
          <p:spPr>
            <a:xfrm>
              <a:off x="0" y="0"/>
              <a:ext cx="2818786" cy="99568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404040"/>
                </a:buClr>
                <a:buSzPct val="25000"/>
                <a:buFont typeface="Calibri"/>
                <a:buNone/>
              </a:pPr>
              <a:r>
                <a:rPr b="0" i="0" lang="en-US" sz="2800" u="none" cap="none" strike="noStrike">
                  <a:solidFill>
                    <a:srgbClr val="404040"/>
                  </a:solidFill>
                  <a:latin typeface="Calibri"/>
                  <a:ea typeface="Calibri"/>
                  <a:cs typeface="Calibri"/>
                  <a:sym typeface="Calibri"/>
                </a:rPr>
                <a:t> Fork/Join framework</a:t>
              </a:r>
            </a:p>
          </p:txBody>
        </p:sp>
      </p:grpSp>
      <p:grpSp>
        <p:nvGrpSpPr>
          <p:cNvPr id="537" name="Shape 537"/>
          <p:cNvGrpSpPr/>
          <p:nvPr/>
        </p:nvGrpSpPr>
        <p:grpSpPr>
          <a:xfrm>
            <a:off x="12566246" y="10237088"/>
            <a:ext cx="2849504" cy="995681"/>
            <a:chOff x="0" y="0"/>
            <a:chExt cx="2849503" cy="995680"/>
          </a:xfrm>
        </p:grpSpPr>
        <p:sp>
          <p:nvSpPr>
            <p:cNvPr id="538" name="Shape 538"/>
            <p:cNvSpPr/>
            <p:nvPr/>
          </p:nvSpPr>
          <p:spPr>
            <a:xfrm>
              <a:off x="0" y="41476"/>
              <a:ext cx="2849503" cy="912726"/>
            </a:xfrm>
            <a:prstGeom prst="rect">
              <a:avLst/>
            </a:prstGeom>
            <a:solidFill>
              <a:srgbClr val="F8E805">
                <a:alpha val="40000"/>
              </a:srgbClr>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539" name="Shape 539"/>
            <p:cNvSpPr/>
            <p:nvPr/>
          </p:nvSpPr>
          <p:spPr>
            <a:xfrm>
              <a:off x="0" y="0"/>
              <a:ext cx="2849503" cy="99568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404040"/>
                </a:buClr>
                <a:buSzPct val="25000"/>
                <a:buFont typeface="Calibri"/>
                <a:buNone/>
              </a:pPr>
              <a:r>
                <a:rPr b="0" i="0" lang="en-US" sz="2800" u="none" cap="none" strike="noStrike">
                  <a:solidFill>
                    <a:srgbClr val="404040"/>
                  </a:solidFill>
                  <a:latin typeface="Calibri"/>
                  <a:ea typeface="Calibri"/>
                  <a:cs typeface="Calibri"/>
                  <a:sym typeface="Calibri"/>
                </a:rPr>
                <a:t>K/V store framework</a:t>
              </a:r>
            </a:p>
          </p:txBody>
        </p:sp>
      </p:grpSp>
      <p:grpSp>
        <p:nvGrpSpPr>
          <p:cNvPr id="540" name="Shape 540"/>
          <p:cNvGrpSpPr/>
          <p:nvPr/>
        </p:nvGrpSpPr>
        <p:grpSpPr>
          <a:xfrm>
            <a:off x="9747459" y="11191292"/>
            <a:ext cx="5668292" cy="912728"/>
            <a:chOff x="0" y="0"/>
            <a:chExt cx="5668291" cy="912726"/>
          </a:xfrm>
        </p:grpSpPr>
        <p:sp>
          <p:nvSpPr>
            <p:cNvPr id="541" name="Shape 541"/>
            <p:cNvSpPr/>
            <p:nvPr/>
          </p:nvSpPr>
          <p:spPr>
            <a:xfrm>
              <a:off x="0" y="0"/>
              <a:ext cx="5668291" cy="912726"/>
            </a:xfrm>
            <a:prstGeom prst="rect">
              <a:avLst/>
            </a:prstGeom>
            <a:solidFill>
              <a:srgbClr val="F8E805"/>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542" name="Shape 542"/>
            <p:cNvSpPr/>
            <p:nvPr/>
          </p:nvSpPr>
          <p:spPr>
            <a:xfrm>
              <a:off x="0" y="161721"/>
              <a:ext cx="5668291" cy="5892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404040"/>
                </a:buClr>
                <a:buSzPct val="25000"/>
                <a:buFont typeface="Calibri"/>
                <a:buNone/>
              </a:pPr>
              <a:r>
                <a:rPr b="0" i="0" lang="en-US" sz="2800" u="none" cap="none" strike="noStrike">
                  <a:solidFill>
                    <a:srgbClr val="404040"/>
                  </a:solidFill>
                  <a:latin typeface="Calibri"/>
                  <a:ea typeface="Calibri"/>
                  <a:cs typeface="Calibri"/>
                  <a:sym typeface="Calibri"/>
                </a:rPr>
                <a:t> H2O  Java Process</a:t>
              </a:r>
            </a:p>
          </p:txBody>
        </p:sp>
      </p:grpSp>
      <p:sp>
        <p:nvSpPr>
          <p:cNvPr id="543" name="Shape 543"/>
          <p:cNvSpPr/>
          <p:nvPr/>
        </p:nvSpPr>
        <p:spPr>
          <a:xfrm>
            <a:off x="16029109" y="5330296"/>
            <a:ext cx="4734657" cy="6773724"/>
          </a:xfrm>
          <a:prstGeom prst="rect">
            <a:avLst/>
          </a:prstGeom>
          <a:noFill/>
          <a:ln cap="flat" cmpd="sng" w="12700">
            <a:solidFill>
              <a:srgbClr val="262626"/>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grpSp>
        <p:nvGrpSpPr>
          <p:cNvPr id="544" name="Shape 544"/>
          <p:cNvGrpSpPr/>
          <p:nvPr/>
        </p:nvGrpSpPr>
        <p:grpSpPr>
          <a:xfrm>
            <a:off x="16525047" y="6627663"/>
            <a:ext cx="3742782" cy="622263"/>
            <a:chOff x="0" y="0"/>
            <a:chExt cx="3742781" cy="622261"/>
          </a:xfrm>
        </p:grpSpPr>
        <p:sp>
          <p:nvSpPr>
            <p:cNvPr id="545" name="Shape 545"/>
            <p:cNvSpPr/>
            <p:nvPr/>
          </p:nvSpPr>
          <p:spPr>
            <a:xfrm>
              <a:off x="0" y="0"/>
              <a:ext cx="3742781" cy="622261"/>
            </a:xfrm>
            <a:prstGeom prst="rect">
              <a:avLst/>
            </a:prstGeom>
            <a:solidFill>
              <a:srgbClr val="7F7F7F"/>
            </a:solidFill>
            <a:ln cap="flat" cmpd="sng" w="12700">
              <a:solidFill>
                <a:srgbClr val="BFBFBF"/>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546" name="Shape 546"/>
            <p:cNvSpPr/>
            <p:nvPr/>
          </p:nvSpPr>
          <p:spPr>
            <a:xfrm>
              <a:off x="0" y="41889"/>
              <a:ext cx="3742781" cy="53848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2400" u="none" cap="none" strike="noStrike">
                  <a:solidFill>
                    <a:srgbClr val="FFFFFF"/>
                  </a:solidFill>
                  <a:latin typeface="Calibri"/>
                  <a:ea typeface="Calibri"/>
                  <a:cs typeface="Calibri"/>
                  <a:sym typeface="Calibri"/>
                </a:rPr>
                <a:t>Network layer</a:t>
              </a:r>
            </a:p>
          </p:txBody>
        </p:sp>
      </p:grpSp>
      <p:grpSp>
        <p:nvGrpSpPr>
          <p:cNvPr id="547" name="Shape 547"/>
          <p:cNvGrpSpPr/>
          <p:nvPr/>
        </p:nvGrpSpPr>
        <p:grpSpPr>
          <a:xfrm>
            <a:off x="16525047" y="7560401"/>
            <a:ext cx="3742782" cy="622262"/>
            <a:chOff x="0" y="0"/>
            <a:chExt cx="3742781" cy="622261"/>
          </a:xfrm>
        </p:grpSpPr>
        <p:sp>
          <p:nvSpPr>
            <p:cNvPr id="548" name="Shape 548"/>
            <p:cNvSpPr/>
            <p:nvPr/>
          </p:nvSpPr>
          <p:spPr>
            <a:xfrm>
              <a:off x="0" y="0"/>
              <a:ext cx="3742781" cy="622261"/>
            </a:xfrm>
            <a:prstGeom prst="rect">
              <a:avLst/>
            </a:prstGeom>
            <a:solidFill>
              <a:srgbClr val="F8E805">
                <a:alpha val="14509"/>
              </a:srgbClr>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549" name="Shape 549"/>
            <p:cNvSpPr/>
            <p:nvPr/>
          </p:nvSpPr>
          <p:spPr>
            <a:xfrm>
              <a:off x="0" y="41889"/>
              <a:ext cx="3742781" cy="53848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404040"/>
                </a:buClr>
                <a:buSzPct val="25000"/>
                <a:buFont typeface="Calibri"/>
                <a:buNone/>
              </a:pPr>
              <a:r>
                <a:rPr b="0" i="0" lang="en-US" sz="2400" u="none" cap="none" strike="noStrike">
                  <a:solidFill>
                    <a:srgbClr val="404040"/>
                  </a:solidFill>
                  <a:latin typeface="Calibri"/>
                  <a:ea typeface="Calibri"/>
                  <a:cs typeface="Calibri"/>
                  <a:sym typeface="Calibri"/>
                </a:rPr>
                <a:t>REST layer</a:t>
              </a:r>
            </a:p>
          </p:txBody>
        </p:sp>
      </p:grpSp>
      <p:grpSp>
        <p:nvGrpSpPr>
          <p:cNvPr id="550" name="Shape 550"/>
          <p:cNvGrpSpPr/>
          <p:nvPr/>
        </p:nvGrpSpPr>
        <p:grpSpPr>
          <a:xfrm>
            <a:off x="16525047" y="8493133"/>
            <a:ext cx="3742782" cy="622262"/>
            <a:chOff x="0" y="0"/>
            <a:chExt cx="3742781" cy="622261"/>
          </a:xfrm>
        </p:grpSpPr>
        <p:sp>
          <p:nvSpPr>
            <p:cNvPr id="551" name="Shape 551"/>
            <p:cNvSpPr/>
            <p:nvPr/>
          </p:nvSpPr>
          <p:spPr>
            <a:xfrm>
              <a:off x="0" y="0"/>
              <a:ext cx="3742781" cy="622261"/>
            </a:xfrm>
            <a:prstGeom prst="rect">
              <a:avLst/>
            </a:prstGeom>
            <a:solidFill>
              <a:srgbClr val="BF9900">
                <a:alpha val="53333"/>
              </a:srgbClr>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552" name="Shape 552"/>
            <p:cNvSpPr/>
            <p:nvPr/>
          </p:nvSpPr>
          <p:spPr>
            <a:xfrm>
              <a:off x="0" y="41889"/>
              <a:ext cx="3742781" cy="53848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404040"/>
                </a:buClr>
                <a:buSzPct val="25000"/>
                <a:buFont typeface="Calibri"/>
                <a:buNone/>
              </a:pPr>
              <a:r>
                <a:rPr b="0" i="0" lang="en-US" sz="2400" u="none" cap="none" strike="noStrike">
                  <a:solidFill>
                    <a:srgbClr val="404040"/>
                  </a:solidFill>
                  <a:latin typeface="Calibri"/>
                  <a:ea typeface="Calibri"/>
                  <a:cs typeface="Calibri"/>
                  <a:sym typeface="Calibri"/>
                </a:rPr>
                <a:t>H2O - algos</a:t>
              </a:r>
            </a:p>
          </p:txBody>
        </p:sp>
      </p:grpSp>
      <p:grpSp>
        <p:nvGrpSpPr>
          <p:cNvPr id="553" name="Shape 553"/>
          <p:cNvGrpSpPr/>
          <p:nvPr/>
        </p:nvGrpSpPr>
        <p:grpSpPr>
          <a:xfrm>
            <a:off x="16525047" y="9425867"/>
            <a:ext cx="3742782" cy="622262"/>
            <a:chOff x="0" y="0"/>
            <a:chExt cx="3742781" cy="622261"/>
          </a:xfrm>
        </p:grpSpPr>
        <p:sp>
          <p:nvSpPr>
            <p:cNvPr id="554" name="Shape 554"/>
            <p:cNvSpPr/>
            <p:nvPr/>
          </p:nvSpPr>
          <p:spPr>
            <a:xfrm>
              <a:off x="0" y="0"/>
              <a:ext cx="3742781" cy="622261"/>
            </a:xfrm>
            <a:prstGeom prst="rect">
              <a:avLst/>
            </a:prstGeom>
            <a:solidFill>
              <a:srgbClr val="F8E805">
                <a:alpha val="40000"/>
              </a:srgbClr>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555" name="Shape 555"/>
            <p:cNvSpPr/>
            <p:nvPr/>
          </p:nvSpPr>
          <p:spPr>
            <a:xfrm>
              <a:off x="0" y="41889"/>
              <a:ext cx="3742781" cy="53848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404040"/>
                </a:buClr>
                <a:buSzPct val="25000"/>
                <a:buFont typeface="Calibri"/>
                <a:buNone/>
              </a:pPr>
              <a:r>
                <a:rPr b="0" i="0" lang="en-US" sz="2400" u="none" cap="none" strike="noStrike">
                  <a:solidFill>
                    <a:srgbClr val="404040"/>
                  </a:solidFill>
                  <a:latin typeface="Calibri"/>
                  <a:ea typeface="Calibri"/>
                  <a:cs typeface="Calibri"/>
                  <a:sym typeface="Calibri"/>
                </a:rPr>
                <a:t> H2O - core</a:t>
              </a:r>
            </a:p>
          </p:txBody>
        </p:sp>
      </p:grpSp>
      <p:grpSp>
        <p:nvGrpSpPr>
          <p:cNvPr id="556" name="Shape 556"/>
          <p:cNvGrpSpPr/>
          <p:nvPr/>
        </p:nvGrpSpPr>
        <p:grpSpPr>
          <a:xfrm>
            <a:off x="16525047" y="10358599"/>
            <a:ext cx="3742782" cy="622262"/>
            <a:chOff x="0" y="0"/>
            <a:chExt cx="3742781" cy="622261"/>
          </a:xfrm>
        </p:grpSpPr>
        <p:sp>
          <p:nvSpPr>
            <p:cNvPr id="557" name="Shape 557"/>
            <p:cNvSpPr/>
            <p:nvPr/>
          </p:nvSpPr>
          <p:spPr>
            <a:xfrm>
              <a:off x="0" y="0"/>
              <a:ext cx="3742781" cy="622261"/>
            </a:xfrm>
            <a:prstGeom prst="rect">
              <a:avLst/>
            </a:prstGeom>
            <a:solidFill>
              <a:srgbClr val="3F3F3F"/>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558" name="Shape 558"/>
            <p:cNvSpPr/>
            <p:nvPr/>
          </p:nvSpPr>
          <p:spPr>
            <a:xfrm>
              <a:off x="0" y="41889"/>
              <a:ext cx="3742781" cy="53848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2400" u="none" cap="none" strike="noStrike">
                  <a:solidFill>
                    <a:srgbClr val="FFFFFF"/>
                  </a:solidFill>
                  <a:latin typeface="Calibri"/>
                  <a:ea typeface="Calibri"/>
                  <a:cs typeface="Calibri"/>
                  <a:sym typeface="Calibri"/>
                </a:rPr>
                <a:t>User process</a:t>
              </a:r>
            </a:p>
          </p:txBody>
        </p:sp>
      </p:grpSp>
      <p:grpSp>
        <p:nvGrpSpPr>
          <p:cNvPr id="559" name="Shape 559"/>
          <p:cNvGrpSpPr/>
          <p:nvPr/>
        </p:nvGrpSpPr>
        <p:grpSpPr>
          <a:xfrm>
            <a:off x="16525047" y="11291333"/>
            <a:ext cx="3742782" cy="622262"/>
            <a:chOff x="0" y="0"/>
            <a:chExt cx="3742781" cy="622261"/>
          </a:xfrm>
        </p:grpSpPr>
        <p:sp>
          <p:nvSpPr>
            <p:cNvPr id="560" name="Shape 560"/>
            <p:cNvSpPr/>
            <p:nvPr/>
          </p:nvSpPr>
          <p:spPr>
            <a:xfrm>
              <a:off x="0" y="0"/>
              <a:ext cx="3742781" cy="622261"/>
            </a:xfrm>
            <a:prstGeom prst="rect">
              <a:avLst/>
            </a:prstGeom>
            <a:solidFill>
              <a:srgbClr val="F8E805"/>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561" name="Shape 561"/>
            <p:cNvSpPr/>
            <p:nvPr/>
          </p:nvSpPr>
          <p:spPr>
            <a:xfrm>
              <a:off x="0" y="41889"/>
              <a:ext cx="3742781" cy="53848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404040"/>
                </a:buClr>
                <a:buSzPct val="25000"/>
                <a:buFont typeface="Calibri"/>
                <a:buNone/>
              </a:pPr>
              <a:r>
                <a:rPr b="0" i="0" lang="en-US" sz="2400" u="none" cap="none" strike="noStrike">
                  <a:solidFill>
                    <a:srgbClr val="404040"/>
                  </a:solidFill>
                  <a:latin typeface="Calibri"/>
                  <a:ea typeface="Calibri"/>
                  <a:cs typeface="Calibri"/>
                  <a:sym typeface="Calibri"/>
                </a:rPr>
                <a:t> H2O process</a:t>
              </a:r>
            </a:p>
          </p:txBody>
        </p:sp>
      </p:grpSp>
      <p:sp>
        <p:nvSpPr>
          <p:cNvPr id="562" name="Shape 562"/>
          <p:cNvSpPr/>
          <p:nvPr/>
        </p:nvSpPr>
        <p:spPr>
          <a:xfrm>
            <a:off x="16029109" y="5593278"/>
            <a:ext cx="4734657" cy="7162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0" i="0" lang="en-US" sz="3600" u="none" cap="none" strike="noStrike">
                <a:solidFill>
                  <a:srgbClr val="000000"/>
                </a:solidFill>
                <a:latin typeface="Calibri"/>
                <a:ea typeface="Calibri"/>
                <a:cs typeface="Calibri"/>
                <a:sym typeface="Calibri"/>
              </a:rPr>
              <a:t>Legend</a:t>
            </a:r>
          </a:p>
        </p:txBody>
      </p:sp>
      <p:cxnSp>
        <p:nvCxnSpPr>
          <p:cNvPr id="563" name="Shape 563"/>
          <p:cNvCxnSpPr/>
          <p:nvPr/>
        </p:nvCxnSpPr>
        <p:spPr>
          <a:xfrm flipH="1" rot="10800000">
            <a:off x="3616176" y="2602866"/>
            <a:ext cx="0" cy="6823001"/>
          </a:xfrm>
          <a:prstGeom prst="straightConnector1">
            <a:avLst/>
          </a:prstGeom>
          <a:noFill/>
          <a:ln cap="flat" cmpd="sng" w="114300">
            <a:solidFill>
              <a:srgbClr val="262626"/>
            </a:solidFill>
            <a:prstDash val="solid"/>
            <a:round/>
            <a:headEnd len="med" w="med" type="none"/>
            <a:tailEnd len="lg" w="lg" type="triangle"/>
          </a:ln>
        </p:spPr>
      </p:cxnSp>
      <p:cxnSp>
        <p:nvCxnSpPr>
          <p:cNvPr id="564" name="Shape 564"/>
          <p:cNvCxnSpPr/>
          <p:nvPr/>
        </p:nvCxnSpPr>
        <p:spPr>
          <a:xfrm>
            <a:off x="3613637" y="2489525"/>
            <a:ext cx="6567867" cy="0"/>
          </a:xfrm>
          <a:prstGeom prst="straightConnector1">
            <a:avLst/>
          </a:prstGeom>
          <a:noFill/>
          <a:ln cap="flat" cmpd="sng" w="114300">
            <a:solidFill>
              <a:srgbClr val="262626"/>
            </a:solidFill>
            <a:prstDash val="solid"/>
            <a:round/>
            <a:headEnd len="med" w="med" type="none"/>
            <a:tailEnd len="lg" w="lg" type="triangle"/>
          </a:ln>
        </p:spPr>
      </p:cxnSp>
      <p:cxnSp>
        <p:nvCxnSpPr>
          <p:cNvPr id="565" name="Shape 565"/>
          <p:cNvCxnSpPr/>
          <p:nvPr/>
        </p:nvCxnSpPr>
        <p:spPr>
          <a:xfrm flipH="1">
            <a:off x="10181505" y="2707282"/>
            <a:ext cx="0" cy="8366932"/>
          </a:xfrm>
          <a:prstGeom prst="straightConnector1">
            <a:avLst/>
          </a:prstGeom>
          <a:noFill/>
          <a:ln cap="flat" cmpd="sng" w="114300">
            <a:solidFill>
              <a:srgbClr val="262626"/>
            </a:solidFill>
            <a:prstDash val="solid"/>
            <a:round/>
            <a:headEnd len="med" w="med" type="none"/>
            <a:tailEnd len="lg" w="lg" type="triangle"/>
          </a:ln>
        </p:spPr>
      </p:cxnSp>
      <p:cxnSp>
        <p:nvCxnSpPr>
          <p:cNvPr id="566" name="Shape 566"/>
          <p:cNvCxnSpPr/>
          <p:nvPr/>
        </p:nvCxnSpPr>
        <p:spPr>
          <a:xfrm flipH="1" rot="10800000">
            <a:off x="15019717" y="3198698"/>
            <a:ext cx="0" cy="7657758"/>
          </a:xfrm>
          <a:prstGeom prst="straightConnector1">
            <a:avLst/>
          </a:prstGeom>
          <a:noFill/>
          <a:ln cap="rnd" cmpd="sng" w="114300">
            <a:solidFill>
              <a:srgbClr val="262626"/>
            </a:solidFill>
            <a:prstDash val="dash"/>
            <a:round/>
            <a:headEnd len="med" w="med" type="none"/>
            <a:tailEnd len="lg" w="lg" type="triangle"/>
          </a:ln>
        </p:spPr>
      </p:cxnSp>
      <p:cxnSp>
        <p:nvCxnSpPr>
          <p:cNvPr id="567" name="Shape 567"/>
          <p:cNvCxnSpPr/>
          <p:nvPr/>
        </p:nvCxnSpPr>
        <p:spPr>
          <a:xfrm rot="10800000">
            <a:off x="8545548" y="3129726"/>
            <a:ext cx="6314851" cy="0"/>
          </a:xfrm>
          <a:prstGeom prst="straightConnector1">
            <a:avLst/>
          </a:prstGeom>
          <a:noFill/>
          <a:ln cap="rnd" cmpd="sng" w="114300">
            <a:solidFill>
              <a:srgbClr val="262626"/>
            </a:solidFill>
            <a:prstDash val="dash"/>
            <a:round/>
            <a:headEnd len="med" w="med" type="none"/>
            <a:tailEnd len="lg" w="lg" type="triangle"/>
          </a:ln>
        </p:spPr>
      </p:cxnSp>
      <p:cxnSp>
        <p:nvCxnSpPr>
          <p:cNvPr id="568" name="Shape 568"/>
          <p:cNvCxnSpPr/>
          <p:nvPr/>
        </p:nvCxnSpPr>
        <p:spPr>
          <a:xfrm flipH="1">
            <a:off x="8545549" y="3418217"/>
            <a:ext cx="0" cy="6007648"/>
          </a:xfrm>
          <a:prstGeom prst="straightConnector1">
            <a:avLst/>
          </a:prstGeom>
          <a:noFill/>
          <a:ln cap="rnd" cmpd="sng" w="114300">
            <a:solidFill>
              <a:srgbClr val="262626"/>
            </a:solidFill>
            <a:prstDash val="dash"/>
            <a:round/>
            <a:headEnd len="med" w="med" type="none"/>
            <a:tailEnd len="lg" w="lg" type="triangle"/>
          </a:ln>
        </p:spPr>
      </p:cxn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2" name="Shape 572"/>
        <p:cNvGrpSpPr/>
        <p:nvPr/>
      </p:nvGrpSpPr>
      <p:grpSpPr>
        <a:xfrm>
          <a:off x="0" y="0"/>
          <a:ext cx="0" cy="0"/>
          <a:chOff x="0" y="0"/>
          <a:chExt cx="0" cy="0"/>
        </a:xfrm>
      </p:grpSpPr>
      <p:sp>
        <p:nvSpPr>
          <p:cNvPr id="573" name="Shape 573"/>
          <p:cNvSpPr txBox="1"/>
          <p:nvPr>
            <p:ph type="title"/>
          </p:nvPr>
        </p:nvSpPr>
        <p:spPr>
          <a:xfrm>
            <a:off x="3962400" y="254327"/>
            <a:ext cx="16459200" cy="1516667"/>
          </a:xfrm>
          <a:prstGeom prst="rect">
            <a:avLst/>
          </a:prstGeom>
          <a:noFill/>
          <a:ln>
            <a:noFill/>
          </a:ln>
        </p:spPr>
        <p:txBody>
          <a:bodyPr anchorCtr="0" anchor="b" bIns="91375" lIns="91375" rIns="91375" tIns="91375">
            <a:noAutofit/>
          </a:bodyPr>
          <a:lstStyle/>
          <a:p>
            <a:pPr indent="0" lvl="0" marL="0" marR="0" rtl="0" algn="ctr">
              <a:lnSpc>
                <a:spcPct val="131818"/>
              </a:lnSpc>
              <a:spcBef>
                <a:spcPts val="0"/>
              </a:spcBef>
              <a:spcAft>
                <a:spcPts val="0"/>
              </a:spcAft>
              <a:buClr>
                <a:srgbClr val="000000"/>
              </a:buClr>
              <a:buSzPct val="25000"/>
              <a:buFont typeface="Calibri"/>
              <a:buNone/>
            </a:pPr>
            <a:r>
              <a:rPr b="0" i="0" lang="en-US" sz="7286" u="none" cap="none" strike="noStrike">
                <a:solidFill>
                  <a:srgbClr val="000000"/>
                </a:solidFill>
                <a:latin typeface="Calibri"/>
                <a:ea typeface="Calibri"/>
                <a:cs typeface="Calibri"/>
                <a:sym typeface="Calibri"/>
              </a:rPr>
              <a:t>R Script Retrieving H2O GLM Result</a:t>
            </a:r>
          </a:p>
        </p:txBody>
      </p:sp>
      <p:grpSp>
        <p:nvGrpSpPr>
          <p:cNvPr id="574" name="Shape 574"/>
          <p:cNvGrpSpPr/>
          <p:nvPr/>
        </p:nvGrpSpPr>
        <p:grpSpPr>
          <a:xfrm>
            <a:off x="3361553" y="4802212"/>
            <a:ext cx="5518642" cy="912728"/>
            <a:chOff x="0" y="0"/>
            <a:chExt cx="5518640" cy="912726"/>
          </a:xfrm>
        </p:grpSpPr>
        <p:sp>
          <p:nvSpPr>
            <p:cNvPr id="575" name="Shape 575"/>
            <p:cNvSpPr/>
            <p:nvPr/>
          </p:nvSpPr>
          <p:spPr>
            <a:xfrm>
              <a:off x="0" y="0"/>
              <a:ext cx="5518640" cy="912726"/>
            </a:xfrm>
            <a:prstGeom prst="rect">
              <a:avLst/>
            </a:prstGeom>
            <a:solidFill>
              <a:srgbClr val="7F7F7F"/>
            </a:solidFill>
            <a:ln cap="flat" cmpd="sng" w="12700">
              <a:solidFill>
                <a:srgbClr val="BFBFBF"/>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576" name="Shape 576"/>
            <p:cNvSpPr/>
            <p:nvPr/>
          </p:nvSpPr>
          <p:spPr>
            <a:xfrm>
              <a:off x="0" y="161721"/>
              <a:ext cx="5518640" cy="5892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2800" u="none" cap="none" strike="noStrike">
                  <a:solidFill>
                    <a:srgbClr val="FFFFFF"/>
                  </a:solidFill>
                  <a:latin typeface="Calibri"/>
                  <a:ea typeface="Calibri"/>
                  <a:cs typeface="Calibri"/>
                  <a:sym typeface="Calibri"/>
                </a:rPr>
                <a:t>HTTP</a:t>
              </a:r>
            </a:p>
          </p:txBody>
        </p:sp>
      </p:grpSp>
      <p:grpSp>
        <p:nvGrpSpPr>
          <p:cNvPr id="577" name="Shape 577"/>
          <p:cNvGrpSpPr/>
          <p:nvPr/>
        </p:nvGrpSpPr>
        <p:grpSpPr>
          <a:xfrm>
            <a:off x="3361553" y="5714937"/>
            <a:ext cx="5518642" cy="912727"/>
            <a:chOff x="0" y="0"/>
            <a:chExt cx="5518640" cy="912726"/>
          </a:xfrm>
        </p:grpSpPr>
        <p:sp>
          <p:nvSpPr>
            <p:cNvPr id="578" name="Shape 578"/>
            <p:cNvSpPr/>
            <p:nvPr/>
          </p:nvSpPr>
          <p:spPr>
            <a:xfrm>
              <a:off x="0" y="0"/>
              <a:ext cx="5518640" cy="912726"/>
            </a:xfrm>
            <a:prstGeom prst="rect">
              <a:avLst/>
            </a:prstGeom>
            <a:solidFill>
              <a:srgbClr val="F8E805">
                <a:alpha val="4313"/>
              </a:srgbClr>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579" name="Shape 579"/>
            <p:cNvSpPr/>
            <p:nvPr/>
          </p:nvSpPr>
          <p:spPr>
            <a:xfrm>
              <a:off x="0" y="161721"/>
              <a:ext cx="5518640" cy="5892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2800" u="none" cap="none" strike="noStrike">
                  <a:solidFill>
                    <a:srgbClr val="FFFFFF"/>
                  </a:solidFill>
                  <a:latin typeface="Calibri"/>
                  <a:ea typeface="Calibri"/>
                  <a:cs typeface="Calibri"/>
                  <a:sym typeface="Calibri"/>
                </a:rPr>
                <a:t> </a:t>
              </a:r>
              <a:r>
                <a:rPr b="0" i="0" lang="en-US" sz="2800" u="none" cap="none" strike="noStrike">
                  <a:solidFill>
                    <a:srgbClr val="000000"/>
                  </a:solidFill>
                  <a:latin typeface="Calibri"/>
                  <a:ea typeface="Calibri"/>
                  <a:cs typeface="Calibri"/>
                  <a:sym typeface="Calibri"/>
                </a:rPr>
                <a:t>REST/JSON</a:t>
              </a:r>
            </a:p>
          </p:txBody>
        </p:sp>
      </p:grpSp>
      <p:grpSp>
        <p:nvGrpSpPr>
          <p:cNvPr id="580" name="Shape 580"/>
          <p:cNvGrpSpPr/>
          <p:nvPr/>
        </p:nvGrpSpPr>
        <p:grpSpPr>
          <a:xfrm>
            <a:off x="3361553" y="6627662"/>
            <a:ext cx="5518642" cy="1825457"/>
            <a:chOff x="0" y="0"/>
            <a:chExt cx="5518640" cy="1825456"/>
          </a:xfrm>
        </p:grpSpPr>
        <p:sp>
          <p:nvSpPr>
            <p:cNvPr id="581" name="Shape 581"/>
            <p:cNvSpPr/>
            <p:nvPr/>
          </p:nvSpPr>
          <p:spPr>
            <a:xfrm>
              <a:off x="0" y="0"/>
              <a:ext cx="5518640" cy="1825456"/>
            </a:xfrm>
            <a:prstGeom prst="rect">
              <a:avLst/>
            </a:prstGeom>
            <a:solidFill>
              <a:srgbClr val="F8E805">
                <a:alpha val="40000"/>
              </a:srgbClr>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1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582" name="Shape 582"/>
            <p:cNvSpPr/>
            <p:nvPr/>
          </p:nvSpPr>
          <p:spPr>
            <a:xfrm>
              <a:off x="0" y="394566"/>
              <a:ext cx="5518640" cy="1036320"/>
            </a:xfrm>
            <a:prstGeom prst="rect">
              <a:avLst/>
            </a:prstGeom>
            <a:noFill/>
            <a:ln>
              <a:noFill/>
            </a:ln>
          </p:spPr>
          <p:txBody>
            <a:bodyPr anchorCtr="0" anchor="ctr" bIns="91425" lIns="91425" rIns="91425" tIns="91425">
              <a:noAutofit/>
            </a:bodyPr>
            <a:lstStyle/>
            <a:p>
              <a:pPr indent="0" lvl="0" marL="0" marR="0" rtl="0" algn="ctr">
                <a:lnSpc>
                  <a:spcPct val="110000"/>
                </a:lnSpc>
                <a:spcBef>
                  <a:spcPts val="0"/>
                </a:spcBef>
                <a:spcAft>
                  <a:spcPts val="0"/>
                </a:spcAft>
                <a:buClr>
                  <a:srgbClr val="404040"/>
                </a:buClr>
                <a:buSzPct val="25000"/>
                <a:buFont typeface="Calibri"/>
                <a:buNone/>
              </a:pPr>
              <a:r>
                <a:rPr b="0" i="0" lang="en-US" sz="2800" u="none" cap="none" strike="noStrike">
                  <a:solidFill>
                    <a:srgbClr val="404040"/>
                  </a:solidFill>
                  <a:latin typeface="Calibri"/>
                  <a:ea typeface="Calibri"/>
                  <a:cs typeface="Calibri"/>
                  <a:sym typeface="Calibri"/>
                </a:rPr>
                <a:t> h2o.getModel()</a:t>
              </a:r>
            </a:p>
            <a:p>
              <a:pPr indent="0" lvl="0" marL="0" marR="0" rtl="0" algn="ctr">
                <a:lnSpc>
                  <a:spcPct val="110000"/>
                </a:lnSpc>
                <a:spcBef>
                  <a:spcPts val="0"/>
                </a:spcBef>
                <a:spcAft>
                  <a:spcPts val="0"/>
                </a:spcAft>
                <a:buClr>
                  <a:srgbClr val="404040"/>
                </a:buClr>
                <a:buSzPct val="25000"/>
                <a:buFont typeface="Calibri"/>
                <a:buNone/>
              </a:pPr>
              <a:r>
                <a:rPr b="0" i="0" lang="en-US" sz="2800" u="none" cap="none" strike="noStrike">
                  <a:solidFill>
                    <a:srgbClr val="404040"/>
                  </a:solidFill>
                  <a:latin typeface="Calibri"/>
                  <a:ea typeface="Calibri"/>
                  <a:cs typeface="Calibri"/>
                  <a:sym typeface="Calibri"/>
                </a:rPr>
                <a:t>GET /3/Models/glm_model_id</a:t>
              </a:r>
            </a:p>
          </p:txBody>
        </p:sp>
      </p:grpSp>
      <p:grpSp>
        <p:nvGrpSpPr>
          <p:cNvPr id="583" name="Shape 583"/>
          <p:cNvGrpSpPr/>
          <p:nvPr/>
        </p:nvGrpSpPr>
        <p:grpSpPr>
          <a:xfrm>
            <a:off x="3361553" y="8453113"/>
            <a:ext cx="5518642" cy="1825457"/>
            <a:chOff x="0" y="0"/>
            <a:chExt cx="5518640" cy="1825456"/>
          </a:xfrm>
        </p:grpSpPr>
        <p:sp>
          <p:nvSpPr>
            <p:cNvPr id="584" name="Shape 584"/>
            <p:cNvSpPr/>
            <p:nvPr/>
          </p:nvSpPr>
          <p:spPr>
            <a:xfrm>
              <a:off x="0" y="0"/>
              <a:ext cx="5518640" cy="1825456"/>
            </a:xfrm>
            <a:prstGeom prst="rect">
              <a:avLst/>
            </a:prstGeom>
            <a:solidFill>
              <a:srgbClr val="BF9900">
                <a:alpha val="53333"/>
              </a:srgbClr>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585" name="Shape 585"/>
            <p:cNvSpPr/>
            <p:nvPr/>
          </p:nvSpPr>
          <p:spPr>
            <a:xfrm>
              <a:off x="0" y="618087"/>
              <a:ext cx="5518640" cy="5892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404040"/>
                </a:buClr>
                <a:buSzPct val="25000"/>
                <a:buFont typeface="Calibri"/>
                <a:buNone/>
              </a:pPr>
              <a:r>
                <a:rPr b="0" i="0" lang="en-US" sz="2800" u="none" cap="none" strike="noStrike">
                  <a:solidFill>
                    <a:srgbClr val="404040"/>
                  </a:solidFill>
                  <a:latin typeface="Calibri"/>
                  <a:ea typeface="Calibri"/>
                  <a:cs typeface="Calibri"/>
                  <a:sym typeface="Calibri"/>
                </a:rPr>
                <a:t>h2o.glm()</a:t>
              </a:r>
            </a:p>
          </p:txBody>
        </p:sp>
      </p:grpSp>
      <p:grpSp>
        <p:nvGrpSpPr>
          <p:cNvPr id="586" name="Shape 586"/>
          <p:cNvGrpSpPr/>
          <p:nvPr/>
        </p:nvGrpSpPr>
        <p:grpSpPr>
          <a:xfrm>
            <a:off x="3361553" y="10278564"/>
            <a:ext cx="5518642" cy="912728"/>
            <a:chOff x="0" y="0"/>
            <a:chExt cx="5518640" cy="912726"/>
          </a:xfrm>
        </p:grpSpPr>
        <p:sp>
          <p:nvSpPr>
            <p:cNvPr id="587" name="Shape 587"/>
            <p:cNvSpPr/>
            <p:nvPr/>
          </p:nvSpPr>
          <p:spPr>
            <a:xfrm>
              <a:off x="0" y="0"/>
              <a:ext cx="5518640" cy="912726"/>
            </a:xfrm>
            <a:prstGeom prst="rect">
              <a:avLst/>
            </a:prstGeom>
            <a:solidFill>
              <a:srgbClr val="3F3F3F"/>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588" name="Shape 588"/>
            <p:cNvSpPr/>
            <p:nvPr/>
          </p:nvSpPr>
          <p:spPr>
            <a:xfrm>
              <a:off x="0" y="161721"/>
              <a:ext cx="5518640" cy="5892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2800" u="none" cap="none" strike="noStrike">
                  <a:solidFill>
                    <a:srgbClr val="FFFFFF"/>
                  </a:solidFill>
                  <a:latin typeface="Calibri"/>
                  <a:ea typeface="Calibri"/>
                  <a:cs typeface="Calibri"/>
                  <a:sym typeface="Calibri"/>
                </a:rPr>
                <a:t> R script</a:t>
              </a:r>
            </a:p>
          </p:txBody>
        </p:sp>
      </p:grpSp>
      <p:grpSp>
        <p:nvGrpSpPr>
          <p:cNvPr id="589" name="Shape 589"/>
          <p:cNvGrpSpPr/>
          <p:nvPr/>
        </p:nvGrpSpPr>
        <p:grpSpPr>
          <a:xfrm>
            <a:off x="3361553" y="11191292"/>
            <a:ext cx="5518642" cy="912728"/>
            <a:chOff x="0" y="0"/>
            <a:chExt cx="5518640" cy="912726"/>
          </a:xfrm>
        </p:grpSpPr>
        <p:sp>
          <p:nvSpPr>
            <p:cNvPr id="590" name="Shape 590"/>
            <p:cNvSpPr/>
            <p:nvPr/>
          </p:nvSpPr>
          <p:spPr>
            <a:xfrm>
              <a:off x="0" y="0"/>
              <a:ext cx="5518640" cy="912726"/>
            </a:xfrm>
            <a:prstGeom prst="rect">
              <a:avLst/>
            </a:prstGeom>
            <a:solidFill>
              <a:srgbClr val="3F3F3F"/>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591" name="Shape 591"/>
            <p:cNvSpPr/>
            <p:nvPr/>
          </p:nvSpPr>
          <p:spPr>
            <a:xfrm>
              <a:off x="0" y="161721"/>
              <a:ext cx="5518640" cy="5892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2800" u="none" cap="none" strike="noStrike">
                  <a:solidFill>
                    <a:srgbClr val="FFFFFF"/>
                  </a:solidFill>
                  <a:latin typeface="Calibri"/>
                  <a:ea typeface="Calibri"/>
                  <a:cs typeface="Calibri"/>
                  <a:sym typeface="Calibri"/>
                </a:rPr>
                <a:t> Standard R process</a:t>
              </a:r>
            </a:p>
          </p:txBody>
        </p:sp>
      </p:grpSp>
      <p:grpSp>
        <p:nvGrpSpPr>
          <p:cNvPr id="592" name="Shape 592"/>
          <p:cNvGrpSpPr/>
          <p:nvPr/>
        </p:nvGrpSpPr>
        <p:grpSpPr>
          <a:xfrm>
            <a:off x="3361552" y="3889485"/>
            <a:ext cx="12054199" cy="912728"/>
            <a:chOff x="0" y="0"/>
            <a:chExt cx="12054197" cy="912726"/>
          </a:xfrm>
        </p:grpSpPr>
        <p:sp>
          <p:nvSpPr>
            <p:cNvPr id="593" name="Shape 593"/>
            <p:cNvSpPr/>
            <p:nvPr/>
          </p:nvSpPr>
          <p:spPr>
            <a:xfrm>
              <a:off x="0" y="0"/>
              <a:ext cx="12054197" cy="912726"/>
            </a:xfrm>
            <a:prstGeom prst="rect">
              <a:avLst/>
            </a:prstGeom>
            <a:solidFill>
              <a:srgbClr val="7F7F7F"/>
            </a:solidFill>
            <a:ln cap="flat" cmpd="sng" w="12700">
              <a:solidFill>
                <a:srgbClr val="BFBFBF"/>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594" name="Shape 594"/>
            <p:cNvSpPr/>
            <p:nvPr/>
          </p:nvSpPr>
          <p:spPr>
            <a:xfrm>
              <a:off x="0" y="161721"/>
              <a:ext cx="12054197" cy="5892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2800" u="none" cap="none" strike="noStrike">
                  <a:solidFill>
                    <a:srgbClr val="FFFFFF"/>
                  </a:solidFill>
                  <a:latin typeface="Calibri"/>
                  <a:ea typeface="Calibri"/>
                  <a:cs typeface="Calibri"/>
                  <a:sym typeface="Calibri"/>
                </a:rPr>
                <a:t>TCP/IP</a:t>
              </a:r>
            </a:p>
          </p:txBody>
        </p:sp>
      </p:grpSp>
      <p:grpSp>
        <p:nvGrpSpPr>
          <p:cNvPr id="595" name="Shape 595"/>
          <p:cNvGrpSpPr/>
          <p:nvPr/>
        </p:nvGrpSpPr>
        <p:grpSpPr>
          <a:xfrm>
            <a:off x="9747459" y="4802212"/>
            <a:ext cx="5668292" cy="912728"/>
            <a:chOff x="0" y="0"/>
            <a:chExt cx="5668291" cy="912726"/>
          </a:xfrm>
        </p:grpSpPr>
        <p:sp>
          <p:nvSpPr>
            <p:cNvPr id="596" name="Shape 596"/>
            <p:cNvSpPr/>
            <p:nvPr/>
          </p:nvSpPr>
          <p:spPr>
            <a:xfrm>
              <a:off x="0" y="0"/>
              <a:ext cx="5668291" cy="912726"/>
            </a:xfrm>
            <a:prstGeom prst="rect">
              <a:avLst/>
            </a:prstGeom>
            <a:solidFill>
              <a:srgbClr val="7F7F7F"/>
            </a:solidFill>
            <a:ln cap="flat" cmpd="sng" w="12700">
              <a:solidFill>
                <a:srgbClr val="BFBFBF"/>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597" name="Shape 597"/>
            <p:cNvSpPr/>
            <p:nvPr/>
          </p:nvSpPr>
          <p:spPr>
            <a:xfrm>
              <a:off x="0" y="161721"/>
              <a:ext cx="5668291" cy="5892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2800" u="none" cap="none" strike="noStrike">
                  <a:solidFill>
                    <a:srgbClr val="FFFFFF"/>
                  </a:solidFill>
                  <a:latin typeface="Calibri"/>
                  <a:ea typeface="Calibri"/>
                  <a:cs typeface="Calibri"/>
                  <a:sym typeface="Calibri"/>
                </a:rPr>
                <a:t>HTTP</a:t>
              </a:r>
            </a:p>
          </p:txBody>
        </p:sp>
      </p:grpSp>
      <p:grpSp>
        <p:nvGrpSpPr>
          <p:cNvPr id="598" name="Shape 598"/>
          <p:cNvGrpSpPr/>
          <p:nvPr/>
        </p:nvGrpSpPr>
        <p:grpSpPr>
          <a:xfrm>
            <a:off x="9747459" y="5714937"/>
            <a:ext cx="5668292" cy="912727"/>
            <a:chOff x="0" y="0"/>
            <a:chExt cx="5668291" cy="912726"/>
          </a:xfrm>
        </p:grpSpPr>
        <p:sp>
          <p:nvSpPr>
            <p:cNvPr id="599" name="Shape 599"/>
            <p:cNvSpPr/>
            <p:nvPr/>
          </p:nvSpPr>
          <p:spPr>
            <a:xfrm>
              <a:off x="0" y="0"/>
              <a:ext cx="5668291" cy="912726"/>
            </a:xfrm>
            <a:prstGeom prst="rect">
              <a:avLst/>
            </a:prstGeom>
            <a:solidFill>
              <a:srgbClr val="F8E805">
                <a:alpha val="4313"/>
              </a:srgbClr>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600" name="Shape 600"/>
            <p:cNvSpPr/>
            <p:nvPr/>
          </p:nvSpPr>
          <p:spPr>
            <a:xfrm>
              <a:off x="0" y="161721"/>
              <a:ext cx="5668291" cy="5892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0" i="0" lang="en-US" sz="2800" u="none" cap="none" strike="noStrike">
                  <a:solidFill>
                    <a:srgbClr val="000000"/>
                  </a:solidFill>
                  <a:latin typeface="Calibri"/>
                  <a:ea typeface="Calibri"/>
                  <a:cs typeface="Calibri"/>
                  <a:sym typeface="Calibri"/>
                </a:rPr>
                <a:t> REST/JSON</a:t>
              </a:r>
            </a:p>
          </p:txBody>
        </p:sp>
      </p:grpSp>
      <p:grpSp>
        <p:nvGrpSpPr>
          <p:cNvPr id="601" name="Shape 601"/>
          <p:cNvGrpSpPr/>
          <p:nvPr/>
        </p:nvGrpSpPr>
        <p:grpSpPr>
          <a:xfrm>
            <a:off x="9747459" y="6627663"/>
            <a:ext cx="5668292" cy="912728"/>
            <a:chOff x="0" y="0"/>
            <a:chExt cx="5668291" cy="912726"/>
          </a:xfrm>
        </p:grpSpPr>
        <p:sp>
          <p:nvSpPr>
            <p:cNvPr id="602" name="Shape 602"/>
            <p:cNvSpPr/>
            <p:nvPr/>
          </p:nvSpPr>
          <p:spPr>
            <a:xfrm>
              <a:off x="0" y="0"/>
              <a:ext cx="5668291" cy="912726"/>
            </a:xfrm>
            <a:prstGeom prst="rect">
              <a:avLst/>
            </a:prstGeom>
            <a:solidFill>
              <a:srgbClr val="BF9900">
                <a:alpha val="53333"/>
              </a:srgbClr>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603" name="Shape 603"/>
            <p:cNvSpPr/>
            <p:nvPr/>
          </p:nvSpPr>
          <p:spPr>
            <a:xfrm>
              <a:off x="0" y="187121"/>
              <a:ext cx="5668291" cy="53848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3F3F3F"/>
                </a:buClr>
                <a:buSzPct val="25000"/>
                <a:buFont typeface="Calibri"/>
                <a:buNone/>
              </a:pPr>
              <a:r>
                <a:rPr b="0" i="0" lang="en-US" sz="2400" u="none" cap="none" strike="noStrike">
                  <a:solidFill>
                    <a:srgbClr val="3F3F3F"/>
                  </a:solidFill>
                  <a:latin typeface="Calibri"/>
                  <a:ea typeface="Calibri"/>
                  <a:cs typeface="Calibri"/>
                  <a:sym typeface="Calibri"/>
                </a:rPr>
                <a:t>   /3/Models endpoint</a:t>
              </a:r>
            </a:p>
          </p:txBody>
        </p:sp>
      </p:grpSp>
      <p:grpSp>
        <p:nvGrpSpPr>
          <p:cNvPr id="604" name="Shape 604"/>
          <p:cNvGrpSpPr/>
          <p:nvPr/>
        </p:nvGrpSpPr>
        <p:grpSpPr>
          <a:xfrm>
            <a:off x="9747460" y="10237088"/>
            <a:ext cx="2818787" cy="995681"/>
            <a:chOff x="0" y="0"/>
            <a:chExt cx="2818786" cy="995680"/>
          </a:xfrm>
        </p:grpSpPr>
        <p:sp>
          <p:nvSpPr>
            <p:cNvPr id="605" name="Shape 605"/>
            <p:cNvSpPr/>
            <p:nvPr/>
          </p:nvSpPr>
          <p:spPr>
            <a:xfrm>
              <a:off x="0" y="41476"/>
              <a:ext cx="2818786" cy="912726"/>
            </a:xfrm>
            <a:prstGeom prst="rect">
              <a:avLst/>
            </a:prstGeom>
            <a:solidFill>
              <a:srgbClr val="F8E805">
                <a:alpha val="40000"/>
              </a:srgbClr>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606" name="Shape 606"/>
            <p:cNvSpPr/>
            <p:nvPr/>
          </p:nvSpPr>
          <p:spPr>
            <a:xfrm>
              <a:off x="0" y="0"/>
              <a:ext cx="2818786" cy="99568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404040"/>
                </a:buClr>
                <a:buSzPct val="25000"/>
                <a:buFont typeface="Calibri"/>
                <a:buNone/>
              </a:pPr>
              <a:r>
                <a:rPr b="0" i="0" lang="en-US" sz="2800" u="none" cap="none" strike="noStrike">
                  <a:solidFill>
                    <a:srgbClr val="404040"/>
                  </a:solidFill>
                  <a:latin typeface="Calibri"/>
                  <a:ea typeface="Calibri"/>
                  <a:cs typeface="Calibri"/>
                  <a:sym typeface="Calibri"/>
                </a:rPr>
                <a:t> Fork/Join framework</a:t>
              </a:r>
            </a:p>
          </p:txBody>
        </p:sp>
      </p:grpSp>
      <p:grpSp>
        <p:nvGrpSpPr>
          <p:cNvPr id="607" name="Shape 607"/>
          <p:cNvGrpSpPr/>
          <p:nvPr/>
        </p:nvGrpSpPr>
        <p:grpSpPr>
          <a:xfrm>
            <a:off x="12566246" y="10237088"/>
            <a:ext cx="2849504" cy="995681"/>
            <a:chOff x="0" y="0"/>
            <a:chExt cx="2849503" cy="995680"/>
          </a:xfrm>
        </p:grpSpPr>
        <p:sp>
          <p:nvSpPr>
            <p:cNvPr id="608" name="Shape 608"/>
            <p:cNvSpPr/>
            <p:nvPr/>
          </p:nvSpPr>
          <p:spPr>
            <a:xfrm>
              <a:off x="0" y="41476"/>
              <a:ext cx="2849503" cy="912726"/>
            </a:xfrm>
            <a:prstGeom prst="rect">
              <a:avLst/>
            </a:prstGeom>
            <a:solidFill>
              <a:srgbClr val="F8E805">
                <a:alpha val="40000"/>
              </a:srgbClr>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609" name="Shape 609"/>
            <p:cNvSpPr/>
            <p:nvPr/>
          </p:nvSpPr>
          <p:spPr>
            <a:xfrm>
              <a:off x="0" y="0"/>
              <a:ext cx="2849503" cy="99568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404040"/>
                </a:buClr>
                <a:buSzPct val="25000"/>
                <a:buFont typeface="Calibri"/>
                <a:buNone/>
              </a:pPr>
              <a:r>
                <a:rPr b="0" i="0" lang="en-US" sz="2800" u="none" cap="none" strike="noStrike">
                  <a:solidFill>
                    <a:srgbClr val="404040"/>
                  </a:solidFill>
                  <a:latin typeface="Calibri"/>
                  <a:ea typeface="Calibri"/>
                  <a:cs typeface="Calibri"/>
                  <a:sym typeface="Calibri"/>
                </a:rPr>
                <a:t>K/V store framework</a:t>
              </a:r>
            </a:p>
          </p:txBody>
        </p:sp>
      </p:grpSp>
      <p:grpSp>
        <p:nvGrpSpPr>
          <p:cNvPr id="610" name="Shape 610"/>
          <p:cNvGrpSpPr/>
          <p:nvPr/>
        </p:nvGrpSpPr>
        <p:grpSpPr>
          <a:xfrm>
            <a:off x="9747459" y="11191292"/>
            <a:ext cx="5668292" cy="912728"/>
            <a:chOff x="0" y="0"/>
            <a:chExt cx="5668291" cy="912726"/>
          </a:xfrm>
        </p:grpSpPr>
        <p:sp>
          <p:nvSpPr>
            <p:cNvPr id="611" name="Shape 611"/>
            <p:cNvSpPr/>
            <p:nvPr/>
          </p:nvSpPr>
          <p:spPr>
            <a:xfrm>
              <a:off x="0" y="0"/>
              <a:ext cx="5668291" cy="912726"/>
            </a:xfrm>
            <a:prstGeom prst="rect">
              <a:avLst/>
            </a:prstGeom>
            <a:solidFill>
              <a:srgbClr val="F8E805"/>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612" name="Shape 612"/>
            <p:cNvSpPr/>
            <p:nvPr/>
          </p:nvSpPr>
          <p:spPr>
            <a:xfrm>
              <a:off x="0" y="161721"/>
              <a:ext cx="5668291" cy="5892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404040"/>
                </a:buClr>
                <a:buSzPct val="25000"/>
                <a:buFont typeface="Calibri"/>
                <a:buNone/>
              </a:pPr>
              <a:r>
                <a:rPr b="0" i="0" lang="en-US" sz="2800" u="none" cap="none" strike="noStrike">
                  <a:solidFill>
                    <a:srgbClr val="404040"/>
                  </a:solidFill>
                  <a:latin typeface="Calibri"/>
                  <a:ea typeface="Calibri"/>
                  <a:cs typeface="Calibri"/>
                  <a:sym typeface="Calibri"/>
                </a:rPr>
                <a:t> H2O process</a:t>
              </a:r>
            </a:p>
          </p:txBody>
        </p:sp>
      </p:grpSp>
      <p:cxnSp>
        <p:nvCxnSpPr>
          <p:cNvPr id="613" name="Shape 613"/>
          <p:cNvCxnSpPr/>
          <p:nvPr/>
        </p:nvCxnSpPr>
        <p:spPr>
          <a:xfrm flipH="1" rot="10800000">
            <a:off x="3616176" y="2602866"/>
            <a:ext cx="0" cy="6823001"/>
          </a:xfrm>
          <a:prstGeom prst="straightConnector1">
            <a:avLst/>
          </a:prstGeom>
          <a:noFill/>
          <a:ln cap="flat" cmpd="sng" w="114300">
            <a:solidFill>
              <a:srgbClr val="262626"/>
            </a:solidFill>
            <a:prstDash val="solid"/>
            <a:round/>
            <a:headEnd len="med" w="med" type="none"/>
            <a:tailEnd len="lg" w="lg" type="triangle"/>
          </a:ln>
        </p:spPr>
      </p:cxnSp>
      <p:cxnSp>
        <p:nvCxnSpPr>
          <p:cNvPr id="614" name="Shape 614"/>
          <p:cNvCxnSpPr/>
          <p:nvPr/>
        </p:nvCxnSpPr>
        <p:spPr>
          <a:xfrm>
            <a:off x="3613637" y="2489525"/>
            <a:ext cx="6567867" cy="0"/>
          </a:xfrm>
          <a:prstGeom prst="straightConnector1">
            <a:avLst/>
          </a:prstGeom>
          <a:noFill/>
          <a:ln cap="flat" cmpd="sng" w="114300">
            <a:solidFill>
              <a:srgbClr val="262626"/>
            </a:solidFill>
            <a:prstDash val="solid"/>
            <a:round/>
            <a:headEnd len="med" w="med" type="none"/>
            <a:tailEnd len="lg" w="lg" type="triangle"/>
          </a:ln>
        </p:spPr>
      </p:cxnSp>
      <p:cxnSp>
        <p:nvCxnSpPr>
          <p:cNvPr id="615" name="Shape 615"/>
          <p:cNvCxnSpPr/>
          <p:nvPr/>
        </p:nvCxnSpPr>
        <p:spPr>
          <a:xfrm flipH="1">
            <a:off x="10181505" y="2707282"/>
            <a:ext cx="0" cy="8366932"/>
          </a:xfrm>
          <a:prstGeom prst="straightConnector1">
            <a:avLst/>
          </a:prstGeom>
          <a:noFill/>
          <a:ln cap="flat" cmpd="sng" w="114300">
            <a:solidFill>
              <a:srgbClr val="262626"/>
            </a:solidFill>
            <a:prstDash val="solid"/>
            <a:round/>
            <a:headEnd len="med" w="med" type="none"/>
            <a:tailEnd len="lg" w="lg" type="triangle"/>
          </a:ln>
        </p:spPr>
      </p:cxnSp>
      <p:cxnSp>
        <p:nvCxnSpPr>
          <p:cNvPr id="616" name="Shape 616"/>
          <p:cNvCxnSpPr/>
          <p:nvPr/>
        </p:nvCxnSpPr>
        <p:spPr>
          <a:xfrm flipH="1" rot="10800000">
            <a:off x="15019717" y="3198698"/>
            <a:ext cx="0" cy="7657758"/>
          </a:xfrm>
          <a:prstGeom prst="straightConnector1">
            <a:avLst/>
          </a:prstGeom>
          <a:noFill/>
          <a:ln cap="rnd" cmpd="sng" w="114300">
            <a:solidFill>
              <a:srgbClr val="262626"/>
            </a:solidFill>
            <a:prstDash val="dash"/>
            <a:round/>
            <a:headEnd len="med" w="med" type="none"/>
            <a:tailEnd len="lg" w="lg" type="triangle"/>
          </a:ln>
        </p:spPr>
      </p:cxnSp>
      <p:cxnSp>
        <p:nvCxnSpPr>
          <p:cNvPr id="617" name="Shape 617"/>
          <p:cNvCxnSpPr/>
          <p:nvPr/>
        </p:nvCxnSpPr>
        <p:spPr>
          <a:xfrm rot="10800000">
            <a:off x="8545548" y="3129726"/>
            <a:ext cx="6314851" cy="0"/>
          </a:xfrm>
          <a:prstGeom prst="straightConnector1">
            <a:avLst/>
          </a:prstGeom>
          <a:noFill/>
          <a:ln cap="rnd" cmpd="sng" w="114300">
            <a:solidFill>
              <a:srgbClr val="262626"/>
            </a:solidFill>
            <a:prstDash val="dash"/>
            <a:round/>
            <a:headEnd len="med" w="med" type="none"/>
            <a:tailEnd len="lg" w="lg" type="triangle"/>
          </a:ln>
        </p:spPr>
      </p:cxnSp>
      <p:cxnSp>
        <p:nvCxnSpPr>
          <p:cNvPr id="618" name="Shape 618"/>
          <p:cNvCxnSpPr/>
          <p:nvPr/>
        </p:nvCxnSpPr>
        <p:spPr>
          <a:xfrm flipH="1">
            <a:off x="8545549" y="3418217"/>
            <a:ext cx="0" cy="6007648"/>
          </a:xfrm>
          <a:prstGeom prst="straightConnector1">
            <a:avLst/>
          </a:prstGeom>
          <a:noFill/>
          <a:ln cap="rnd" cmpd="sng" w="114300">
            <a:solidFill>
              <a:srgbClr val="262626"/>
            </a:solidFill>
            <a:prstDash val="dash"/>
            <a:round/>
            <a:headEnd len="med" w="med" type="none"/>
            <a:tailEnd len="lg" w="lg" type="triangle"/>
          </a:ln>
        </p:spPr>
      </p:cxnSp>
      <p:sp>
        <p:nvSpPr>
          <p:cNvPr id="619" name="Shape 619"/>
          <p:cNvSpPr/>
          <p:nvPr/>
        </p:nvSpPr>
        <p:spPr>
          <a:xfrm>
            <a:off x="16029109" y="5330296"/>
            <a:ext cx="4734657" cy="6773724"/>
          </a:xfrm>
          <a:prstGeom prst="rect">
            <a:avLst/>
          </a:prstGeom>
          <a:noFill/>
          <a:ln cap="flat" cmpd="sng" w="12700">
            <a:solidFill>
              <a:srgbClr val="262626"/>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grpSp>
        <p:nvGrpSpPr>
          <p:cNvPr id="620" name="Shape 620"/>
          <p:cNvGrpSpPr/>
          <p:nvPr/>
        </p:nvGrpSpPr>
        <p:grpSpPr>
          <a:xfrm>
            <a:off x="16525047" y="6627663"/>
            <a:ext cx="3742782" cy="622263"/>
            <a:chOff x="0" y="0"/>
            <a:chExt cx="3742781" cy="622261"/>
          </a:xfrm>
        </p:grpSpPr>
        <p:sp>
          <p:nvSpPr>
            <p:cNvPr id="621" name="Shape 621"/>
            <p:cNvSpPr/>
            <p:nvPr/>
          </p:nvSpPr>
          <p:spPr>
            <a:xfrm>
              <a:off x="0" y="0"/>
              <a:ext cx="3742781" cy="622261"/>
            </a:xfrm>
            <a:prstGeom prst="rect">
              <a:avLst/>
            </a:prstGeom>
            <a:solidFill>
              <a:srgbClr val="7F7F7F"/>
            </a:solidFill>
            <a:ln cap="flat" cmpd="sng" w="12700">
              <a:solidFill>
                <a:srgbClr val="BFBFBF"/>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622" name="Shape 622"/>
            <p:cNvSpPr/>
            <p:nvPr/>
          </p:nvSpPr>
          <p:spPr>
            <a:xfrm>
              <a:off x="0" y="41889"/>
              <a:ext cx="3742781" cy="53848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2400" u="none" cap="none" strike="noStrike">
                  <a:solidFill>
                    <a:srgbClr val="FFFFFF"/>
                  </a:solidFill>
                  <a:latin typeface="Calibri"/>
                  <a:ea typeface="Calibri"/>
                  <a:cs typeface="Calibri"/>
                  <a:sym typeface="Calibri"/>
                </a:rPr>
                <a:t>Network layer</a:t>
              </a:r>
            </a:p>
          </p:txBody>
        </p:sp>
      </p:grpSp>
      <p:grpSp>
        <p:nvGrpSpPr>
          <p:cNvPr id="623" name="Shape 623"/>
          <p:cNvGrpSpPr/>
          <p:nvPr/>
        </p:nvGrpSpPr>
        <p:grpSpPr>
          <a:xfrm>
            <a:off x="16525047" y="7560401"/>
            <a:ext cx="3742782" cy="622262"/>
            <a:chOff x="0" y="0"/>
            <a:chExt cx="3742781" cy="622261"/>
          </a:xfrm>
        </p:grpSpPr>
        <p:sp>
          <p:nvSpPr>
            <p:cNvPr id="624" name="Shape 624"/>
            <p:cNvSpPr/>
            <p:nvPr/>
          </p:nvSpPr>
          <p:spPr>
            <a:xfrm>
              <a:off x="0" y="0"/>
              <a:ext cx="3742781" cy="622261"/>
            </a:xfrm>
            <a:prstGeom prst="rect">
              <a:avLst/>
            </a:prstGeom>
            <a:solidFill>
              <a:srgbClr val="F8E805">
                <a:alpha val="4313"/>
              </a:srgbClr>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625" name="Shape 625"/>
            <p:cNvSpPr/>
            <p:nvPr/>
          </p:nvSpPr>
          <p:spPr>
            <a:xfrm>
              <a:off x="0" y="41889"/>
              <a:ext cx="3742781" cy="53848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404040"/>
                </a:buClr>
                <a:buSzPct val="25000"/>
                <a:buFont typeface="Calibri"/>
                <a:buNone/>
              </a:pPr>
              <a:r>
                <a:rPr b="0" i="0" lang="en-US" sz="2400" u="none" cap="none" strike="noStrike">
                  <a:solidFill>
                    <a:srgbClr val="404040"/>
                  </a:solidFill>
                  <a:latin typeface="Calibri"/>
                  <a:ea typeface="Calibri"/>
                  <a:cs typeface="Calibri"/>
                  <a:sym typeface="Calibri"/>
                </a:rPr>
                <a:t>REST layer</a:t>
              </a:r>
            </a:p>
          </p:txBody>
        </p:sp>
      </p:grpSp>
      <p:grpSp>
        <p:nvGrpSpPr>
          <p:cNvPr id="626" name="Shape 626"/>
          <p:cNvGrpSpPr/>
          <p:nvPr/>
        </p:nvGrpSpPr>
        <p:grpSpPr>
          <a:xfrm>
            <a:off x="16525047" y="8493133"/>
            <a:ext cx="3742782" cy="622262"/>
            <a:chOff x="0" y="0"/>
            <a:chExt cx="3742781" cy="622261"/>
          </a:xfrm>
        </p:grpSpPr>
        <p:sp>
          <p:nvSpPr>
            <p:cNvPr id="627" name="Shape 627"/>
            <p:cNvSpPr/>
            <p:nvPr/>
          </p:nvSpPr>
          <p:spPr>
            <a:xfrm>
              <a:off x="0" y="0"/>
              <a:ext cx="3742781" cy="622261"/>
            </a:xfrm>
            <a:prstGeom prst="rect">
              <a:avLst/>
            </a:prstGeom>
            <a:solidFill>
              <a:srgbClr val="BF9900">
                <a:alpha val="53333"/>
              </a:srgbClr>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628" name="Shape 628"/>
            <p:cNvSpPr/>
            <p:nvPr/>
          </p:nvSpPr>
          <p:spPr>
            <a:xfrm>
              <a:off x="0" y="41889"/>
              <a:ext cx="3742781" cy="53848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404040"/>
                </a:buClr>
                <a:buSzPct val="25000"/>
                <a:buFont typeface="Calibri"/>
                <a:buNone/>
              </a:pPr>
              <a:r>
                <a:rPr b="0" i="0" lang="en-US" sz="2400" u="none" cap="none" strike="noStrike">
                  <a:solidFill>
                    <a:srgbClr val="404040"/>
                  </a:solidFill>
                  <a:latin typeface="Calibri"/>
                  <a:ea typeface="Calibri"/>
                  <a:cs typeface="Calibri"/>
                  <a:sym typeface="Calibri"/>
                </a:rPr>
                <a:t>H2O - algos</a:t>
              </a:r>
            </a:p>
          </p:txBody>
        </p:sp>
      </p:grpSp>
      <p:grpSp>
        <p:nvGrpSpPr>
          <p:cNvPr id="629" name="Shape 629"/>
          <p:cNvGrpSpPr/>
          <p:nvPr/>
        </p:nvGrpSpPr>
        <p:grpSpPr>
          <a:xfrm>
            <a:off x="16525047" y="9425867"/>
            <a:ext cx="3742782" cy="622262"/>
            <a:chOff x="0" y="0"/>
            <a:chExt cx="3742781" cy="622261"/>
          </a:xfrm>
        </p:grpSpPr>
        <p:sp>
          <p:nvSpPr>
            <p:cNvPr id="630" name="Shape 630"/>
            <p:cNvSpPr/>
            <p:nvPr/>
          </p:nvSpPr>
          <p:spPr>
            <a:xfrm>
              <a:off x="0" y="0"/>
              <a:ext cx="3742781" cy="622261"/>
            </a:xfrm>
            <a:prstGeom prst="rect">
              <a:avLst/>
            </a:prstGeom>
            <a:solidFill>
              <a:srgbClr val="F8E805">
                <a:alpha val="40000"/>
              </a:srgbClr>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631" name="Shape 631"/>
            <p:cNvSpPr/>
            <p:nvPr/>
          </p:nvSpPr>
          <p:spPr>
            <a:xfrm>
              <a:off x="0" y="41889"/>
              <a:ext cx="3742781" cy="53848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404040"/>
                </a:buClr>
                <a:buSzPct val="25000"/>
                <a:buFont typeface="Calibri"/>
                <a:buNone/>
              </a:pPr>
              <a:r>
                <a:rPr b="0" i="0" lang="en-US" sz="2400" u="none" cap="none" strike="noStrike">
                  <a:solidFill>
                    <a:srgbClr val="404040"/>
                  </a:solidFill>
                  <a:latin typeface="Calibri"/>
                  <a:ea typeface="Calibri"/>
                  <a:cs typeface="Calibri"/>
                  <a:sym typeface="Calibri"/>
                </a:rPr>
                <a:t> H2O - core</a:t>
              </a:r>
            </a:p>
          </p:txBody>
        </p:sp>
      </p:grpSp>
      <p:grpSp>
        <p:nvGrpSpPr>
          <p:cNvPr id="632" name="Shape 632"/>
          <p:cNvGrpSpPr/>
          <p:nvPr/>
        </p:nvGrpSpPr>
        <p:grpSpPr>
          <a:xfrm>
            <a:off x="16525047" y="10358599"/>
            <a:ext cx="3742782" cy="622262"/>
            <a:chOff x="0" y="0"/>
            <a:chExt cx="3742781" cy="622261"/>
          </a:xfrm>
        </p:grpSpPr>
        <p:sp>
          <p:nvSpPr>
            <p:cNvPr id="633" name="Shape 633"/>
            <p:cNvSpPr/>
            <p:nvPr/>
          </p:nvSpPr>
          <p:spPr>
            <a:xfrm>
              <a:off x="0" y="0"/>
              <a:ext cx="3742781" cy="622261"/>
            </a:xfrm>
            <a:prstGeom prst="rect">
              <a:avLst/>
            </a:prstGeom>
            <a:solidFill>
              <a:srgbClr val="3F3F3F"/>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634" name="Shape 634"/>
            <p:cNvSpPr/>
            <p:nvPr/>
          </p:nvSpPr>
          <p:spPr>
            <a:xfrm>
              <a:off x="0" y="41889"/>
              <a:ext cx="3742781" cy="53848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2400" u="none" cap="none" strike="noStrike">
                  <a:solidFill>
                    <a:srgbClr val="FFFFFF"/>
                  </a:solidFill>
                  <a:latin typeface="Calibri"/>
                  <a:ea typeface="Calibri"/>
                  <a:cs typeface="Calibri"/>
                  <a:sym typeface="Calibri"/>
                </a:rPr>
                <a:t>User process</a:t>
              </a:r>
            </a:p>
          </p:txBody>
        </p:sp>
      </p:grpSp>
      <p:grpSp>
        <p:nvGrpSpPr>
          <p:cNvPr id="635" name="Shape 635"/>
          <p:cNvGrpSpPr/>
          <p:nvPr/>
        </p:nvGrpSpPr>
        <p:grpSpPr>
          <a:xfrm>
            <a:off x="16525047" y="11291333"/>
            <a:ext cx="3742782" cy="622262"/>
            <a:chOff x="0" y="0"/>
            <a:chExt cx="3742781" cy="622261"/>
          </a:xfrm>
        </p:grpSpPr>
        <p:sp>
          <p:nvSpPr>
            <p:cNvPr id="636" name="Shape 636"/>
            <p:cNvSpPr/>
            <p:nvPr/>
          </p:nvSpPr>
          <p:spPr>
            <a:xfrm>
              <a:off x="0" y="0"/>
              <a:ext cx="3742781" cy="622261"/>
            </a:xfrm>
            <a:prstGeom prst="rect">
              <a:avLst/>
            </a:prstGeom>
            <a:solidFill>
              <a:srgbClr val="F8E805"/>
            </a:solidFill>
            <a:ln cap="flat" cmpd="sng" w="12700">
              <a:solidFill>
                <a:srgbClr val="D8D8D8"/>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637" name="Shape 637"/>
            <p:cNvSpPr/>
            <p:nvPr/>
          </p:nvSpPr>
          <p:spPr>
            <a:xfrm>
              <a:off x="0" y="41889"/>
              <a:ext cx="3742781" cy="53848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404040"/>
                </a:buClr>
                <a:buSzPct val="25000"/>
                <a:buFont typeface="Calibri"/>
                <a:buNone/>
              </a:pPr>
              <a:r>
                <a:rPr b="0" i="0" lang="en-US" sz="2400" u="none" cap="none" strike="noStrike">
                  <a:solidFill>
                    <a:srgbClr val="404040"/>
                  </a:solidFill>
                  <a:latin typeface="Calibri"/>
                  <a:ea typeface="Calibri"/>
                  <a:cs typeface="Calibri"/>
                  <a:sym typeface="Calibri"/>
                </a:rPr>
                <a:t> H2O process</a:t>
              </a:r>
            </a:p>
          </p:txBody>
        </p:sp>
      </p:grpSp>
      <p:sp>
        <p:nvSpPr>
          <p:cNvPr id="638" name="Shape 638"/>
          <p:cNvSpPr/>
          <p:nvPr/>
        </p:nvSpPr>
        <p:spPr>
          <a:xfrm>
            <a:off x="16029109" y="5593278"/>
            <a:ext cx="4734657" cy="7162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0" i="0" lang="en-US" sz="3600" u="none" cap="none" strike="noStrike">
                <a:solidFill>
                  <a:srgbClr val="000000"/>
                </a:solidFill>
                <a:latin typeface="Calibri"/>
                <a:ea typeface="Calibri"/>
                <a:cs typeface="Calibri"/>
                <a:sym typeface="Calibri"/>
              </a:rPr>
              <a:t>Legend</a:t>
            </a: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2" name="Shape 642"/>
        <p:cNvGrpSpPr/>
        <p:nvPr/>
      </p:nvGrpSpPr>
      <p:grpSpPr>
        <a:xfrm>
          <a:off x="0" y="0"/>
          <a:ext cx="0" cy="0"/>
          <a:chOff x="0" y="0"/>
          <a:chExt cx="0" cy="0"/>
        </a:xfrm>
      </p:grpSpPr>
      <p:grpSp>
        <p:nvGrpSpPr>
          <p:cNvPr id="643" name="Shape 643"/>
          <p:cNvGrpSpPr/>
          <p:nvPr/>
        </p:nvGrpSpPr>
        <p:grpSpPr>
          <a:xfrm>
            <a:off x="3853492" y="3392510"/>
            <a:ext cx="7886072" cy="1564878"/>
            <a:chOff x="0" y="0"/>
            <a:chExt cx="7886071" cy="1564876"/>
          </a:xfrm>
        </p:grpSpPr>
        <p:sp>
          <p:nvSpPr>
            <p:cNvPr id="644" name="Shape 644"/>
            <p:cNvSpPr/>
            <p:nvPr/>
          </p:nvSpPr>
          <p:spPr>
            <a:xfrm>
              <a:off x="1107212" y="185536"/>
              <a:ext cx="6778859" cy="1193800"/>
            </a:xfrm>
            <a:custGeom>
              <a:pathLst>
                <a:path extrusionOk="0" h="120000" w="120000">
                  <a:moveTo>
                    <a:pt x="1094" y="0"/>
                  </a:moveTo>
                  <a:lnTo>
                    <a:pt x="119922" y="0"/>
                  </a:lnTo>
                  <a:lnTo>
                    <a:pt x="109900" y="53344"/>
                  </a:lnTo>
                  <a:lnTo>
                    <a:pt x="120000" y="120000"/>
                  </a:lnTo>
                  <a:lnTo>
                    <a:pt x="0" y="120000"/>
                  </a:lnTo>
                </a:path>
              </a:pathLst>
            </a:custGeom>
            <a:noFill/>
            <a:ln cap="flat" cmpd="sng" w="50800">
              <a:solidFill>
                <a:srgbClr val="A9A9A9"/>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645" name="Shape 645"/>
            <p:cNvSpPr/>
            <p:nvPr/>
          </p:nvSpPr>
          <p:spPr>
            <a:xfrm>
              <a:off x="0" y="0"/>
              <a:ext cx="1564876" cy="1564876"/>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646" name="Shape 646"/>
            <p:cNvSpPr/>
            <p:nvPr/>
          </p:nvSpPr>
          <p:spPr>
            <a:xfrm>
              <a:off x="537035" y="407207"/>
              <a:ext cx="478105" cy="737762"/>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1</a:t>
              </a:r>
            </a:p>
          </p:txBody>
        </p:sp>
      </p:grpSp>
      <p:grpSp>
        <p:nvGrpSpPr>
          <p:cNvPr id="647" name="Shape 647"/>
          <p:cNvGrpSpPr/>
          <p:nvPr/>
        </p:nvGrpSpPr>
        <p:grpSpPr>
          <a:xfrm>
            <a:off x="3853492" y="8770240"/>
            <a:ext cx="7886072" cy="1564878"/>
            <a:chOff x="0" y="0"/>
            <a:chExt cx="7886071" cy="1564876"/>
          </a:xfrm>
        </p:grpSpPr>
        <p:sp>
          <p:nvSpPr>
            <p:cNvPr id="648" name="Shape 648"/>
            <p:cNvSpPr/>
            <p:nvPr/>
          </p:nvSpPr>
          <p:spPr>
            <a:xfrm>
              <a:off x="1107212" y="185536"/>
              <a:ext cx="6778859" cy="1193800"/>
            </a:xfrm>
            <a:custGeom>
              <a:pathLst>
                <a:path extrusionOk="0" h="120000" w="120000">
                  <a:moveTo>
                    <a:pt x="1094" y="0"/>
                  </a:moveTo>
                  <a:lnTo>
                    <a:pt x="119922" y="0"/>
                  </a:lnTo>
                  <a:lnTo>
                    <a:pt x="109900" y="53344"/>
                  </a:lnTo>
                  <a:lnTo>
                    <a:pt x="120000" y="120000"/>
                  </a:lnTo>
                  <a:lnTo>
                    <a:pt x="0" y="120000"/>
                  </a:lnTo>
                </a:path>
              </a:pathLst>
            </a:custGeom>
            <a:noFill/>
            <a:ln cap="flat" cmpd="sng" w="50800">
              <a:solidFill>
                <a:srgbClr val="A9A9A9"/>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649" name="Shape 649"/>
            <p:cNvSpPr/>
            <p:nvPr/>
          </p:nvSpPr>
          <p:spPr>
            <a:xfrm>
              <a:off x="0" y="0"/>
              <a:ext cx="1564876" cy="1564876"/>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650" name="Shape 650"/>
            <p:cNvSpPr/>
            <p:nvPr/>
          </p:nvSpPr>
          <p:spPr>
            <a:xfrm>
              <a:off x="537035" y="407207"/>
              <a:ext cx="478105" cy="737762"/>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3</a:t>
              </a:r>
            </a:p>
          </p:txBody>
        </p:sp>
      </p:grpSp>
      <p:grpSp>
        <p:nvGrpSpPr>
          <p:cNvPr id="651" name="Shape 651"/>
          <p:cNvGrpSpPr/>
          <p:nvPr/>
        </p:nvGrpSpPr>
        <p:grpSpPr>
          <a:xfrm>
            <a:off x="12510538" y="3392510"/>
            <a:ext cx="7886072" cy="1564878"/>
            <a:chOff x="0" y="0"/>
            <a:chExt cx="7886071" cy="1564876"/>
          </a:xfrm>
        </p:grpSpPr>
        <p:sp>
          <p:nvSpPr>
            <p:cNvPr id="652" name="Shape 652"/>
            <p:cNvSpPr/>
            <p:nvPr/>
          </p:nvSpPr>
          <p:spPr>
            <a:xfrm>
              <a:off x="1107212" y="185536"/>
              <a:ext cx="6778859" cy="1193800"/>
            </a:xfrm>
            <a:custGeom>
              <a:pathLst>
                <a:path extrusionOk="0" h="120000" w="120000">
                  <a:moveTo>
                    <a:pt x="1094" y="0"/>
                  </a:moveTo>
                  <a:lnTo>
                    <a:pt x="119922" y="0"/>
                  </a:lnTo>
                  <a:lnTo>
                    <a:pt x="109900" y="53344"/>
                  </a:lnTo>
                  <a:lnTo>
                    <a:pt x="120000" y="120000"/>
                  </a:lnTo>
                  <a:lnTo>
                    <a:pt x="0" y="120000"/>
                  </a:lnTo>
                </a:path>
              </a:pathLst>
            </a:custGeom>
            <a:noFill/>
            <a:ln cap="flat" cmpd="sng" w="50800">
              <a:solidFill>
                <a:srgbClr val="A9A9A9"/>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653" name="Shape 653"/>
            <p:cNvSpPr/>
            <p:nvPr/>
          </p:nvSpPr>
          <p:spPr>
            <a:xfrm>
              <a:off x="0" y="0"/>
              <a:ext cx="1564876" cy="1564876"/>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654" name="Shape 654"/>
            <p:cNvSpPr/>
            <p:nvPr/>
          </p:nvSpPr>
          <p:spPr>
            <a:xfrm>
              <a:off x="537035" y="407207"/>
              <a:ext cx="478105" cy="737762"/>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4</a:t>
              </a:r>
            </a:p>
          </p:txBody>
        </p:sp>
      </p:grpSp>
      <p:grpSp>
        <p:nvGrpSpPr>
          <p:cNvPr id="655" name="Shape 655"/>
          <p:cNvGrpSpPr/>
          <p:nvPr/>
        </p:nvGrpSpPr>
        <p:grpSpPr>
          <a:xfrm>
            <a:off x="12510538" y="6063182"/>
            <a:ext cx="7886072" cy="1564876"/>
            <a:chOff x="0" y="0"/>
            <a:chExt cx="7886071" cy="1564876"/>
          </a:xfrm>
        </p:grpSpPr>
        <p:sp>
          <p:nvSpPr>
            <p:cNvPr id="656" name="Shape 656"/>
            <p:cNvSpPr/>
            <p:nvPr/>
          </p:nvSpPr>
          <p:spPr>
            <a:xfrm>
              <a:off x="1107212" y="185536"/>
              <a:ext cx="6778859" cy="1193800"/>
            </a:xfrm>
            <a:custGeom>
              <a:pathLst>
                <a:path extrusionOk="0" h="120000" w="120000">
                  <a:moveTo>
                    <a:pt x="1094" y="0"/>
                  </a:moveTo>
                  <a:lnTo>
                    <a:pt x="119922" y="0"/>
                  </a:lnTo>
                  <a:lnTo>
                    <a:pt x="109900" y="53344"/>
                  </a:lnTo>
                  <a:lnTo>
                    <a:pt x="120000" y="120000"/>
                  </a:lnTo>
                  <a:lnTo>
                    <a:pt x="0" y="120000"/>
                  </a:lnTo>
                </a:path>
              </a:pathLst>
            </a:custGeom>
            <a:noFill/>
            <a:ln cap="flat" cmpd="sng" w="50800">
              <a:solidFill>
                <a:srgbClr val="A9A9A9"/>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657" name="Shape 657"/>
            <p:cNvSpPr/>
            <p:nvPr/>
          </p:nvSpPr>
          <p:spPr>
            <a:xfrm>
              <a:off x="0" y="0"/>
              <a:ext cx="1564876" cy="1564876"/>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658" name="Shape 658"/>
            <p:cNvSpPr/>
            <p:nvPr/>
          </p:nvSpPr>
          <p:spPr>
            <a:xfrm>
              <a:off x="537035" y="407207"/>
              <a:ext cx="478105" cy="737762"/>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5</a:t>
              </a:r>
            </a:p>
          </p:txBody>
        </p:sp>
      </p:grpSp>
      <p:grpSp>
        <p:nvGrpSpPr>
          <p:cNvPr id="659" name="Shape 659"/>
          <p:cNvGrpSpPr/>
          <p:nvPr/>
        </p:nvGrpSpPr>
        <p:grpSpPr>
          <a:xfrm>
            <a:off x="12510538" y="8770240"/>
            <a:ext cx="7886072" cy="1564878"/>
            <a:chOff x="0" y="0"/>
            <a:chExt cx="7886071" cy="1564876"/>
          </a:xfrm>
        </p:grpSpPr>
        <p:sp>
          <p:nvSpPr>
            <p:cNvPr id="660" name="Shape 660"/>
            <p:cNvSpPr/>
            <p:nvPr/>
          </p:nvSpPr>
          <p:spPr>
            <a:xfrm>
              <a:off x="1107212" y="185536"/>
              <a:ext cx="6778859" cy="1193800"/>
            </a:xfrm>
            <a:custGeom>
              <a:pathLst>
                <a:path extrusionOk="0" h="120000" w="120000">
                  <a:moveTo>
                    <a:pt x="1094" y="0"/>
                  </a:moveTo>
                  <a:lnTo>
                    <a:pt x="119922" y="0"/>
                  </a:lnTo>
                  <a:lnTo>
                    <a:pt x="109900" y="53344"/>
                  </a:lnTo>
                  <a:lnTo>
                    <a:pt x="120000" y="120000"/>
                  </a:lnTo>
                  <a:lnTo>
                    <a:pt x="0" y="120000"/>
                  </a:lnTo>
                </a:path>
              </a:pathLst>
            </a:custGeom>
            <a:noFill/>
            <a:ln cap="flat" cmpd="sng" w="50800">
              <a:solidFill>
                <a:srgbClr val="A9A9A9"/>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661" name="Shape 661"/>
            <p:cNvSpPr/>
            <p:nvPr/>
          </p:nvSpPr>
          <p:spPr>
            <a:xfrm>
              <a:off x="0" y="0"/>
              <a:ext cx="1564876" cy="1564876"/>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662" name="Shape 662"/>
            <p:cNvSpPr/>
            <p:nvPr/>
          </p:nvSpPr>
          <p:spPr>
            <a:xfrm>
              <a:off x="537035" y="407207"/>
              <a:ext cx="478105" cy="737762"/>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6</a:t>
              </a:r>
            </a:p>
          </p:txBody>
        </p:sp>
      </p:grpSp>
      <p:grpSp>
        <p:nvGrpSpPr>
          <p:cNvPr id="663" name="Shape 663"/>
          <p:cNvGrpSpPr/>
          <p:nvPr/>
        </p:nvGrpSpPr>
        <p:grpSpPr>
          <a:xfrm>
            <a:off x="3605237" y="5988935"/>
            <a:ext cx="8382582" cy="1663403"/>
            <a:chOff x="0" y="0"/>
            <a:chExt cx="8382580" cy="1663401"/>
          </a:xfrm>
        </p:grpSpPr>
        <p:sp>
          <p:nvSpPr>
            <p:cNvPr id="664" name="Shape 664"/>
            <p:cNvSpPr/>
            <p:nvPr/>
          </p:nvSpPr>
          <p:spPr>
            <a:xfrm>
              <a:off x="1176923" y="197218"/>
              <a:ext cx="7205657" cy="1268963"/>
            </a:xfrm>
            <a:custGeom>
              <a:pathLst>
                <a:path extrusionOk="0" h="120000" w="120000">
                  <a:moveTo>
                    <a:pt x="1094" y="0"/>
                  </a:moveTo>
                  <a:lnTo>
                    <a:pt x="119922" y="0"/>
                  </a:lnTo>
                  <a:lnTo>
                    <a:pt x="109900" y="53344"/>
                  </a:lnTo>
                  <a:lnTo>
                    <a:pt x="120000" y="120000"/>
                  </a:lnTo>
                  <a:lnTo>
                    <a:pt x="0" y="120000"/>
                  </a:lnTo>
                </a:path>
              </a:pathLst>
            </a:custGeom>
            <a:solidFill>
              <a:srgbClr val="FBE91F"/>
            </a:solidFill>
            <a:ln cap="flat" cmpd="sng" w="50800">
              <a:solidFill>
                <a:srgbClr val="FFFB00"/>
              </a:solidFill>
              <a:prstDash val="solid"/>
              <a:round/>
              <a:headEnd len="med" w="med" type="none"/>
              <a:tailEnd len="med" w="med" type="none"/>
            </a:ln>
            <a:effectLst>
              <a:outerShdw blurRad="76200" rotWithShape="0" dir="5400000" dist="38100">
                <a:srgbClr val="000000">
                  <a:alpha val="37647"/>
                </a:srgbClr>
              </a:outerShdw>
            </a:effectLst>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665" name="Shape 665"/>
            <p:cNvSpPr/>
            <p:nvPr/>
          </p:nvSpPr>
          <p:spPr>
            <a:xfrm>
              <a:off x="0" y="0"/>
              <a:ext cx="1663401" cy="1663401"/>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666" name="Shape 666"/>
            <p:cNvSpPr/>
            <p:nvPr/>
          </p:nvSpPr>
          <p:spPr>
            <a:xfrm>
              <a:off x="570847" y="432845"/>
              <a:ext cx="521706" cy="797711"/>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2</a:t>
              </a:r>
            </a:p>
          </p:txBody>
        </p:sp>
      </p:grpSp>
      <p:sp>
        <p:nvSpPr>
          <p:cNvPr id="667" name="Shape 667"/>
          <p:cNvSpPr/>
          <p:nvPr/>
        </p:nvSpPr>
        <p:spPr>
          <a:xfrm>
            <a:off x="5040473" y="3815267"/>
            <a:ext cx="6174646" cy="719363"/>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Introduction to H2O</a:t>
            </a:r>
          </a:p>
        </p:txBody>
      </p:sp>
      <p:sp>
        <p:nvSpPr>
          <p:cNvPr id="668" name="Shape 668"/>
          <p:cNvSpPr/>
          <p:nvPr/>
        </p:nvSpPr>
        <p:spPr>
          <a:xfrm>
            <a:off x="5516039" y="6507242"/>
            <a:ext cx="5808915" cy="639486"/>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H2O Best Practices [Munging]</a:t>
            </a:r>
          </a:p>
        </p:txBody>
      </p:sp>
      <p:sp>
        <p:nvSpPr>
          <p:cNvPr id="669" name="Shape 669"/>
          <p:cNvSpPr/>
          <p:nvPr/>
        </p:nvSpPr>
        <p:spPr>
          <a:xfrm>
            <a:off x="14001426" y="3836571"/>
            <a:ext cx="5808915" cy="639486"/>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Hadoop Administration</a:t>
            </a:r>
          </a:p>
        </p:txBody>
      </p:sp>
      <p:sp>
        <p:nvSpPr>
          <p:cNvPr id="670" name="Shape 670"/>
          <p:cNvSpPr/>
          <p:nvPr/>
        </p:nvSpPr>
        <p:spPr>
          <a:xfrm>
            <a:off x="14001426" y="6507242"/>
            <a:ext cx="5808915" cy="639486"/>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Sparkling Water</a:t>
            </a:r>
          </a:p>
        </p:txBody>
      </p:sp>
      <p:sp>
        <p:nvSpPr>
          <p:cNvPr id="671" name="Shape 671"/>
          <p:cNvSpPr/>
          <p:nvPr/>
        </p:nvSpPr>
        <p:spPr>
          <a:xfrm>
            <a:off x="14001426" y="9131028"/>
            <a:ext cx="5808915" cy="639486"/>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Productionalizing Models</a:t>
            </a:r>
          </a:p>
        </p:txBody>
      </p:sp>
      <p:sp>
        <p:nvSpPr>
          <p:cNvPr id="672" name="Shape 672"/>
          <p:cNvSpPr txBox="1"/>
          <p:nvPr>
            <p:ph type="title"/>
          </p:nvPr>
        </p:nvSpPr>
        <p:spPr>
          <a:xfrm>
            <a:off x="3962400" y="-18933"/>
            <a:ext cx="16459200" cy="1763066"/>
          </a:xfrm>
          <a:prstGeom prst="rect">
            <a:avLst/>
          </a:prstGeom>
          <a:noFill/>
          <a:ln>
            <a:noFill/>
          </a:ln>
        </p:spPr>
        <p:txBody>
          <a:bodyPr anchorCtr="0" anchor="ctr" bIns="91375" lIns="91375" rIns="91375" tIns="91375">
            <a:noAutofit/>
          </a:bodyPr>
          <a:lstStyle/>
          <a:p>
            <a:pPr indent="0" lvl="0" marL="0" marR="0" rtl="0" algn="ctr">
              <a:lnSpc>
                <a:spcPct val="100000"/>
              </a:lnSpc>
              <a:spcBef>
                <a:spcPts val="0"/>
              </a:spcBef>
              <a:spcAft>
                <a:spcPts val="0"/>
              </a:spcAft>
              <a:buClr>
                <a:srgbClr val="000000"/>
              </a:buClr>
              <a:buSzPct val="25000"/>
              <a:buFont typeface="Trebuchet MS"/>
              <a:buNone/>
            </a:pPr>
            <a:r>
              <a:rPr b="1" i="0" lang="en-US" sz="6400" u="none" cap="none" strike="noStrike">
                <a:solidFill>
                  <a:srgbClr val="000000"/>
                </a:solidFill>
                <a:latin typeface="Trebuchet MS"/>
                <a:ea typeface="Trebuchet MS"/>
                <a:cs typeface="Trebuchet MS"/>
                <a:sym typeface="Trebuchet MS"/>
              </a:rPr>
              <a:t>H2O Training</a:t>
            </a:r>
          </a:p>
        </p:txBody>
      </p:sp>
      <p:sp>
        <p:nvSpPr>
          <p:cNvPr id="673" name="Shape 673"/>
          <p:cNvSpPr/>
          <p:nvPr/>
        </p:nvSpPr>
        <p:spPr>
          <a:xfrm>
            <a:off x="5459492" y="9239286"/>
            <a:ext cx="5808916" cy="639484"/>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H2O Best Practices [Modeling]</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7" name="Shape 677"/>
        <p:cNvGrpSpPr/>
        <p:nvPr/>
      </p:nvGrpSpPr>
      <p:grpSpPr>
        <a:xfrm>
          <a:off x="0" y="0"/>
          <a:ext cx="0" cy="0"/>
          <a:chOff x="0" y="0"/>
          <a:chExt cx="0" cy="0"/>
        </a:xfrm>
      </p:grpSpPr>
      <p:sp>
        <p:nvSpPr>
          <p:cNvPr id="678" name="Shape 678"/>
          <p:cNvSpPr txBox="1"/>
          <p:nvPr>
            <p:ph type="title"/>
          </p:nvPr>
        </p:nvSpPr>
        <p:spPr>
          <a:xfrm>
            <a:off x="3962400" y="-18933"/>
            <a:ext cx="16459200" cy="1763066"/>
          </a:xfrm>
          <a:prstGeom prst="rect">
            <a:avLst/>
          </a:prstGeom>
          <a:noFill/>
          <a:ln>
            <a:noFill/>
          </a:ln>
        </p:spPr>
        <p:txBody>
          <a:bodyPr anchorCtr="0" anchor="ctr" bIns="91375" lIns="91375" rIns="91375" tIns="91375">
            <a:noAutofit/>
          </a:bodyPr>
          <a:lstStyle/>
          <a:p>
            <a:pPr indent="0" lvl="0" marL="0" marR="0" rtl="0" algn="ctr">
              <a:lnSpc>
                <a:spcPct val="100000"/>
              </a:lnSpc>
              <a:spcBef>
                <a:spcPts val="0"/>
              </a:spcBef>
              <a:spcAft>
                <a:spcPts val="0"/>
              </a:spcAft>
              <a:buClr>
                <a:srgbClr val="000000"/>
              </a:buClr>
              <a:buSzPct val="25000"/>
              <a:buFont typeface="Courier"/>
              <a:buNone/>
            </a:pPr>
            <a:r>
              <a:rPr b="1" i="0" lang="en-US" sz="6400" u="none" cap="none" strike="noStrike">
                <a:solidFill>
                  <a:srgbClr val="000000"/>
                </a:solidFill>
                <a:latin typeface="Courier"/>
                <a:ea typeface="Courier"/>
                <a:cs typeface="Courier"/>
                <a:sym typeface="Courier"/>
              </a:rPr>
              <a:t>as.h2o()</a:t>
            </a:r>
            <a:r>
              <a:rPr b="1" i="0" lang="en-US" sz="6400" u="none" cap="none" strike="noStrike">
                <a:solidFill>
                  <a:srgbClr val="000000"/>
                </a:solidFill>
                <a:latin typeface="Calibri"/>
                <a:ea typeface="Calibri"/>
                <a:cs typeface="Calibri"/>
                <a:sym typeface="Calibri"/>
              </a:rPr>
              <a:t> vs. </a:t>
            </a:r>
            <a:r>
              <a:rPr b="1" i="0" lang="en-US" sz="6400" u="none" cap="none" strike="noStrike">
                <a:solidFill>
                  <a:srgbClr val="000000"/>
                </a:solidFill>
                <a:latin typeface="Courier"/>
                <a:ea typeface="Courier"/>
                <a:cs typeface="Courier"/>
                <a:sym typeface="Courier"/>
              </a:rPr>
              <a:t>as.data.frame()</a:t>
            </a:r>
          </a:p>
        </p:txBody>
      </p:sp>
      <p:grpSp>
        <p:nvGrpSpPr>
          <p:cNvPr id="679" name="Shape 679"/>
          <p:cNvGrpSpPr/>
          <p:nvPr/>
        </p:nvGrpSpPr>
        <p:grpSpPr>
          <a:xfrm>
            <a:off x="3506432" y="3333503"/>
            <a:ext cx="17371134" cy="4960512"/>
            <a:chOff x="0" y="0"/>
            <a:chExt cx="17371132" cy="4960510"/>
          </a:xfrm>
        </p:grpSpPr>
        <p:sp>
          <p:nvSpPr>
            <p:cNvPr id="680" name="Shape 680"/>
            <p:cNvSpPr/>
            <p:nvPr/>
          </p:nvSpPr>
          <p:spPr>
            <a:xfrm>
              <a:off x="0" y="0"/>
              <a:ext cx="8146089" cy="4960510"/>
            </a:xfrm>
            <a:prstGeom prst="rect">
              <a:avLst/>
            </a:prstGeom>
            <a:solidFill>
              <a:srgbClr val="DDDDDD"/>
            </a:solidFill>
            <a:ln cap="flat" cmpd="sng" w="25400">
              <a:solidFill>
                <a:srgbClr val="535353"/>
              </a:solidFill>
              <a:prstDash val="solid"/>
              <a:miter/>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681" name="Shape 681"/>
            <p:cNvSpPr/>
            <p:nvPr/>
          </p:nvSpPr>
          <p:spPr>
            <a:xfrm>
              <a:off x="9225043" y="0"/>
              <a:ext cx="8146089" cy="4960510"/>
            </a:xfrm>
            <a:prstGeom prst="rect">
              <a:avLst/>
            </a:prstGeom>
            <a:solidFill>
              <a:srgbClr val="DDDDDD"/>
            </a:solidFill>
            <a:ln cap="flat" cmpd="sng" w="25400">
              <a:solidFill>
                <a:srgbClr val="535353"/>
              </a:solidFill>
              <a:prstDash val="solid"/>
              <a:miter/>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682" name="Shape 682"/>
            <p:cNvSpPr/>
            <p:nvPr/>
          </p:nvSpPr>
          <p:spPr>
            <a:xfrm>
              <a:off x="20392" y="199668"/>
              <a:ext cx="8105302" cy="7924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ourier"/>
                <a:buNone/>
              </a:pPr>
              <a:r>
                <a:rPr b="1" i="0" lang="en-US" sz="4000" u="none" cap="none" strike="noStrike">
                  <a:solidFill>
                    <a:srgbClr val="000000"/>
                  </a:solidFill>
                  <a:latin typeface="Courier"/>
                  <a:ea typeface="Courier"/>
                  <a:cs typeface="Courier"/>
                  <a:sym typeface="Courier"/>
                </a:rPr>
                <a:t>as.h2o()</a:t>
              </a:r>
            </a:p>
          </p:txBody>
        </p:sp>
        <p:sp>
          <p:nvSpPr>
            <p:cNvPr id="683" name="Shape 683"/>
            <p:cNvSpPr/>
            <p:nvPr/>
          </p:nvSpPr>
          <p:spPr>
            <a:xfrm>
              <a:off x="9245438" y="199668"/>
              <a:ext cx="8105302" cy="7924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ourier"/>
                <a:buNone/>
              </a:pPr>
              <a:r>
                <a:rPr b="1" i="0" lang="en-US" sz="4000" u="none" cap="none" strike="noStrike">
                  <a:solidFill>
                    <a:srgbClr val="000000"/>
                  </a:solidFill>
                  <a:latin typeface="Courier"/>
                  <a:ea typeface="Courier"/>
                  <a:cs typeface="Courier"/>
                  <a:sym typeface="Courier"/>
                </a:rPr>
                <a:t>as.data.frame()</a:t>
              </a:r>
            </a:p>
          </p:txBody>
        </p:sp>
        <p:sp>
          <p:nvSpPr>
            <p:cNvPr id="684" name="Shape 684"/>
            <p:cNvSpPr/>
            <p:nvPr/>
          </p:nvSpPr>
          <p:spPr>
            <a:xfrm>
              <a:off x="248663" y="1546467"/>
              <a:ext cx="7648760" cy="2862580"/>
            </a:xfrm>
            <a:prstGeom prst="rect">
              <a:avLst/>
            </a:prstGeom>
            <a:noFill/>
            <a:ln>
              <a:noFill/>
            </a:ln>
          </p:spPr>
          <p:txBody>
            <a:bodyPr anchorCtr="0" anchor="t" bIns="91425" lIns="91425" rIns="91425" tIns="91425">
              <a:noAutofit/>
            </a:bodyPr>
            <a:lstStyle/>
            <a:p>
              <a:pPr indent="-280736" lvl="0" marL="280736" marR="0" rtl="0" algn="l">
                <a:lnSpc>
                  <a:spcPct val="100000"/>
                </a:lnSpc>
                <a:spcBef>
                  <a:spcPts val="0"/>
                </a:spcBef>
                <a:spcAft>
                  <a:spcPts val="0"/>
                </a:spcAft>
                <a:buClr>
                  <a:srgbClr val="000000"/>
                </a:buClr>
                <a:buSzPct val="100000"/>
                <a:buFont typeface="Arial"/>
                <a:buChar char="•"/>
              </a:pPr>
              <a:r>
                <a:rPr b="0" i="0" lang="en-US" sz="3600" u="none" cap="none" strike="noStrike">
                  <a:solidFill>
                    <a:srgbClr val="000000"/>
                  </a:solidFill>
                  <a:latin typeface="Arial"/>
                  <a:ea typeface="Arial"/>
                  <a:cs typeface="Arial"/>
                  <a:sym typeface="Arial"/>
                </a:rPr>
                <a:t>Turns R data.frame into an H2OFrame</a:t>
              </a:r>
            </a:p>
            <a:p>
              <a:pPr indent="-280736" lvl="0" marL="280736" marR="0" rtl="0" algn="l">
                <a:lnSpc>
                  <a:spcPct val="100000"/>
                </a:lnSpc>
                <a:spcBef>
                  <a:spcPts val="0"/>
                </a:spcBef>
                <a:spcAft>
                  <a:spcPts val="0"/>
                </a:spcAft>
                <a:buClr>
                  <a:srgbClr val="000000"/>
                </a:buClr>
                <a:buSzPct val="100000"/>
                <a:buFont typeface="Arial"/>
                <a:buChar char="•"/>
              </a:pPr>
              <a:r>
                <a:rPr b="0" i="0" lang="en-US" sz="3600" u="none" cap="none" strike="noStrike">
                  <a:solidFill>
                    <a:srgbClr val="000000"/>
                  </a:solidFill>
                  <a:latin typeface="Arial"/>
                  <a:ea typeface="Arial"/>
                  <a:cs typeface="Arial"/>
                  <a:sym typeface="Arial"/>
                </a:rPr>
                <a:t>Saves data.frame to CSV and then performs</a:t>
              </a:r>
              <a:r>
                <a:rPr b="0" i="0" lang="en-US" sz="3600" u="none" cap="none" strike="noStrike">
                  <a:solidFill>
                    <a:srgbClr val="000000"/>
                  </a:solidFill>
                  <a:latin typeface="Courier"/>
                  <a:ea typeface="Courier"/>
                  <a:cs typeface="Courier"/>
                  <a:sym typeface="Courier"/>
                </a:rPr>
                <a:t> h2o.upload()</a:t>
              </a:r>
              <a:r>
                <a:rPr b="0" i="0" lang="en-US" sz="3600" u="none" cap="none" strike="noStrike">
                  <a:solidFill>
                    <a:srgbClr val="000000"/>
                  </a:solidFill>
                  <a:latin typeface="Arial"/>
                  <a:ea typeface="Arial"/>
                  <a:cs typeface="Arial"/>
                  <a:sym typeface="Arial"/>
                </a:rPr>
                <a:t> to H2O cluster </a:t>
              </a:r>
            </a:p>
          </p:txBody>
        </p:sp>
        <p:sp>
          <p:nvSpPr>
            <p:cNvPr id="685" name="Shape 685"/>
            <p:cNvSpPr/>
            <p:nvPr/>
          </p:nvSpPr>
          <p:spPr>
            <a:xfrm>
              <a:off x="9473709" y="1546467"/>
              <a:ext cx="7648760" cy="2356837"/>
            </a:xfrm>
            <a:prstGeom prst="rect">
              <a:avLst/>
            </a:prstGeom>
            <a:noFill/>
            <a:ln>
              <a:noFill/>
            </a:ln>
          </p:spPr>
          <p:txBody>
            <a:bodyPr anchorCtr="0" anchor="t" bIns="91425" lIns="91425" rIns="91425" tIns="91425">
              <a:noAutofit/>
            </a:bodyPr>
            <a:lstStyle/>
            <a:p>
              <a:pPr indent="-280736" lvl="0" marL="280736" marR="0" rtl="0" algn="l">
                <a:lnSpc>
                  <a:spcPct val="100000"/>
                </a:lnSpc>
                <a:spcBef>
                  <a:spcPts val="0"/>
                </a:spcBef>
                <a:spcAft>
                  <a:spcPts val="0"/>
                </a:spcAft>
                <a:buClr>
                  <a:srgbClr val="000000"/>
                </a:buClr>
                <a:buSzPct val="100000"/>
                <a:buFont typeface="Arial"/>
                <a:buChar char="•"/>
              </a:pPr>
              <a:r>
                <a:rPr b="0" i="0" lang="en-US" sz="3600" u="none" cap="none" strike="noStrike">
                  <a:solidFill>
                    <a:srgbClr val="000000"/>
                  </a:solidFill>
                  <a:latin typeface="Arial"/>
                  <a:ea typeface="Arial"/>
                  <a:cs typeface="Arial"/>
                  <a:sym typeface="Arial"/>
                </a:rPr>
                <a:t>Turns H2OFrame to R data.frame </a:t>
              </a:r>
            </a:p>
            <a:p>
              <a:pPr indent="-280736" lvl="0" marL="280736" marR="0" rtl="0" algn="l">
                <a:lnSpc>
                  <a:spcPct val="100000"/>
                </a:lnSpc>
                <a:spcBef>
                  <a:spcPts val="0"/>
                </a:spcBef>
                <a:spcAft>
                  <a:spcPts val="0"/>
                </a:spcAft>
                <a:buClr>
                  <a:srgbClr val="000000"/>
                </a:buClr>
                <a:buSzPct val="100000"/>
                <a:buFont typeface="Arial"/>
                <a:buChar char="•"/>
              </a:pPr>
              <a:r>
                <a:rPr b="0" i="0" lang="en-US" sz="3600" u="none" cap="none" strike="noStrike">
                  <a:solidFill>
                    <a:srgbClr val="000000"/>
                  </a:solidFill>
                  <a:latin typeface="Arial"/>
                  <a:ea typeface="Arial"/>
                  <a:cs typeface="Arial"/>
                  <a:sym typeface="Arial"/>
                </a:rPr>
                <a:t>Does </a:t>
              </a:r>
              <a:r>
                <a:rPr b="0" i="0" lang="en-US" sz="3600" u="none" cap="none" strike="noStrike">
                  <a:solidFill>
                    <a:srgbClr val="000000"/>
                  </a:solidFill>
                  <a:latin typeface="Courier"/>
                  <a:ea typeface="Courier"/>
                  <a:cs typeface="Courier"/>
                  <a:sym typeface="Courier"/>
                </a:rPr>
                <a:t>h2o.downloadCSV</a:t>
              </a:r>
              <a:r>
                <a:rPr b="0" i="0" lang="en-US" sz="3600" u="none" cap="none" strike="noStrike">
                  <a:solidFill>
                    <a:srgbClr val="000000"/>
                  </a:solidFill>
                  <a:latin typeface="Arial"/>
                  <a:ea typeface="Arial"/>
                  <a:cs typeface="Arial"/>
                  <a:sym typeface="Arial"/>
                </a:rPr>
                <a:t> and then </a:t>
              </a:r>
              <a:r>
                <a:rPr b="0" i="0" lang="en-US" sz="3600" u="none" cap="none" strike="noStrike">
                  <a:solidFill>
                    <a:srgbClr val="000000"/>
                  </a:solidFill>
                  <a:latin typeface="Courier"/>
                  <a:ea typeface="Courier"/>
                  <a:cs typeface="Courier"/>
                  <a:sym typeface="Courier"/>
                </a:rPr>
                <a:t>read.csv</a:t>
              </a:r>
              <a:r>
                <a:rPr b="0" i="0" lang="en-US" sz="3600" u="none" cap="none" strike="noStrike">
                  <a:solidFill>
                    <a:srgbClr val="000000"/>
                  </a:solidFill>
                  <a:latin typeface="Arial"/>
                  <a:ea typeface="Arial"/>
                  <a:cs typeface="Arial"/>
                  <a:sym typeface="Arial"/>
                </a:rPr>
                <a:t>, and finally turns it into data.frame </a:t>
              </a:r>
            </a:p>
          </p:txBody>
        </p:sp>
      </p:grpSp>
      <p:sp>
        <p:nvSpPr>
          <p:cNvPr id="686" name="Shape 686"/>
          <p:cNvSpPr/>
          <p:nvPr/>
        </p:nvSpPr>
        <p:spPr>
          <a:xfrm>
            <a:off x="4753862" y="9600196"/>
            <a:ext cx="15241508" cy="1282447"/>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Helvetica Neue"/>
              <a:buNone/>
            </a:pPr>
            <a:r>
              <a:rPr b="1" i="0" lang="en-US" sz="3600" u="none" cap="none" strike="noStrike">
                <a:solidFill>
                  <a:srgbClr val="000000"/>
                </a:solidFill>
                <a:latin typeface="Helvetica Neue"/>
                <a:ea typeface="Helvetica Neue"/>
                <a:cs typeface="Helvetica Neue"/>
                <a:sym typeface="Helvetica Neue"/>
              </a:rPr>
              <a:t>Note:</a:t>
            </a:r>
            <a:r>
              <a:rPr b="0" i="0" lang="en-US" sz="3600" u="none" cap="none" strike="noStrike">
                <a:solidFill>
                  <a:srgbClr val="000000"/>
                </a:solidFill>
                <a:latin typeface="Helvetica Neue"/>
                <a:ea typeface="Helvetica Neue"/>
                <a:cs typeface="Helvetica Neue"/>
                <a:sym typeface="Helvetica Neue"/>
              </a:rPr>
              <a:t> Be mindful of </a:t>
            </a:r>
            <a:r>
              <a:rPr b="0" i="0" lang="en-US" sz="3600" u="none" cap="none" strike="noStrike">
                <a:solidFill>
                  <a:srgbClr val="000000"/>
                </a:solidFill>
                <a:latin typeface="Courier"/>
                <a:ea typeface="Courier"/>
                <a:cs typeface="Courier"/>
                <a:sym typeface="Courier"/>
              </a:rPr>
              <a:t>as.data.frame()</a:t>
            </a:r>
            <a:r>
              <a:rPr b="0" i="0" lang="en-US" sz="3600" u="none" cap="none" strike="noStrike">
                <a:solidFill>
                  <a:srgbClr val="000000"/>
                </a:solidFill>
                <a:latin typeface="Helvetica Neue"/>
                <a:ea typeface="Helvetica Neue"/>
                <a:cs typeface="Helvetica Neue"/>
                <a:sym typeface="Helvetica Neue"/>
              </a:rPr>
              <a:t>, it is difficult to make a large H2OFrame into a R data.frame</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0" name="Shape 160"/>
        <p:cNvGrpSpPr/>
        <p:nvPr/>
      </p:nvGrpSpPr>
      <p:grpSpPr>
        <a:xfrm>
          <a:off x="0" y="0"/>
          <a:ext cx="0" cy="0"/>
          <a:chOff x="0" y="0"/>
          <a:chExt cx="0" cy="0"/>
        </a:xfrm>
      </p:grpSpPr>
      <p:grpSp>
        <p:nvGrpSpPr>
          <p:cNvPr id="161" name="Shape 161"/>
          <p:cNvGrpSpPr/>
          <p:nvPr/>
        </p:nvGrpSpPr>
        <p:grpSpPr>
          <a:xfrm>
            <a:off x="3853492" y="6063182"/>
            <a:ext cx="7886072" cy="1564876"/>
            <a:chOff x="0" y="0"/>
            <a:chExt cx="7886071" cy="1564876"/>
          </a:xfrm>
        </p:grpSpPr>
        <p:sp>
          <p:nvSpPr>
            <p:cNvPr id="162" name="Shape 162"/>
            <p:cNvSpPr/>
            <p:nvPr/>
          </p:nvSpPr>
          <p:spPr>
            <a:xfrm>
              <a:off x="1107212" y="185536"/>
              <a:ext cx="6778859" cy="1193800"/>
            </a:xfrm>
            <a:custGeom>
              <a:pathLst>
                <a:path extrusionOk="0" h="120000" w="120000">
                  <a:moveTo>
                    <a:pt x="1094" y="0"/>
                  </a:moveTo>
                  <a:lnTo>
                    <a:pt x="119922" y="0"/>
                  </a:lnTo>
                  <a:lnTo>
                    <a:pt x="109900" y="53344"/>
                  </a:lnTo>
                  <a:lnTo>
                    <a:pt x="120000" y="120000"/>
                  </a:lnTo>
                  <a:lnTo>
                    <a:pt x="0" y="120000"/>
                  </a:lnTo>
                </a:path>
              </a:pathLst>
            </a:custGeom>
            <a:noFill/>
            <a:ln cap="flat" cmpd="sng" w="50800">
              <a:solidFill>
                <a:srgbClr val="A9A9A9"/>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63" name="Shape 163"/>
            <p:cNvSpPr/>
            <p:nvPr/>
          </p:nvSpPr>
          <p:spPr>
            <a:xfrm>
              <a:off x="0" y="0"/>
              <a:ext cx="1564876" cy="1564876"/>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64" name="Shape 164"/>
            <p:cNvSpPr/>
            <p:nvPr/>
          </p:nvSpPr>
          <p:spPr>
            <a:xfrm>
              <a:off x="537035" y="407207"/>
              <a:ext cx="478105" cy="737762"/>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2</a:t>
              </a:r>
            </a:p>
          </p:txBody>
        </p:sp>
      </p:grpSp>
      <p:grpSp>
        <p:nvGrpSpPr>
          <p:cNvPr id="165" name="Shape 165"/>
          <p:cNvGrpSpPr/>
          <p:nvPr/>
        </p:nvGrpSpPr>
        <p:grpSpPr>
          <a:xfrm>
            <a:off x="3853492" y="8770240"/>
            <a:ext cx="7886072" cy="1564878"/>
            <a:chOff x="0" y="0"/>
            <a:chExt cx="7886071" cy="1564876"/>
          </a:xfrm>
        </p:grpSpPr>
        <p:sp>
          <p:nvSpPr>
            <p:cNvPr id="166" name="Shape 166"/>
            <p:cNvSpPr/>
            <p:nvPr/>
          </p:nvSpPr>
          <p:spPr>
            <a:xfrm>
              <a:off x="1107212" y="185536"/>
              <a:ext cx="6778859" cy="1193800"/>
            </a:xfrm>
            <a:custGeom>
              <a:pathLst>
                <a:path extrusionOk="0" h="120000" w="120000">
                  <a:moveTo>
                    <a:pt x="1094" y="0"/>
                  </a:moveTo>
                  <a:lnTo>
                    <a:pt x="119922" y="0"/>
                  </a:lnTo>
                  <a:lnTo>
                    <a:pt x="109900" y="53344"/>
                  </a:lnTo>
                  <a:lnTo>
                    <a:pt x="120000" y="120000"/>
                  </a:lnTo>
                  <a:lnTo>
                    <a:pt x="0" y="120000"/>
                  </a:lnTo>
                </a:path>
              </a:pathLst>
            </a:custGeom>
            <a:noFill/>
            <a:ln cap="flat" cmpd="sng" w="50800">
              <a:solidFill>
                <a:srgbClr val="A9A9A9"/>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67" name="Shape 167"/>
            <p:cNvSpPr/>
            <p:nvPr/>
          </p:nvSpPr>
          <p:spPr>
            <a:xfrm>
              <a:off x="0" y="0"/>
              <a:ext cx="1564876" cy="1564876"/>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68" name="Shape 168"/>
            <p:cNvSpPr/>
            <p:nvPr/>
          </p:nvSpPr>
          <p:spPr>
            <a:xfrm>
              <a:off x="537035" y="407207"/>
              <a:ext cx="478105" cy="737762"/>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3</a:t>
              </a:r>
            </a:p>
          </p:txBody>
        </p:sp>
      </p:grpSp>
      <p:grpSp>
        <p:nvGrpSpPr>
          <p:cNvPr id="169" name="Shape 169"/>
          <p:cNvGrpSpPr/>
          <p:nvPr/>
        </p:nvGrpSpPr>
        <p:grpSpPr>
          <a:xfrm>
            <a:off x="12510538" y="3392510"/>
            <a:ext cx="7886072" cy="1564878"/>
            <a:chOff x="0" y="0"/>
            <a:chExt cx="7886071" cy="1564876"/>
          </a:xfrm>
        </p:grpSpPr>
        <p:sp>
          <p:nvSpPr>
            <p:cNvPr id="170" name="Shape 170"/>
            <p:cNvSpPr/>
            <p:nvPr/>
          </p:nvSpPr>
          <p:spPr>
            <a:xfrm>
              <a:off x="1107212" y="185536"/>
              <a:ext cx="6778859" cy="1193800"/>
            </a:xfrm>
            <a:custGeom>
              <a:pathLst>
                <a:path extrusionOk="0" h="120000" w="120000">
                  <a:moveTo>
                    <a:pt x="1094" y="0"/>
                  </a:moveTo>
                  <a:lnTo>
                    <a:pt x="119922" y="0"/>
                  </a:lnTo>
                  <a:lnTo>
                    <a:pt x="109900" y="53344"/>
                  </a:lnTo>
                  <a:lnTo>
                    <a:pt x="120000" y="120000"/>
                  </a:lnTo>
                  <a:lnTo>
                    <a:pt x="0" y="120000"/>
                  </a:lnTo>
                </a:path>
              </a:pathLst>
            </a:custGeom>
            <a:noFill/>
            <a:ln cap="flat" cmpd="sng" w="50800">
              <a:solidFill>
                <a:srgbClr val="A9A9A9"/>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71" name="Shape 171"/>
            <p:cNvSpPr/>
            <p:nvPr/>
          </p:nvSpPr>
          <p:spPr>
            <a:xfrm>
              <a:off x="0" y="0"/>
              <a:ext cx="1564876" cy="1564876"/>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72" name="Shape 172"/>
            <p:cNvSpPr/>
            <p:nvPr/>
          </p:nvSpPr>
          <p:spPr>
            <a:xfrm>
              <a:off x="537035" y="407207"/>
              <a:ext cx="478105" cy="737762"/>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4</a:t>
              </a:r>
            </a:p>
          </p:txBody>
        </p:sp>
      </p:grpSp>
      <p:grpSp>
        <p:nvGrpSpPr>
          <p:cNvPr id="173" name="Shape 173"/>
          <p:cNvGrpSpPr/>
          <p:nvPr/>
        </p:nvGrpSpPr>
        <p:grpSpPr>
          <a:xfrm>
            <a:off x="12510538" y="6063182"/>
            <a:ext cx="7886072" cy="1564876"/>
            <a:chOff x="0" y="0"/>
            <a:chExt cx="7886071" cy="1564876"/>
          </a:xfrm>
        </p:grpSpPr>
        <p:sp>
          <p:nvSpPr>
            <p:cNvPr id="174" name="Shape 174"/>
            <p:cNvSpPr/>
            <p:nvPr/>
          </p:nvSpPr>
          <p:spPr>
            <a:xfrm>
              <a:off x="1107212" y="185536"/>
              <a:ext cx="6778859" cy="1193800"/>
            </a:xfrm>
            <a:custGeom>
              <a:pathLst>
                <a:path extrusionOk="0" h="120000" w="120000">
                  <a:moveTo>
                    <a:pt x="1094" y="0"/>
                  </a:moveTo>
                  <a:lnTo>
                    <a:pt x="119922" y="0"/>
                  </a:lnTo>
                  <a:lnTo>
                    <a:pt x="109900" y="53344"/>
                  </a:lnTo>
                  <a:lnTo>
                    <a:pt x="120000" y="120000"/>
                  </a:lnTo>
                  <a:lnTo>
                    <a:pt x="0" y="120000"/>
                  </a:lnTo>
                </a:path>
              </a:pathLst>
            </a:custGeom>
            <a:noFill/>
            <a:ln cap="flat" cmpd="sng" w="50800">
              <a:solidFill>
                <a:srgbClr val="A9A9A9"/>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75" name="Shape 175"/>
            <p:cNvSpPr/>
            <p:nvPr/>
          </p:nvSpPr>
          <p:spPr>
            <a:xfrm>
              <a:off x="0" y="0"/>
              <a:ext cx="1564876" cy="1564876"/>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76" name="Shape 176"/>
            <p:cNvSpPr/>
            <p:nvPr/>
          </p:nvSpPr>
          <p:spPr>
            <a:xfrm>
              <a:off x="537035" y="407207"/>
              <a:ext cx="478105" cy="737762"/>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5</a:t>
              </a:r>
            </a:p>
          </p:txBody>
        </p:sp>
      </p:grpSp>
      <p:grpSp>
        <p:nvGrpSpPr>
          <p:cNvPr id="177" name="Shape 177"/>
          <p:cNvGrpSpPr/>
          <p:nvPr/>
        </p:nvGrpSpPr>
        <p:grpSpPr>
          <a:xfrm>
            <a:off x="12510538" y="8770240"/>
            <a:ext cx="7886072" cy="1564878"/>
            <a:chOff x="0" y="0"/>
            <a:chExt cx="7886071" cy="1564876"/>
          </a:xfrm>
        </p:grpSpPr>
        <p:sp>
          <p:nvSpPr>
            <p:cNvPr id="178" name="Shape 178"/>
            <p:cNvSpPr/>
            <p:nvPr/>
          </p:nvSpPr>
          <p:spPr>
            <a:xfrm>
              <a:off x="1107212" y="185536"/>
              <a:ext cx="6778859" cy="1193800"/>
            </a:xfrm>
            <a:custGeom>
              <a:pathLst>
                <a:path extrusionOk="0" h="120000" w="120000">
                  <a:moveTo>
                    <a:pt x="1094" y="0"/>
                  </a:moveTo>
                  <a:lnTo>
                    <a:pt x="119922" y="0"/>
                  </a:lnTo>
                  <a:lnTo>
                    <a:pt x="109900" y="53344"/>
                  </a:lnTo>
                  <a:lnTo>
                    <a:pt x="120000" y="120000"/>
                  </a:lnTo>
                  <a:lnTo>
                    <a:pt x="0" y="120000"/>
                  </a:lnTo>
                </a:path>
              </a:pathLst>
            </a:custGeom>
            <a:noFill/>
            <a:ln cap="flat" cmpd="sng" w="50800">
              <a:solidFill>
                <a:srgbClr val="A9A9A9"/>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79" name="Shape 179"/>
            <p:cNvSpPr/>
            <p:nvPr/>
          </p:nvSpPr>
          <p:spPr>
            <a:xfrm>
              <a:off x="0" y="0"/>
              <a:ext cx="1564876" cy="1564876"/>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80" name="Shape 180"/>
            <p:cNvSpPr/>
            <p:nvPr/>
          </p:nvSpPr>
          <p:spPr>
            <a:xfrm>
              <a:off x="537035" y="407207"/>
              <a:ext cx="478105" cy="737762"/>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6</a:t>
              </a:r>
            </a:p>
          </p:txBody>
        </p:sp>
      </p:grpSp>
      <p:grpSp>
        <p:nvGrpSpPr>
          <p:cNvPr id="181" name="Shape 181"/>
          <p:cNvGrpSpPr/>
          <p:nvPr/>
        </p:nvGrpSpPr>
        <p:grpSpPr>
          <a:xfrm>
            <a:off x="3548692" y="3293985"/>
            <a:ext cx="8382581" cy="1663403"/>
            <a:chOff x="0" y="0"/>
            <a:chExt cx="8382580" cy="1663401"/>
          </a:xfrm>
        </p:grpSpPr>
        <p:sp>
          <p:nvSpPr>
            <p:cNvPr id="182" name="Shape 182"/>
            <p:cNvSpPr/>
            <p:nvPr/>
          </p:nvSpPr>
          <p:spPr>
            <a:xfrm>
              <a:off x="1176923" y="197218"/>
              <a:ext cx="7205657" cy="1268963"/>
            </a:xfrm>
            <a:custGeom>
              <a:pathLst>
                <a:path extrusionOk="0" h="120000" w="120000">
                  <a:moveTo>
                    <a:pt x="1094" y="0"/>
                  </a:moveTo>
                  <a:lnTo>
                    <a:pt x="119922" y="0"/>
                  </a:lnTo>
                  <a:lnTo>
                    <a:pt x="109900" y="53344"/>
                  </a:lnTo>
                  <a:lnTo>
                    <a:pt x="120000" y="120000"/>
                  </a:lnTo>
                  <a:lnTo>
                    <a:pt x="0" y="120000"/>
                  </a:lnTo>
                </a:path>
              </a:pathLst>
            </a:custGeom>
            <a:solidFill>
              <a:srgbClr val="FBE91F"/>
            </a:solidFill>
            <a:ln cap="flat" cmpd="sng" w="50800">
              <a:solidFill>
                <a:srgbClr val="FFFB00"/>
              </a:solidFill>
              <a:prstDash val="solid"/>
              <a:round/>
              <a:headEnd len="med" w="med" type="none"/>
              <a:tailEnd len="med" w="med" type="none"/>
            </a:ln>
            <a:effectLst>
              <a:outerShdw blurRad="76200" rotWithShape="0" dir="5400000" dist="38100">
                <a:srgbClr val="000000">
                  <a:alpha val="37647"/>
                </a:srgbClr>
              </a:outerShdw>
            </a:effectLst>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83" name="Shape 183"/>
            <p:cNvSpPr/>
            <p:nvPr/>
          </p:nvSpPr>
          <p:spPr>
            <a:xfrm>
              <a:off x="0" y="0"/>
              <a:ext cx="1663401" cy="1663401"/>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84" name="Shape 184"/>
            <p:cNvSpPr/>
            <p:nvPr/>
          </p:nvSpPr>
          <p:spPr>
            <a:xfrm>
              <a:off x="570847" y="432845"/>
              <a:ext cx="521706" cy="797711"/>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1</a:t>
              </a:r>
            </a:p>
          </p:txBody>
        </p:sp>
      </p:grpSp>
      <p:sp>
        <p:nvSpPr>
          <p:cNvPr id="185" name="Shape 185"/>
          <p:cNvSpPr/>
          <p:nvPr/>
        </p:nvSpPr>
        <p:spPr>
          <a:xfrm>
            <a:off x="5255807" y="3842205"/>
            <a:ext cx="6174646" cy="719363"/>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Introduction to H2O</a:t>
            </a:r>
          </a:p>
        </p:txBody>
      </p:sp>
      <p:sp>
        <p:nvSpPr>
          <p:cNvPr id="186" name="Shape 186"/>
          <p:cNvSpPr/>
          <p:nvPr/>
        </p:nvSpPr>
        <p:spPr>
          <a:xfrm>
            <a:off x="5459492" y="6507242"/>
            <a:ext cx="5808916" cy="639486"/>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H2O Best Practices [Munging]</a:t>
            </a:r>
          </a:p>
        </p:txBody>
      </p:sp>
      <p:sp>
        <p:nvSpPr>
          <p:cNvPr id="187" name="Shape 187"/>
          <p:cNvSpPr/>
          <p:nvPr/>
        </p:nvSpPr>
        <p:spPr>
          <a:xfrm>
            <a:off x="14001426" y="3836571"/>
            <a:ext cx="5808915" cy="639486"/>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Hadoop Administration</a:t>
            </a:r>
          </a:p>
        </p:txBody>
      </p:sp>
      <p:sp>
        <p:nvSpPr>
          <p:cNvPr id="188" name="Shape 188"/>
          <p:cNvSpPr/>
          <p:nvPr/>
        </p:nvSpPr>
        <p:spPr>
          <a:xfrm>
            <a:off x="14001426" y="6507242"/>
            <a:ext cx="5808915" cy="639486"/>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Sparkling Water</a:t>
            </a:r>
          </a:p>
        </p:txBody>
      </p:sp>
      <p:sp>
        <p:nvSpPr>
          <p:cNvPr id="189" name="Shape 189"/>
          <p:cNvSpPr/>
          <p:nvPr/>
        </p:nvSpPr>
        <p:spPr>
          <a:xfrm>
            <a:off x="14001426" y="9131028"/>
            <a:ext cx="5808915" cy="639486"/>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Productionalizing Models</a:t>
            </a:r>
          </a:p>
        </p:txBody>
      </p:sp>
      <p:sp>
        <p:nvSpPr>
          <p:cNvPr id="190" name="Shape 190"/>
          <p:cNvSpPr txBox="1"/>
          <p:nvPr>
            <p:ph type="title"/>
          </p:nvPr>
        </p:nvSpPr>
        <p:spPr>
          <a:xfrm>
            <a:off x="3962400" y="-18933"/>
            <a:ext cx="16459200" cy="1763066"/>
          </a:xfrm>
          <a:prstGeom prst="rect">
            <a:avLst/>
          </a:prstGeom>
          <a:noFill/>
          <a:ln>
            <a:noFill/>
          </a:ln>
        </p:spPr>
        <p:txBody>
          <a:bodyPr anchorCtr="0" anchor="ctr" bIns="91375" lIns="91375" rIns="91375" tIns="91375">
            <a:noAutofit/>
          </a:bodyPr>
          <a:lstStyle/>
          <a:p>
            <a:pPr indent="0" lvl="0" marL="0" marR="0" rtl="0" algn="ctr">
              <a:lnSpc>
                <a:spcPct val="100000"/>
              </a:lnSpc>
              <a:spcBef>
                <a:spcPts val="0"/>
              </a:spcBef>
              <a:spcAft>
                <a:spcPts val="0"/>
              </a:spcAft>
              <a:buClr>
                <a:srgbClr val="000000"/>
              </a:buClr>
              <a:buSzPct val="25000"/>
              <a:buFont typeface="Trebuchet MS"/>
              <a:buNone/>
            </a:pPr>
            <a:r>
              <a:rPr b="1" i="0" lang="en-US" sz="6400" u="none" cap="none" strike="noStrike">
                <a:solidFill>
                  <a:srgbClr val="000000"/>
                </a:solidFill>
                <a:latin typeface="Trebuchet MS"/>
                <a:ea typeface="Trebuchet MS"/>
                <a:cs typeface="Trebuchet MS"/>
                <a:sym typeface="Trebuchet MS"/>
              </a:rPr>
              <a:t>H2O Training</a:t>
            </a:r>
          </a:p>
        </p:txBody>
      </p:sp>
      <p:sp>
        <p:nvSpPr>
          <p:cNvPr id="191" name="Shape 191"/>
          <p:cNvSpPr/>
          <p:nvPr/>
        </p:nvSpPr>
        <p:spPr>
          <a:xfrm>
            <a:off x="5459492" y="9239286"/>
            <a:ext cx="5808916" cy="639484"/>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H2O Best Practices [Modeling]</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0" name="Shape 690"/>
        <p:cNvGrpSpPr/>
        <p:nvPr/>
      </p:nvGrpSpPr>
      <p:grpSpPr>
        <a:xfrm>
          <a:off x="0" y="0"/>
          <a:ext cx="0" cy="0"/>
          <a:chOff x="0" y="0"/>
          <a:chExt cx="0" cy="0"/>
        </a:xfrm>
      </p:grpSpPr>
      <p:sp>
        <p:nvSpPr>
          <p:cNvPr id="691" name="Shape 691"/>
          <p:cNvSpPr/>
          <p:nvPr/>
        </p:nvSpPr>
        <p:spPr>
          <a:xfrm>
            <a:off x="3098800" y="5588000"/>
            <a:ext cx="18237200" cy="8178799"/>
          </a:xfrm>
          <a:prstGeom prst="rect">
            <a:avLst/>
          </a:prstGeom>
          <a:solidFill>
            <a:srgbClr val="535353"/>
          </a:solidFill>
          <a:ln>
            <a:noFill/>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692" name="Shape 692"/>
          <p:cNvSpPr/>
          <p:nvPr/>
        </p:nvSpPr>
        <p:spPr>
          <a:xfrm>
            <a:off x="3048000" y="0"/>
            <a:ext cx="18288000" cy="5613399"/>
          </a:xfrm>
          <a:prstGeom prst="rect">
            <a:avLst/>
          </a:prstGeom>
          <a:solidFill>
            <a:srgbClr val="FAE41A"/>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pic>
        <p:nvPicPr>
          <p:cNvPr id="693" name="Shape 693"/>
          <p:cNvPicPr preferRelativeResize="0"/>
          <p:nvPr/>
        </p:nvPicPr>
        <p:blipFill rotWithShape="1">
          <a:blip r:embed="rId3">
            <a:alphaModFix/>
          </a:blip>
          <a:srcRect b="0" l="0" r="0" t="0"/>
          <a:stretch/>
        </p:blipFill>
        <p:spPr>
          <a:xfrm>
            <a:off x="7752556" y="1104503"/>
            <a:ext cx="8878993" cy="3404497"/>
          </a:xfrm>
          <a:prstGeom prst="rect">
            <a:avLst/>
          </a:prstGeom>
          <a:noFill/>
          <a:ln>
            <a:noFill/>
          </a:ln>
        </p:spPr>
      </p:pic>
      <p:sp>
        <p:nvSpPr>
          <p:cNvPr id="694" name="Shape 694"/>
          <p:cNvSpPr/>
          <p:nvPr/>
        </p:nvSpPr>
        <p:spPr>
          <a:xfrm>
            <a:off x="3011476" y="8481145"/>
            <a:ext cx="18107046" cy="1363980"/>
          </a:xfrm>
          <a:prstGeom prst="rect">
            <a:avLst/>
          </a:prstGeom>
          <a:noFill/>
          <a:ln>
            <a:noFill/>
          </a:ln>
        </p:spPr>
        <p:txBody>
          <a:bodyPr anchorCtr="0" anchor="t" bIns="91425" lIns="91425" rIns="91425" tIns="91425">
            <a:noAutofit/>
          </a:bodyPr>
          <a:lstStyle/>
          <a:p>
            <a:pPr indent="228600" lvl="1" marL="0" marR="0" rtl="0" algn="l">
              <a:lnSpc>
                <a:spcPct val="100000"/>
              </a:lnSpc>
              <a:spcBef>
                <a:spcPts val="0"/>
              </a:spcBef>
              <a:spcAft>
                <a:spcPts val="0"/>
              </a:spcAft>
              <a:buClr>
                <a:srgbClr val="FFFFFF"/>
              </a:buClr>
              <a:buSzPct val="25000"/>
              <a:buFont typeface="Calibri"/>
              <a:buNone/>
            </a:pPr>
            <a:r>
              <a:rPr b="0" i="0" lang="en-US" sz="8000" u="none" cap="none" strike="noStrike">
                <a:solidFill>
                  <a:srgbClr val="FFFFFF"/>
                </a:solidFill>
                <a:latin typeface="Calibri"/>
                <a:ea typeface="Calibri"/>
                <a:cs typeface="Calibri"/>
                <a:sym typeface="Calibri"/>
              </a:rPr>
              <a:t>Column Types: Enum, Numeric, Dates</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8" name="Shape 698"/>
        <p:cNvGrpSpPr/>
        <p:nvPr/>
      </p:nvGrpSpPr>
      <p:grpSpPr>
        <a:xfrm>
          <a:off x="0" y="0"/>
          <a:ext cx="0" cy="0"/>
          <a:chOff x="0" y="0"/>
          <a:chExt cx="0" cy="0"/>
        </a:xfrm>
      </p:grpSpPr>
      <p:sp>
        <p:nvSpPr>
          <p:cNvPr id="699" name="Shape 699"/>
          <p:cNvSpPr txBox="1"/>
          <p:nvPr>
            <p:ph type="title"/>
          </p:nvPr>
        </p:nvSpPr>
        <p:spPr>
          <a:xfrm>
            <a:off x="3962400" y="513674"/>
            <a:ext cx="16459200" cy="1602277"/>
          </a:xfrm>
          <a:prstGeom prst="rect">
            <a:avLst/>
          </a:prstGeom>
          <a:noFill/>
          <a:ln>
            <a:noFill/>
          </a:ln>
        </p:spPr>
        <p:txBody>
          <a:bodyPr anchorCtr="0" anchor="b" bIns="182825" lIns="182825" rIns="182825" tIns="182825">
            <a:noAutofit/>
          </a:bodyPr>
          <a:lstStyle/>
          <a:p>
            <a:pPr indent="0" lvl="0" marL="0" marR="0" rtl="0" algn="ctr">
              <a:lnSpc>
                <a:spcPct val="107407"/>
              </a:lnSpc>
              <a:spcBef>
                <a:spcPts val="0"/>
              </a:spcBef>
              <a:spcAft>
                <a:spcPts val="0"/>
              </a:spcAft>
              <a:buClr>
                <a:srgbClr val="535353"/>
              </a:buClr>
              <a:buSzPct val="25000"/>
              <a:buFont typeface="Calibri"/>
              <a:buNone/>
            </a:pPr>
            <a:r>
              <a:rPr b="0" i="0" lang="en-US" sz="7200" u="none" cap="none" strike="noStrike">
                <a:solidFill>
                  <a:srgbClr val="535353"/>
                </a:solidFill>
                <a:latin typeface="Calibri"/>
                <a:ea typeface="Calibri"/>
                <a:cs typeface="Calibri"/>
                <a:sym typeface="Calibri"/>
              </a:rPr>
              <a:t>Enum vs. Numeric vs. Dates</a:t>
            </a:r>
          </a:p>
        </p:txBody>
      </p:sp>
      <p:sp>
        <p:nvSpPr>
          <p:cNvPr id="700" name="Shape 700"/>
          <p:cNvSpPr/>
          <p:nvPr/>
        </p:nvSpPr>
        <p:spPr>
          <a:xfrm>
            <a:off x="4749800" y="3251200"/>
            <a:ext cx="5689600" cy="2540000"/>
          </a:xfrm>
          <a:prstGeom prst="rect">
            <a:avLst/>
          </a:prstGeom>
          <a:solidFill>
            <a:srgbClr val="595959"/>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701" name="Shape 701"/>
          <p:cNvSpPr/>
          <p:nvPr/>
        </p:nvSpPr>
        <p:spPr>
          <a:xfrm>
            <a:off x="4749800" y="6451600"/>
            <a:ext cx="5689600" cy="2540000"/>
          </a:xfrm>
          <a:prstGeom prst="rect">
            <a:avLst/>
          </a:prstGeom>
          <a:solidFill>
            <a:srgbClr val="595959"/>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702" name="Shape 702"/>
          <p:cNvSpPr/>
          <p:nvPr/>
        </p:nvSpPr>
        <p:spPr>
          <a:xfrm>
            <a:off x="4749800" y="9652000"/>
            <a:ext cx="5689600" cy="2540000"/>
          </a:xfrm>
          <a:prstGeom prst="rect">
            <a:avLst/>
          </a:prstGeom>
          <a:solidFill>
            <a:srgbClr val="595959"/>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cxnSp>
        <p:nvCxnSpPr>
          <p:cNvPr id="703" name="Shape 703"/>
          <p:cNvCxnSpPr/>
          <p:nvPr/>
        </p:nvCxnSpPr>
        <p:spPr>
          <a:xfrm flipH="1" rot="10800000">
            <a:off x="10915127" y="3251199"/>
            <a:ext cx="0" cy="2540000"/>
          </a:xfrm>
          <a:prstGeom prst="straightConnector1">
            <a:avLst/>
          </a:prstGeom>
          <a:noFill/>
          <a:ln cap="flat" cmpd="sng" w="114300">
            <a:solidFill>
              <a:srgbClr val="FBE93A"/>
            </a:solidFill>
            <a:prstDash val="solid"/>
            <a:round/>
            <a:headEnd len="med" w="med" type="none"/>
            <a:tailEnd len="med" w="med" type="none"/>
          </a:ln>
        </p:spPr>
      </p:cxnSp>
      <p:cxnSp>
        <p:nvCxnSpPr>
          <p:cNvPr id="704" name="Shape 704"/>
          <p:cNvCxnSpPr/>
          <p:nvPr/>
        </p:nvCxnSpPr>
        <p:spPr>
          <a:xfrm flipH="1" rot="10800000">
            <a:off x="10915127" y="6451599"/>
            <a:ext cx="0" cy="2540000"/>
          </a:xfrm>
          <a:prstGeom prst="straightConnector1">
            <a:avLst/>
          </a:prstGeom>
          <a:noFill/>
          <a:ln cap="flat" cmpd="sng" w="114300">
            <a:solidFill>
              <a:srgbClr val="FBE93A"/>
            </a:solidFill>
            <a:prstDash val="solid"/>
            <a:round/>
            <a:headEnd len="med" w="med" type="none"/>
            <a:tailEnd len="med" w="med" type="none"/>
          </a:ln>
        </p:spPr>
      </p:cxnSp>
      <p:cxnSp>
        <p:nvCxnSpPr>
          <p:cNvPr id="705" name="Shape 705"/>
          <p:cNvCxnSpPr/>
          <p:nvPr/>
        </p:nvCxnSpPr>
        <p:spPr>
          <a:xfrm flipH="1" rot="10800000">
            <a:off x="10915127" y="9651999"/>
            <a:ext cx="0" cy="2540000"/>
          </a:xfrm>
          <a:prstGeom prst="straightConnector1">
            <a:avLst/>
          </a:prstGeom>
          <a:noFill/>
          <a:ln cap="flat" cmpd="sng" w="114300">
            <a:solidFill>
              <a:srgbClr val="FBE93A"/>
            </a:solidFill>
            <a:prstDash val="solid"/>
            <a:round/>
            <a:headEnd len="med" w="med" type="none"/>
            <a:tailEnd len="med" w="med" type="none"/>
          </a:ln>
        </p:spPr>
      </p:cxnSp>
      <p:sp>
        <p:nvSpPr>
          <p:cNvPr id="706" name="Shape 706"/>
          <p:cNvSpPr/>
          <p:nvPr/>
        </p:nvSpPr>
        <p:spPr>
          <a:xfrm>
            <a:off x="4800403" y="4061458"/>
            <a:ext cx="5588394" cy="94488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FFFFFF"/>
              </a:buClr>
              <a:buSzPct val="25000"/>
              <a:buFont typeface="Helvetica Neue"/>
              <a:buNone/>
            </a:pPr>
            <a:r>
              <a:rPr b="0" i="0" lang="en-US" sz="5000" u="none" cap="none" strike="noStrike">
                <a:solidFill>
                  <a:srgbClr val="FFFFFF"/>
                </a:solidFill>
                <a:latin typeface="Helvetica Neue"/>
                <a:ea typeface="Helvetica Neue"/>
                <a:cs typeface="Helvetica Neue"/>
                <a:sym typeface="Helvetica Neue"/>
              </a:rPr>
              <a:t>Enum</a:t>
            </a:r>
          </a:p>
        </p:txBody>
      </p:sp>
      <p:sp>
        <p:nvSpPr>
          <p:cNvPr id="707" name="Shape 707"/>
          <p:cNvSpPr/>
          <p:nvPr/>
        </p:nvSpPr>
        <p:spPr>
          <a:xfrm>
            <a:off x="4800403" y="7261859"/>
            <a:ext cx="5588394" cy="94488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FFFFFF"/>
              </a:buClr>
              <a:buSzPct val="25000"/>
              <a:buFont typeface="Helvetica Neue"/>
              <a:buNone/>
            </a:pPr>
            <a:r>
              <a:rPr b="0" i="0" lang="en-US" sz="5000" u="none" cap="none" strike="noStrike">
                <a:solidFill>
                  <a:srgbClr val="FFFFFF"/>
                </a:solidFill>
                <a:latin typeface="Helvetica Neue"/>
                <a:ea typeface="Helvetica Neue"/>
                <a:cs typeface="Helvetica Neue"/>
                <a:sym typeface="Helvetica Neue"/>
              </a:rPr>
              <a:t>Numeric</a:t>
            </a:r>
          </a:p>
        </p:txBody>
      </p:sp>
      <p:sp>
        <p:nvSpPr>
          <p:cNvPr id="708" name="Shape 708"/>
          <p:cNvSpPr/>
          <p:nvPr/>
        </p:nvSpPr>
        <p:spPr>
          <a:xfrm>
            <a:off x="4800403" y="10462259"/>
            <a:ext cx="5588394" cy="94488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FFFFFF"/>
              </a:buClr>
              <a:buSzPct val="25000"/>
              <a:buFont typeface="Helvetica Neue"/>
              <a:buNone/>
            </a:pPr>
            <a:r>
              <a:rPr b="0" i="0" lang="en-US" sz="5000" u="none" cap="none" strike="noStrike">
                <a:solidFill>
                  <a:srgbClr val="FFFFFF"/>
                </a:solidFill>
                <a:latin typeface="Helvetica Neue"/>
                <a:ea typeface="Helvetica Neue"/>
                <a:cs typeface="Helvetica Neue"/>
                <a:sym typeface="Helvetica Neue"/>
              </a:rPr>
              <a:t>Dates</a:t>
            </a:r>
          </a:p>
        </p:txBody>
      </p:sp>
      <p:sp>
        <p:nvSpPr>
          <p:cNvPr id="709" name="Shape 709"/>
          <p:cNvSpPr/>
          <p:nvPr/>
        </p:nvSpPr>
        <p:spPr>
          <a:xfrm>
            <a:off x="11650215" y="3261358"/>
            <a:ext cx="6639279" cy="2621281"/>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Helvetica Neue"/>
              <a:buNone/>
            </a:pPr>
            <a:r>
              <a:rPr b="1" i="0" lang="en-US" sz="4000" u="none" cap="none" strike="noStrike">
                <a:solidFill>
                  <a:srgbClr val="000000"/>
                </a:solidFill>
                <a:latin typeface="Helvetica Neue"/>
                <a:ea typeface="Helvetica Neue"/>
                <a:cs typeface="Helvetica Neue"/>
                <a:sym typeface="Helvetica Neue"/>
              </a:rPr>
              <a:t>Enum: </a:t>
            </a:r>
            <a:r>
              <a:rPr b="0" i="0" lang="en-US" sz="4000" u="none" cap="none" strike="noStrike">
                <a:solidFill>
                  <a:srgbClr val="000000"/>
                </a:solidFill>
                <a:latin typeface="Helvetica Neue"/>
                <a:ea typeface="Helvetica Neue"/>
                <a:cs typeface="Helvetica Neue"/>
                <a:sym typeface="Helvetica Neue"/>
              </a:rPr>
              <a:t>Also known as enumerated variable. Represents a categorical variable </a:t>
            </a:r>
          </a:p>
        </p:txBody>
      </p:sp>
      <p:sp>
        <p:nvSpPr>
          <p:cNvPr id="710" name="Shape 710"/>
          <p:cNvSpPr/>
          <p:nvPr/>
        </p:nvSpPr>
        <p:spPr>
          <a:xfrm>
            <a:off x="11441457" y="6916286"/>
            <a:ext cx="6639279" cy="1402081"/>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Helvetica Neue"/>
              <a:buNone/>
            </a:pPr>
            <a:r>
              <a:rPr b="1" i="0" lang="en-US" sz="4000" u="none" cap="none" strike="noStrike">
                <a:solidFill>
                  <a:srgbClr val="000000"/>
                </a:solidFill>
                <a:latin typeface="Helvetica Neue"/>
                <a:ea typeface="Helvetica Neue"/>
                <a:cs typeface="Helvetica Neue"/>
                <a:sym typeface="Helvetica Neue"/>
              </a:rPr>
              <a:t>Numeric: </a:t>
            </a:r>
            <a:r>
              <a:rPr b="0" i="0" lang="en-US" sz="4000" u="none" cap="none" strike="noStrike">
                <a:solidFill>
                  <a:srgbClr val="000000"/>
                </a:solidFill>
                <a:latin typeface="Helvetica Neue"/>
                <a:ea typeface="Helvetica Neue"/>
                <a:cs typeface="Helvetica Neue"/>
                <a:sym typeface="Helvetica Neue"/>
              </a:rPr>
              <a:t>Variable that holds a numeric value </a:t>
            </a:r>
          </a:p>
        </p:txBody>
      </p:sp>
      <p:sp>
        <p:nvSpPr>
          <p:cNvPr id="711" name="Shape 711"/>
          <p:cNvSpPr/>
          <p:nvPr/>
        </p:nvSpPr>
        <p:spPr>
          <a:xfrm>
            <a:off x="11441457" y="9928859"/>
            <a:ext cx="6639279" cy="2011681"/>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Helvetica Neue"/>
              <a:buNone/>
            </a:pPr>
            <a:r>
              <a:rPr b="1" i="0" lang="en-US" sz="4000" u="none" cap="none" strike="noStrike">
                <a:solidFill>
                  <a:srgbClr val="000000"/>
                </a:solidFill>
                <a:latin typeface="Helvetica Neue"/>
                <a:ea typeface="Helvetica Neue"/>
                <a:cs typeface="Helvetica Neue"/>
                <a:sym typeface="Helvetica Neue"/>
              </a:rPr>
              <a:t>Date: </a:t>
            </a:r>
            <a:r>
              <a:rPr b="0" i="0" lang="en-US" sz="4000" u="none" cap="none" strike="noStrike">
                <a:solidFill>
                  <a:srgbClr val="000000"/>
                </a:solidFill>
                <a:latin typeface="Helvetica Neue"/>
                <a:ea typeface="Helvetica Neue"/>
                <a:cs typeface="Helvetica Neue"/>
                <a:sym typeface="Helvetica Neue"/>
              </a:rPr>
              <a:t>%M%D%Y is automatic format that H2O reads in</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5" name="Shape 715"/>
        <p:cNvGrpSpPr/>
        <p:nvPr/>
      </p:nvGrpSpPr>
      <p:grpSpPr>
        <a:xfrm>
          <a:off x="0" y="0"/>
          <a:ext cx="0" cy="0"/>
          <a:chOff x="0" y="0"/>
          <a:chExt cx="0" cy="0"/>
        </a:xfrm>
      </p:grpSpPr>
      <p:sp>
        <p:nvSpPr>
          <p:cNvPr id="716" name="Shape 716"/>
          <p:cNvSpPr txBox="1"/>
          <p:nvPr>
            <p:ph type="title"/>
          </p:nvPr>
        </p:nvSpPr>
        <p:spPr>
          <a:xfrm>
            <a:off x="3962400" y="-18933"/>
            <a:ext cx="16459200" cy="1763066"/>
          </a:xfrm>
          <a:prstGeom prst="rect">
            <a:avLst/>
          </a:prstGeom>
          <a:noFill/>
          <a:ln>
            <a:noFill/>
          </a:ln>
        </p:spPr>
        <p:txBody>
          <a:bodyPr anchorCtr="0" anchor="ctr" bIns="91375" lIns="91375" rIns="91375" tIns="91375">
            <a:noAutofit/>
          </a:bodyPr>
          <a:lstStyle/>
          <a:p>
            <a:pPr indent="0" lvl="0" marL="0" marR="0" rtl="0" algn="ctr">
              <a:lnSpc>
                <a:spcPct val="100000"/>
              </a:lnSpc>
              <a:spcBef>
                <a:spcPts val="0"/>
              </a:spcBef>
              <a:spcAft>
                <a:spcPts val="0"/>
              </a:spcAft>
              <a:buClr>
                <a:srgbClr val="000000"/>
              </a:buClr>
              <a:buSzPct val="25000"/>
              <a:buFont typeface="Calibri"/>
              <a:buNone/>
            </a:pPr>
            <a:r>
              <a:rPr b="1" i="0" lang="en-US" sz="6400" u="none" cap="none" strike="noStrike">
                <a:solidFill>
                  <a:srgbClr val="000000"/>
                </a:solidFill>
                <a:latin typeface="Calibri"/>
                <a:ea typeface="Calibri"/>
                <a:cs typeface="Calibri"/>
                <a:sym typeface="Calibri"/>
              </a:rPr>
              <a:t>Enum vs. Numeric vs. Dates</a:t>
            </a:r>
          </a:p>
        </p:txBody>
      </p:sp>
      <p:sp>
        <p:nvSpPr>
          <p:cNvPr id="717" name="Shape 717"/>
          <p:cNvSpPr/>
          <p:nvPr/>
        </p:nvSpPr>
        <p:spPr>
          <a:xfrm>
            <a:off x="4482369" y="3044419"/>
            <a:ext cx="4414216" cy="8447884"/>
          </a:xfrm>
          <a:prstGeom prst="rect">
            <a:avLst/>
          </a:prstGeom>
          <a:solidFill>
            <a:srgbClr val="DDDDDD"/>
          </a:solidFill>
          <a:ln cap="flat" cmpd="sng" w="25400">
            <a:solidFill>
              <a:srgbClr val="535353"/>
            </a:solidFill>
            <a:prstDash val="solid"/>
            <a:miter/>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718" name="Shape 718"/>
          <p:cNvSpPr/>
          <p:nvPr/>
        </p:nvSpPr>
        <p:spPr>
          <a:xfrm>
            <a:off x="9984892" y="3044419"/>
            <a:ext cx="4414216" cy="8447882"/>
          </a:xfrm>
          <a:prstGeom prst="rect">
            <a:avLst/>
          </a:prstGeom>
          <a:solidFill>
            <a:srgbClr val="DDDDDD"/>
          </a:solidFill>
          <a:ln cap="flat" cmpd="sng" w="25400">
            <a:solidFill>
              <a:srgbClr val="535353"/>
            </a:solidFill>
            <a:prstDash val="solid"/>
            <a:round/>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719" name="Shape 719"/>
          <p:cNvSpPr/>
          <p:nvPr/>
        </p:nvSpPr>
        <p:spPr>
          <a:xfrm>
            <a:off x="15487414" y="3044419"/>
            <a:ext cx="4414216" cy="8447884"/>
          </a:xfrm>
          <a:prstGeom prst="rect">
            <a:avLst/>
          </a:prstGeom>
          <a:solidFill>
            <a:srgbClr val="DDDDDD"/>
          </a:solidFill>
          <a:ln cap="flat" cmpd="sng" w="25400">
            <a:solidFill>
              <a:srgbClr val="535353"/>
            </a:solidFill>
            <a:prstDash val="solid"/>
            <a:round/>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720" name="Shape 720"/>
          <p:cNvSpPr/>
          <p:nvPr/>
        </p:nvSpPr>
        <p:spPr>
          <a:xfrm>
            <a:off x="4488032" y="3031719"/>
            <a:ext cx="4402891" cy="109728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535353"/>
              </a:buClr>
              <a:buSzPct val="25000"/>
              <a:buFont typeface="Helvetica Neue"/>
              <a:buNone/>
            </a:pPr>
            <a:r>
              <a:rPr b="0" i="0" lang="en-US" sz="6000" u="none" cap="none" strike="noStrike">
                <a:solidFill>
                  <a:srgbClr val="535353"/>
                </a:solidFill>
                <a:latin typeface="Helvetica Neue"/>
                <a:ea typeface="Helvetica Neue"/>
                <a:cs typeface="Helvetica Neue"/>
                <a:sym typeface="Helvetica Neue"/>
              </a:rPr>
              <a:t>Enum</a:t>
            </a:r>
          </a:p>
        </p:txBody>
      </p:sp>
      <p:sp>
        <p:nvSpPr>
          <p:cNvPr id="721" name="Shape 721"/>
          <p:cNvSpPr/>
          <p:nvPr/>
        </p:nvSpPr>
        <p:spPr>
          <a:xfrm>
            <a:off x="4506396" y="5013958"/>
            <a:ext cx="4402891" cy="38023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ourier"/>
              <a:buNone/>
            </a:pPr>
            <a:r>
              <a:rPr b="1" i="0" lang="en-US" sz="4000" u="none" cap="none" strike="noStrike">
                <a:solidFill>
                  <a:srgbClr val="000000"/>
                </a:solidFill>
                <a:latin typeface="Courier"/>
                <a:ea typeface="Courier"/>
                <a:cs typeface="Courier"/>
                <a:sym typeface="Courier"/>
              </a:rPr>
              <a:t>as.factor(x)</a:t>
            </a:r>
          </a:p>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535353"/>
              </a:buClr>
              <a:buSzPct val="25000"/>
              <a:buFont typeface="Helvetica Neue"/>
              <a:buNone/>
            </a:pPr>
            <a:r>
              <a:rPr b="0" i="0" lang="en-US" sz="4000" u="none" cap="none" strike="noStrike">
                <a:solidFill>
                  <a:srgbClr val="535353"/>
                </a:solidFill>
                <a:latin typeface="Helvetica Neue"/>
                <a:ea typeface="Helvetica Neue"/>
                <a:cs typeface="Helvetica Neue"/>
                <a:sym typeface="Helvetica Neue"/>
              </a:rPr>
              <a:t>Used to convert given variable to an enumerated type variable</a:t>
            </a:r>
            <a:r>
              <a:rPr b="0" i="0" lang="en-US" sz="4000" u="none" cap="none" strike="noStrike">
                <a:solidFill>
                  <a:srgbClr val="000000"/>
                </a:solidFill>
                <a:latin typeface="Helvetica Neue"/>
                <a:ea typeface="Helvetica Neue"/>
                <a:cs typeface="Helvetica Neue"/>
                <a:sym typeface="Helvetica Neue"/>
              </a:rPr>
              <a:t> </a:t>
            </a:r>
          </a:p>
        </p:txBody>
      </p:sp>
      <p:sp>
        <p:nvSpPr>
          <p:cNvPr id="722" name="Shape 722"/>
          <p:cNvSpPr/>
          <p:nvPr/>
        </p:nvSpPr>
        <p:spPr>
          <a:xfrm>
            <a:off x="9972192" y="3031719"/>
            <a:ext cx="4402891" cy="109728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535353"/>
              </a:buClr>
              <a:buSzPct val="25000"/>
              <a:buFont typeface="Helvetica Neue"/>
              <a:buNone/>
            </a:pPr>
            <a:r>
              <a:rPr b="0" i="0" lang="en-US" sz="6000" u="none" cap="none" strike="noStrike">
                <a:solidFill>
                  <a:srgbClr val="535353"/>
                </a:solidFill>
                <a:latin typeface="Helvetica Neue"/>
                <a:ea typeface="Helvetica Neue"/>
                <a:cs typeface="Helvetica Neue"/>
                <a:sym typeface="Helvetica Neue"/>
              </a:rPr>
              <a:t>Numeric</a:t>
            </a:r>
          </a:p>
        </p:txBody>
      </p:sp>
      <p:sp>
        <p:nvSpPr>
          <p:cNvPr id="723" name="Shape 723"/>
          <p:cNvSpPr/>
          <p:nvPr/>
        </p:nvSpPr>
        <p:spPr>
          <a:xfrm>
            <a:off x="9972192" y="5013958"/>
            <a:ext cx="4402891" cy="38023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ourier"/>
              <a:buNone/>
            </a:pPr>
            <a:r>
              <a:rPr b="1" i="0" lang="en-US" sz="4000" u="none" cap="none" strike="noStrike">
                <a:solidFill>
                  <a:srgbClr val="000000"/>
                </a:solidFill>
                <a:latin typeface="Courier"/>
                <a:ea typeface="Courier"/>
                <a:cs typeface="Courier"/>
                <a:sym typeface="Courier"/>
              </a:rPr>
              <a:t>as.numeric(x)</a:t>
            </a:r>
          </a:p>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535353"/>
              </a:buClr>
              <a:buSzPct val="25000"/>
              <a:buFont typeface="Helvetica Neue"/>
              <a:buNone/>
            </a:pPr>
            <a:r>
              <a:rPr b="0" i="0" lang="en-US" sz="4000" u="none" cap="none" strike="noStrike">
                <a:solidFill>
                  <a:srgbClr val="535353"/>
                </a:solidFill>
                <a:latin typeface="Helvetica Neue"/>
                <a:ea typeface="Helvetica Neue"/>
                <a:cs typeface="Helvetica Neue"/>
                <a:sym typeface="Helvetica Neue"/>
              </a:rPr>
              <a:t>Used to convert given variable to an numeric variable</a:t>
            </a:r>
          </a:p>
        </p:txBody>
      </p:sp>
      <p:sp>
        <p:nvSpPr>
          <p:cNvPr id="724" name="Shape 724"/>
          <p:cNvSpPr/>
          <p:nvPr/>
        </p:nvSpPr>
        <p:spPr>
          <a:xfrm>
            <a:off x="15493076" y="3031719"/>
            <a:ext cx="4402891" cy="109728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535353"/>
              </a:buClr>
              <a:buSzPct val="25000"/>
              <a:buFont typeface="Helvetica Neue"/>
              <a:buNone/>
            </a:pPr>
            <a:r>
              <a:rPr b="0" i="0" lang="en-US" sz="6000" u="none" cap="none" strike="noStrike">
                <a:solidFill>
                  <a:srgbClr val="535353"/>
                </a:solidFill>
                <a:latin typeface="Helvetica Neue"/>
                <a:ea typeface="Helvetica Neue"/>
                <a:cs typeface="Helvetica Neue"/>
                <a:sym typeface="Helvetica Neue"/>
              </a:rPr>
              <a:t>Dates</a:t>
            </a:r>
          </a:p>
        </p:txBody>
      </p:sp>
      <p:sp>
        <p:nvSpPr>
          <p:cNvPr id="725" name="Shape 725"/>
          <p:cNvSpPr/>
          <p:nvPr/>
        </p:nvSpPr>
        <p:spPr>
          <a:xfrm>
            <a:off x="15474714" y="4276273"/>
            <a:ext cx="4402891" cy="305308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ourier"/>
              <a:buNone/>
            </a:pPr>
            <a:r>
              <a:rPr b="1" i="0" lang="en-US" sz="3000" u="none" cap="none" strike="noStrike">
                <a:solidFill>
                  <a:srgbClr val="000000"/>
                </a:solidFill>
                <a:latin typeface="Courier"/>
                <a:ea typeface="Courier"/>
                <a:cs typeface="Courier"/>
                <a:sym typeface="Courier"/>
              </a:rPr>
              <a:t>h2o.year(x)</a:t>
            </a:r>
          </a:p>
          <a:p>
            <a:pPr indent="0" lvl="0" marL="0" marR="0" rtl="0" algn="ctr">
              <a:lnSpc>
                <a:spcPct val="100000"/>
              </a:lnSpc>
              <a:spcBef>
                <a:spcPts val="0"/>
              </a:spcBef>
              <a:spcAft>
                <a:spcPts val="0"/>
              </a:spcAft>
              <a:buClr>
                <a:srgbClr val="535353"/>
              </a:buClr>
              <a:buSzPct val="25000"/>
              <a:buFont typeface="Helvetica Neue"/>
              <a:buNone/>
            </a:pPr>
            <a:r>
              <a:rPr b="0" i="0" lang="en-US" sz="3200" u="none" cap="none" strike="noStrike">
                <a:solidFill>
                  <a:srgbClr val="535353"/>
                </a:solidFill>
                <a:latin typeface="Helvetica Neue"/>
                <a:ea typeface="Helvetica Neue"/>
                <a:cs typeface="Helvetica Neue"/>
                <a:sym typeface="Helvetica Neue"/>
              </a:rPr>
              <a:t>Convert the entries of an H2OFrame object from milliseconds to years, indexed starting from 1900.</a:t>
            </a:r>
          </a:p>
        </p:txBody>
      </p:sp>
      <p:sp>
        <p:nvSpPr>
          <p:cNvPr id="726" name="Shape 726"/>
          <p:cNvSpPr/>
          <p:nvPr/>
        </p:nvSpPr>
        <p:spPr>
          <a:xfrm>
            <a:off x="15511439" y="7798220"/>
            <a:ext cx="4402891" cy="305308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ourier"/>
              <a:buNone/>
            </a:pPr>
            <a:r>
              <a:rPr b="1" i="0" lang="en-US" sz="3000" u="none" cap="none" strike="noStrike">
                <a:solidFill>
                  <a:srgbClr val="000000"/>
                </a:solidFill>
                <a:latin typeface="Courier"/>
                <a:ea typeface="Courier"/>
                <a:cs typeface="Courier"/>
                <a:sym typeface="Courier"/>
              </a:rPr>
              <a:t>h2o.month(x)</a:t>
            </a:r>
          </a:p>
          <a:p>
            <a:pPr indent="0" lvl="0" marL="0" marR="0" rtl="0" algn="ctr">
              <a:lnSpc>
                <a:spcPct val="100000"/>
              </a:lnSpc>
              <a:spcBef>
                <a:spcPts val="0"/>
              </a:spcBef>
              <a:spcAft>
                <a:spcPts val="0"/>
              </a:spcAft>
              <a:buClr>
                <a:srgbClr val="535353"/>
              </a:buClr>
              <a:buSzPct val="25000"/>
              <a:buFont typeface="Helvetica Neue"/>
              <a:buNone/>
            </a:pPr>
            <a:r>
              <a:rPr b="0" i="0" lang="en-US" sz="3200" u="none" cap="none" strike="noStrike">
                <a:solidFill>
                  <a:srgbClr val="535353"/>
                </a:solidFill>
                <a:latin typeface="Helvetica Neue"/>
                <a:ea typeface="Helvetica Neue"/>
                <a:cs typeface="Helvetica Neue"/>
                <a:sym typeface="Helvetica Neue"/>
              </a:rPr>
              <a:t>Converts the entries of an H2OFrame object from milliseconds to months (on a 1 to 12 scale).</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0" name="Shape 730"/>
        <p:cNvGrpSpPr/>
        <p:nvPr/>
      </p:nvGrpSpPr>
      <p:grpSpPr>
        <a:xfrm>
          <a:off x="0" y="0"/>
          <a:ext cx="0" cy="0"/>
          <a:chOff x="0" y="0"/>
          <a:chExt cx="0" cy="0"/>
        </a:xfrm>
      </p:grpSpPr>
      <p:sp>
        <p:nvSpPr>
          <p:cNvPr id="731" name="Shape 731"/>
          <p:cNvSpPr/>
          <p:nvPr/>
        </p:nvSpPr>
        <p:spPr>
          <a:xfrm>
            <a:off x="3098800" y="5588000"/>
            <a:ext cx="18237200" cy="8178799"/>
          </a:xfrm>
          <a:prstGeom prst="rect">
            <a:avLst/>
          </a:prstGeom>
          <a:solidFill>
            <a:srgbClr val="535353"/>
          </a:solidFill>
          <a:ln>
            <a:noFill/>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732" name="Shape 732"/>
          <p:cNvSpPr/>
          <p:nvPr/>
        </p:nvSpPr>
        <p:spPr>
          <a:xfrm>
            <a:off x="3048000" y="0"/>
            <a:ext cx="18288000" cy="5613399"/>
          </a:xfrm>
          <a:prstGeom prst="rect">
            <a:avLst/>
          </a:prstGeom>
          <a:solidFill>
            <a:srgbClr val="FAE41A"/>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pic>
        <p:nvPicPr>
          <p:cNvPr id="733" name="Shape 733"/>
          <p:cNvPicPr preferRelativeResize="0"/>
          <p:nvPr/>
        </p:nvPicPr>
        <p:blipFill rotWithShape="1">
          <a:blip r:embed="rId3">
            <a:alphaModFix/>
          </a:blip>
          <a:srcRect b="0" l="0" r="0" t="0"/>
          <a:stretch/>
        </p:blipFill>
        <p:spPr>
          <a:xfrm>
            <a:off x="7752556" y="1104503"/>
            <a:ext cx="8878993" cy="3404497"/>
          </a:xfrm>
          <a:prstGeom prst="rect">
            <a:avLst/>
          </a:prstGeom>
          <a:noFill/>
          <a:ln>
            <a:noFill/>
          </a:ln>
        </p:spPr>
      </p:pic>
      <p:sp>
        <p:nvSpPr>
          <p:cNvPr id="734" name="Shape 734"/>
          <p:cNvSpPr/>
          <p:nvPr/>
        </p:nvSpPr>
        <p:spPr>
          <a:xfrm>
            <a:off x="3011476" y="8481145"/>
            <a:ext cx="18107046" cy="1363980"/>
          </a:xfrm>
          <a:prstGeom prst="rect">
            <a:avLst/>
          </a:prstGeom>
          <a:noFill/>
          <a:ln>
            <a:noFill/>
          </a:ln>
        </p:spPr>
        <p:txBody>
          <a:bodyPr anchorCtr="0" anchor="t" bIns="91425" lIns="91425" rIns="91425" tIns="91425">
            <a:noAutofit/>
          </a:bodyPr>
          <a:lstStyle/>
          <a:p>
            <a:pPr indent="228600" lvl="1" marL="0" marR="0" rtl="0" algn="ctr">
              <a:lnSpc>
                <a:spcPct val="100000"/>
              </a:lnSpc>
              <a:spcBef>
                <a:spcPts val="0"/>
              </a:spcBef>
              <a:spcAft>
                <a:spcPts val="0"/>
              </a:spcAft>
              <a:buClr>
                <a:srgbClr val="FFFFFF"/>
              </a:buClr>
              <a:buSzPct val="25000"/>
              <a:buFont typeface="Calibri"/>
              <a:buNone/>
            </a:pPr>
            <a:r>
              <a:rPr b="0" i="0" lang="en-US" sz="8000" u="none" cap="none" strike="noStrike">
                <a:solidFill>
                  <a:srgbClr val="FFFFFF"/>
                </a:solidFill>
                <a:latin typeface="Calibri"/>
                <a:ea typeface="Calibri"/>
                <a:cs typeface="Calibri"/>
                <a:sym typeface="Calibri"/>
              </a:rPr>
              <a:t>Filters &amp; Logics</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8" name="Shape 738"/>
        <p:cNvGrpSpPr/>
        <p:nvPr/>
      </p:nvGrpSpPr>
      <p:grpSpPr>
        <a:xfrm>
          <a:off x="0" y="0"/>
          <a:ext cx="0" cy="0"/>
          <a:chOff x="0" y="0"/>
          <a:chExt cx="0" cy="0"/>
        </a:xfrm>
      </p:grpSpPr>
      <p:sp>
        <p:nvSpPr>
          <p:cNvPr id="739" name="Shape 739"/>
          <p:cNvSpPr txBox="1"/>
          <p:nvPr>
            <p:ph type="title"/>
          </p:nvPr>
        </p:nvSpPr>
        <p:spPr>
          <a:xfrm>
            <a:off x="3962400" y="-18933"/>
            <a:ext cx="16459200" cy="1763066"/>
          </a:xfrm>
          <a:prstGeom prst="rect">
            <a:avLst/>
          </a:prstGeom>
          <a:noFill/>
          <a:ln>
            <a:noFill/>
          </a:ln>
        </p:spPr>
        <p:txBody>
          <a:bodyPr anchorCtr="0" anchor="ctr" bIns="91375" lIns="91375" rIns="91375" tIns="91375">
            <a:noAutofit/>
          </a:bodyPr>
          <a:lstStyle/>
          <a:p>
            <a:pPr indent="0" lvl="0" marL="0" marR="0" rtl="0" algn="ctr">
              <a:lnSpc>
                <a:spcPct val="100000"/>
              </a:lnSpc>
              <a:spcBef>
                <a:spcPts val="0"/>
              </a:spcBef>
              <a:spcAft>
                <a:spcPts val="0"/>
              </a:spcAft>
              <a:buClr>
                <a:srgbClr val="000000"/>
              </a:buClr>
              <a:buSzPct val="25000"/>
              <a:buFont typeface="Helvetica Neue"/>
              <a:buNone/>
            </a:pPr>
            <a:r>
              <a:rPr b="1" i="0" lang="en-US" sz="6400" u="none" cap="none" strike="noStrike">
                <a:solidFill>
                  <a:srgbClr val="000000"/>
                </a:solidFill>
                <a:latin typeface="Helvetica Neue"/>
                <a:ea typeface="Helvetica Neue"/>
                <a:cs typeface="Helvetica Neue"/>
                <a:sym typeface="Helvetica Neue"/>
              </a:rPr>
              <a:t>Filters &amp; Logics</a:t>
            </a:r>
          </a:p>
        </p:txBody>
      </p:sp>
      <p:sp>
        <p:nvSpPr>
          <p:cNvPr id="740" name="Shape 740"/>
          <p:cNvSpPr txBox="1"/>
          <p:nvPr>
            <p:ph idx="1" type="body"/>
          </p:nvPr>
        </p:nvSpPr>
        <p:spPr>
          <a:xfrm>
            <a:off x="3962400" y="2332036"/>
            <a:ext cx="16459200" cy="9051926"/>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4000" u="none" cap="none" strike="noStrike">
                <a:solidFill>
                  <a:srgbClr val="000000"/>
                </a:solidFill>
                <a:latin typeface="Courier"/>
                <a:ea typeface="Courier"/>
                <a:cs typeface="Courier"/>
                <a:sym typeface="Courier"/>
              </a:rPr>
              <a:t>h2o.ifelse(test, yes, no)</a:t>
            </a:r>
          </a:p>
          <a:p>
            <a:pPr indent="0" lvl="0" marL="0" marR="0" rtl="0" algn="l">
              <a:lnSpc>
                <a:spcPct val="100000"/>
              </a:lnSpc>
              <a:spcBef>
                <a:spcPts val="1500"/>
              </a:spcBef>
              <a:spcAft>
                <a:spcPts val="0"/>
              </a:spcAft>
              <a:buClr>
                <a:srgbClr val="000000"/>
              </a:buClr>
              <a:buSzPct val="25000"/>
              <a:buFont typeface="Arial"/>
              <a:buNone/>
            </a:pPr>
            <a:r>
              <a:t/>
            </a:r>
            <a:endParaRPr b="0" i="0" sz="6400" u="none" cap="none" strike="noStrike">
              <a:solidFill>
                <a:srgbClr val="595959"/>
              </a:solidFill>
              <a:latin typeface="Calibri"/>
              <a:ea typeface="Calibri"/>
              <a:cs typeface="Calibri"/>
              <a:sym typeface="Calibri"/>
            </a:endParaRPr>
          </a:p>
          <a:p>
            <a:pPr indent="0" lvl="0" marL="0" marR="0" rtl="0" algn="l">
              <a:lnSpc>
                <a:spcPct val="100000"/>
              </a:lnSpc>
              <a:spcBef>
                <a:spcPts val="1500"/>
              </a:spcBef>
              <a:spcAft>
                <a:spcPts val="0"/>
              </a:spcAft>
              <a:buClr>
                <a:srgbClr val="000000"/>
              </a:buClr>
              <a:buSzPct val="25000"/>
              <a:buFont typeface="Arial"/>
              <a:buNone/>
            </a:pPr>
            <a:r>
              <a:rPr b="1" i="0" lang="en-US" sz="4000" u="none" cap="none" strike="noStrike">
                <a:solidFill>
                  <a:srgbClr val="000000"/>
                </a:solidFill>
                <a:latin typeface="Helvetica Neue"/>
                <a:ea typeface="Helvetica Neue"/>
                <a:cs typeface="Helvetica Neue"/>
                <a:sym typeface="Helvetica Neue"/>
              </a:rPr>
              <a:t>Arguments</a:t>
            </a:r>
          </a:p>
          <a:p>
            <a:pPr indent="0" lvl="0" marL="0" marR="0" rtl="0" algn="l">
              <a:lnSpc>
                <a:spcPct val="100000"/>
              </a:lnSpc>
              <a:spcBef>
                <a:spcPts val="1500"/>
              </a:spcBef>
              <a:spcAft>
                <a:spcPts val="0"/>
              </a:spcAft>
              <a:buClr>
                <a:srgbClr val="000000"/>
              </a:buClr>
              <a:buSzPct val="25000"/>
              <a:buFont typeface="Arial"/>
              <a:buNone/>
            </a:pPr>
            <a:r>
              <a:t/>
            </a:r>
            <a:endParaRPr b="0" i="0" sz="6400" u="none" cap="none" strike="noStrike">
              <a:solidFill>
                <a:srgbClr val="595959"/>
              </a:solidFill>
              <a:latin typeface="Calibri"/>
              <a:ea typeface="Calibri"/>
              <a:cs typeface="Calibri"/>
              <a:sym typeface="Calibri"/>
            </a:endParaRPr>
          </a:p>
          <a:p>
            <a:pPr indent="0" lvl="0" marL="0" marR="0" rtl="0" algn="l">
              <a:lnSpc>
                <a:spcPct val="100000"/>
              </a:lnSpc>
              <a:spcBef>
                <a:spcPts val="1500"/>
              </a:spcBef>
              <a:spcAft>
                <a:spcPts val="0"/>
              </a:spcAft>
              <a:buClr>
                <a:srgbClr val="000000"/>
              </a:buClr>
              <a:buSzPct val="25000"/>
              <a:buFont typeface="Arial"/>
              <a:buNone/>
            </a:pPr>
            <a:r>
              <a:t/>
            </a:r>
            <a:endParaRPr b="0" i="0" sz="6400" u="none" cap="none" strike="noStrike">
              <a:solidFill>
                <a:srgbClr val="595959"/>
              </a:solidFill>
              <a:latin typeface="Calibri"/>
              <a:ea typeface="Calibri"/>
              <a:cs typeface="Calibri"/>
              <a:sym typeface="Calibri"/>
            </a:endParaRPr>
          </a:p>
          <a:p>
            <a:pPr indent="0" lvl="0" marL="0" marR="0" rtl="0" algn="l">
              <a:lnSpc>
                <a:spcPct val="100000"/>
              </a:lnSpc>
              <a:spcBef>
                <a:spcPts val="1500"/>
              </a:spcBef>
              <a:spcAft>
                <a:spcPts val="0"/>
              </a:spcAft>
              <a:buClr>
                <a:srgbClr val="000000"/>
              </a:buClr>
              <a:buSzPct val="25000"/>
              <a:buFont typeface="Arial"/>
              <a:buNone/>
            </a:pPr>
            <a:r>
              <a:t/>
            </a:r>
            <a:endParaRPr b="0" i="0" sz="6400" u="none" cap="none" strike="noStrike">
              <a:solidFill>
                <a:srgbClr val="595959"/>
              </a:solidFill>
              <a:latin typeface="Calibri"/>
              <a:ea typeface="Calibri"/>
              <a:cs typeface="Calibri"/>
              <a:sym typeface="Calibri"/>
            </a:endParaRPr>
          </a:p>
          <a:p>
            <a:pPr indent="0" lvl="0" marL="0" marR="0" rtl="0" algn="l">
              <a:lnSpc>
                <a:spcPct val="100000"/>
              </a:lnSpc>
              <a:spcBef>
                <a:spcPts val="1500"/>
              </a:spcBef>
              <a:spcAft>
                <a:spcPts val="0"/>
              </a:spcAft>
              <a:buClr>
                <a:srgbClr val="000000"/>
              </a:buClr>
              <a:buSzPct val="25000"/>
              <a:buFont typeface="Arial"/>
              <a:buNone/>
            </a:pPr>
            <a:r>
              <a:t/>
            </a:r>
            <a:endParaRPr b="0" i="0" sz="6400" u="none" cap="none" strike="noStrike">
              <a:solidFill>
                <a:srgbClr val="595959"/>
              </a:solidFill>
              <a:latin typeface="Calibri"/>
              <a:ea typeface="Calibri"/>
              <a:cs typeface="Calibri"/>
              <a:sym typeface="Calibri"/>
            </a:endParaRPr>
          </a:p>
          <a:p>
            <a:pPr indent="0" lvl="0" marL="0" marR="0" rtl="0" algn="l">
              <a:lnSpc>
                <a:spcPct val="100000"/>
              </a:lnSpc>
              <a:spcBef>
                <a:spcPts val="1500"/>
              </a:spcBef>
              <a:spcAft>
                <a:spcPts val="0"/>
              </a:spcAft>
              <a:buClr>
                <a:srgbClr val="000000"/>
              </a:buClr>
              <a:buSzPct val="25000"/>
              <a:buFont typeface="Arial"/>
              <a:buNone/>
            </a:pPr>
            <a:r>
              <a:t/>
            </a:r>
            <a:endParaRPr b="0" i="0" sz="6400" u="none" cap="none" strike="noStrike">
              <a:solidFill>
                <a:srgbClr val="595959"/>
              </a:solidFill>
              <a:latin typeface="Calibri"/>
              <a:ea typeface="Calibri"/>
              <a:cs typeface="Calibri"/>
              <a:sym typeface="Calibri"/>
            </a:endParaRPr>
          </a:p>
          <a:p>
            <a:pPr indent="0" lvl="0" marL="0" marR="0" rtl="0" algn="l">
              <a:lnSpc>
                <a:spcPct val="100000"/>
              </a:lnSpc>
              <a:spcBef>
                <a:spcPts val="1500"/>
              </a:spcBef>
              <a:spcAft>
                <a:spcPts val="0"/>
              </a:spcAft>
              <a:buClr>
                <a:srgbClr val="000000"/>
              </a:buClr>
              <a:buSzPct val="25000"/>
              <a:buFont typeface="Arial"/>
              <a:buNone/>
            </a:pPr>
            <a:r>
              <a:t/>
            </a:r>
            <a:endParaRPr b="0" i="0" sz="6400" u="none" cap="none" strike="noStrike">
              <a:solidFill>
                <a:srgbClr val="595959"/>
              </a:solidFill>
              <a:latin typeface="Calibri"/>
              <a:ea typeface="Calibri"/>
              <a:cs typeface="Calibri"/>
              <a:sym typeface="Calibri"/>
            </a:endParaRPr>
          </a:p>
          <a:p>
            <a:pPr indent="0" lvl="0" marL="0" marR="0" rtl="0" algn="l">
              <a:lnSpc>
                <a:spcPct val="100000"/>
              </a:lnSpc>
              <a:spcBef>
                <a:spcPts val="1500"/>
              </a:spcBef>
              <a:spcAft>
                <a:spcPts val="0"/>
              </a:spcAft>
              <a:buClr>
                <a:srgbClr val="000000"/>
              </a:buClr>
              <a:buSzPct val="25000"/>
              <a:buFont typeface="Arial"/>
              <a:buNone/>
            </a:pPr>
            <a:r>
              <a:rPr b="1" i="0" lang="en-US" sz="4000" u="none" cap="none" strike="noStrike">
                <a:solidFill>
                  <a:srgbClr val="000000"/>
                </a:solidFill>
                <a:latin typeface="Helvetica Neue"/>
                <a:ea typeface="Helvetica Neue"/>
                <a:cs typeface="Helvetica Neue"/>
                <a:sym typeface="Helvetica Neue"/>
              </a:rPr>
              <a:t>Note: </a:t>
            </a:r>
            <a:r>
              <a:rPr b="0" i="0" lang="en-US" sz="4000" u="none" cap="none" strike="noStrike">
                <a:solidFill>
                  <a:srgbClr val="000000"/>
                </a:solidFill>
                <a:latin typeface="Helvetica Neue"/>
                <a:ea typeface="Helvetica Neue"/>
                <a:cs typeface="Helvetica Neue"/>
                <a:sym typeface="Helvetica Neue"/>
              </a:rPr>
              <a:t>Only numeric values can be tested, and only numeric results can be returned.</a:t>
            </a:r>
          </a:p>
        </p:txBody>
      </p:sp>
      <p:grpSp>
        <p:nvGrpSpPr>
          <p:cNvPr id="741" name="Shape 741"/>
          <p:cNvGrpSpPr/>
          <p:nvPr/>
        </p:nvGrpSpPr>
        <p:grpSpPr>
          <a:xfrm>
            <a:off x="4650885" y="4916612"/>
            <a:ext cx="16103866" cy="3882775"/>
            <a:chOff x="0" y="0"/>
            <a:chExt cx="16103864" cy="3882775"/>
          </a:xfrm>
        </p:grpSpPr>
        <p:sp>
          <p:nvSpPr>
            <p:cNvPr id="742" name="Shape 742"/>
            <p:cNvSpPr/>
            <p:nvPr/>
          </p:nvSpPr>
          <p:spPr>
            <a:xfrm>
              <a:off x="0" y="0"/>
              <a:ext cx="2004409" cy="3548052"/>
            </a:xfrm>
            <a:prstGeom prst="rect">
              <a:avLst/>
            </a:prstGeom>
            <a:noFill/>
            <a:ln>
              <a:noFill/>
            </a:ln>
          </p:spPr>
          <p:txBody>
            <a:bodyPr anchorCtr="0" anchor="t" bIns="91425" lIns="91425" rIns="91425" tIns="91425">
              <a:noAutofit/>
            </a:bodyPr>
            <a:lstStyle/>
            <a:p>
              <a:pPr indent="0" lvl="1" marL="0" marR="0" rtl="0" algn="l">
                <a:lnSpc>
                  <a:spcPct val="100000"/>
                </a:lnSpc>
                <a:spcBef>
                  <a:spcPts val="0"/>
                </a:spcBef>
                <a:spcAft>
                  <a:spcPts val="0"/>
                </a:spcAft>
                <a:buClr>
                  <a:srgbClr val="000000"/>
                </a:buClr>
                <a:buSzPct val="25000"/>
                <a:buFont typeface="Courier"/>
                <a:buNone/>
              </a:pPr>
              <a:r>
                <a:rPr b="1" i="0" lang="en-US" sz="4000" u="none" cap="none" strike="noStrike">
                  <a:solidFill>
                    <a:srgbClr val="000000"/>
                  </a:solidFill>
                  <a:latin typeface="Courier"/>
                  <a:ea typeface="Courier"/>
                  <a:cs typeface="Courier"/>
                  <a:sym typeface="Courier"/>
                </a:rPr>
                <a:t>test</a:t>
              </a:r>
            </a:p>
            <a:p>
              <a:pPr indent="0" lvl="1" marL="0" marR="0" rtl="0" algn="l">
                <a:lnSpc>
                  <a:spcPct val="100000"/>
                </a:lnSpc>
                <a:spcBef>
                  <a:spcPts val="0"/>
                </a:spcBef>
                <a:spcAft>
                  <a:spcPts val="0"/>
                </a:spcAft>
                <a:buClr>
                  <a:srgbClr val="000000"/>
                </a:buClr>
                <a:buFont typeface="Courier"/>
                <a:buNone/>
              </a:pPr>
              <a:r>
                <a:t/>
              </a:r>
              <a:endParaRPr b="0" i="0" sz="28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ct val="25000"/>
                <a:buFont typeface="Courier"/>
                <a:buNone/>
              </a:pPr>
              <a:r>
                <a:rPr b="1" i="0" lang="en-US" sz="4000" u="none" cap="none" strike="noStrike">
                  <a:solidFill>
                    <a:srgbClr val="000000"/>
                  </a:solidFill>
                  <a:latin typeface="Courier"/>
                  <a:ea typeface="Courier"/>
                  <a:cs typeface="Courier"/>
                  <a:sym typeface="Courier"/>
                </a:rPr>
                <a:t>yes</a:t>
              </a:r>
            </a:p>
            <a:p>
              <a:pPr indent="0" lvl="1" marL="0" marR="0" rtl="0" algn="l">
                <a:lnSpc>
                  <a:spcPct val="100000"/>
                </a:lnSpc>
                <a:spcBef>
                  <a:spcPts val="0"/>
                </a:spcBef>
                <a:spcAft>
                  <a:spcPts val="0"/>
                </a:spcAft>
                <a:buClr>
                  <a:srgbClr val="000000"/>
                </a:buClr>
                <a:buFont typeface="Courier"/>
                <a:buNone/>
              </a:pPr>
              <a:r>
                <a:t/>
              </a:r>
              <a:endParaRPr b="0" i="0" sz="28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ct val="25000"/>
                <a:buFont typeface="Courier"/>
                <a:buNone/>
              </a:pPr>
              <a:r>
                <a:rPr b="1" i="0" lang="en-US" sz="4000" u="none" cap="none" strike="noStrike">
                  <a:solidFill>
                    <a:srgbClr val="000000"/>
                  </a:solidFill>
                  <a:latin typeface="Courier"/>
                  <a:ea typeface="Courier"/>
                  <a:cs typeface="Courier"/>
                  <a:sym typeface="Courier"/>
                </a:rPr>
                <a:t>no</a:t>
              </a:r>
            </a:p>
          </p:txBody>
        </p:sp>
        <p:sp>
          <p:nvSpPr>
            <p:cNvPr id="743" name="Shape 743"/>
            <p:cNvSpPr/>
            <p:nvPr/>
          </p:nvSpPr>
          <p:spPr>
            <a:xfrm>
              <a:off x="3480962" y="0"/>
              <a:ext cx="12622901" cy="3882775"/>
            </a:xfrm>
            <a:prstGeom prst="rect">
              <a:avLst/>
            </a:prstGeom>
            <a:noFill/>
            <a:ln>
              <a:noFill/>
            </a:ln>
          </p:spPr>
          <p:txBody>
            <a:bodyPr anchorCtr="0" anchor="t" bIns="91425" lIns="91425" rIns="91425" tIns="91425">
              <a:noAutofit/>
            </a:bodyPr>
            <a:lstStyle/>
            <a:p>
              <a:pPr indent="0" lvl="1" marL="0" marR="0" rtl="0" algn="l">
                <a:lnSpc>
                  <a:spcPct val="100000"/>
                </a:lnSpc>
                <a:spcBef>
                  <a:spcPts val="0"/>
                </a:spcBef>
                <a:spcAft>
                  <a:spcPts val="0"/>
                </a:spcAft>
                <a:buClr>
                  <a:srgbClr val="000000"/>
                </a:buClr>
                <a:buSzPct val="25000"/>
                <a:buFont typeface="Helvetica Neue"/>
                <a:buNone/>
              </a:pPr>
              <a:r>
                <a:rPr b="0" i="0" lang="en-US" sz="3600" u="none" cap="none" strike="noStrike">
                  <a:solidFill>
                    <a:srgbClr val="000000"/>
                  </a:solidFill>
                  <a:latin typeface="Helvetica Neue"/>
                  <a:ea typeface="Helvetica Neue"/>
                  <a:cs typeface="Helvetica Neue"/>
                  <a:sym typeface="Helvetica Neue"/>
                </a:rPr>
                <a:t>A logical description of the condition to be met (&gt;, &lt;, =, etc…)</a:t>
              </a:r>
            </a:p>
            <a:p>
              <a:pPr indent="0" lvl="1" marL="0" marR="0" rtl="0" algn="l">
                <a:lnSpc>
                  <a:spcPct val="100000"/>
                </a:lnSpc>
                <a:spcBef>
                  <a:spcPts val="0"/>
                </a:spcBef>
                <a:spcAft>
                  <a:spcPts val="0"/>
                </a:spcAft>
                <a:buClr>
                  <a:srgbClr val="000000"/>
                </a:buClr>
                <a:buFont typeface="Helvetica Neue"/>
                <a:buNone/>
              </a:pPr>
              <a:r>
                <a:t/>
              </a:r>
              <a:endParaRPr b="0" i="0" sz="28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ct val="25000"/>
                <a:buFont typeface="Helvetica Neue"/>
                <a:buNone/>
              </a:pPr>
              <a:r>
                <a:rPr b="0" i="0" lang="en-US" sz="3600" u="none" cap="none" strike="noStrike">
                  <a:solidFill>
                    <a:srgbClr val="000000"/>
                  </a:solidFill>
                  <a:latin typeface="Helvetica Neue"/>
                  <a:ea typeface="Helvetica Neue"/>
                  <a:cs typeface="Helvetica Neue"/>
                  <a:sym typeface="Helvetica Neue"/>
                </a:rPr>
                <a:t>The value to return if the condition is TRUE.</a:t>
              </a:r>
            </a:p>
            <a:p>
              <a:pPr indent="0" lvl="1" marL="0" marR="0" rtl="0" algn="l">
                <a:lnSpc>
                  <a:spcPct val="100000"/>
                </a:lnSpc>
                <a:spcBef>
                  <a:spcPts val="0"/>
                </a:spcBef>
                <a:spcAft>
                  <a:spcPts val="0"/>
                </a:spcAft>
                <a:buClr>
                  <a:srgbClr val="000000"/>
                </a:buClr>
                <a:buFont typeface="Helvetica Neue"/>
                <a:buNone/>
              </a:pPr>
              <a:r>
                <a:t/>
              </a:r>
              <a:endParaRPr b="0" i="0" sz="28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ct val="25000"/>
                <a:buFont typeface="Helvetica Neue"/>
                <a:buNone/>
              </a:pPr>
              <a:r>
                <a:rPr b="0" i="0" lang="en-US" sz="3600" u="none" cap="none" strike="noStrike">
                  <a:solidFill>
                    <a:srgbClr val="000000"/>
                  </a:solidFill>
                  <a:latin typeface="Helvetica Neue"/>
                  <a:ea typeface="Helvetica Neue"/>
                  <a:cs typeface="Helvetica Neue"/>
                  <a:sym typeface="Helvetica Neue"/>
                </a:rPr>
                <a:t>The value to return if the condition is FALSE.</a:t>
              </a: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7" name="Shape 747"/>
        <p:cNvGrpSpPr/>
        <p:nvPr/>
      </p:nvGrpSpPr>
      <p:grpSpPr>
        <a:xfrm>
          <a:off x="0" y="0"/>
          <a:ext cx="0" cy="0"/>
          <a:chOff x="0" y="0"/>
          <a:chExt cx="0" cy="0"/>
        </a:xfrm>
      </p:grpSpPr>
      <p:sp>
        <p:nvSpPr>
          <p:cNvPr id="748" name="Shape 748"/>
          <p:cNvSpPr/>
          <p:nvPr/>
        </p:nvSpPr>
        <p:spPr>
          <a:xfrm>
            <a:off x="3098800" y="5588000"/>
            <a:ext cx="18237200" cy="8178799"/>
          </a:xfrm>
          <a:prstGeom prst="rect">
            <a:avLst/>
          </a:prstGeom>
          <a:solidFill>
            <a:srgbClr val="535353"/>
          </a:solidFill>
          <a:ln>
            <a:noFill/>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749" name="Shape 749"/>
          <p:cNvSpPr/>
          <p:nvPr/>
        </p:nvSpPr>
        <p:spPr>
          <a:xfrm>
            <a:off x="3048000" y="0"/>
            <a:ext cx="18288000" cy="5613399"/>
          </a:xfrm>
          <a:prstGeom prst="rect">
            <a:avLst/>
          </a:prstGeom>
          <a:solidFill>
            <a:srgbClr val="FAE41A"/>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pic>
        <p:nvPicPr>
          <p:cNvPr id="750" name="Shape 750"/>
          <p:cNvPicPr preferRelativeResize="0"/>
          <p:nvPr/>
        </p:nvPicPr>
        <p:blipFill rotWithShape="1">
          <a:blip r:embed="rId3">
            <a:alphaModFix/>
          </a:blip>
          <a:srcRect b="0" l="0" r="0" t="0"/>
          <a:stretch/>
        </p:blipFill>
        <p:spPr>
          <a:xfrm>
            <a:off x="7752556" y="1104503"/>
            <a:ext cx="8878993" cy="3404497"/>
          </a:xfrm>
          <a:prstGeom prst="rect">
            <a:avLst/>
          </a:prstGeom>
          <a:noFill/>
          <a:ln>
            <a:noFill/>
          </a:ln>
        </p:spPr>
      </p:pic>
      <p:sp>
        <p:nvSpPr>
          <p:cNvPr id="751" name="Shape 751"/>
          <p:cNvSpPr/>
          <p:nvPr/>
        </p:nvSpPr>
        <p:spPr>
          <a:xfrm>
            <a:off x="3011476" y="8481145"/>
            <a:ext cx="18107046" cy="1363980"/>
          </a:xfrm>
          <a:prstGeom prst="rect">
            <a:avLst/>
          </a:prstGeom>
          <a:noFill/>
          <a:ln>
            <a:noFill/>
          </a:ln>
        </p:spPr>
        <p:txBody>
          <a:bodyPr anchorCtr="0" anchor="t" bIns="91425" lIns="91425" rIns="91425" tIns="91425">
            <a:noAutofit/>
          </a:bodyPr>
          <a:lstStyle/>
          <a:p>
            <a:pPr indent="228600" lvl="1" marL="0" marR="0" rtl="0" algn="ctr">
              <a:lnSpc>
                <a:spcPct val="100000"/>
              </a:lnSpc>
              <a:spcBef>
                <a:spcPts val="0"/>
              </a:spcBef>
              <a:spcAft>
                <a:spcPts val="0"/>
              </a:spcAft>
              <a:buClr>
                <a:srgbClr val="FFFFFF"/>
              </a:buClr>
              <a:buSzPct val="25000"/>
              <a:buFont typeface="Calibri"/>
              <a:buNone/>
            </a:pPr>
            <a:r>
              <a:rPr b="0" i="0" lang="en-US" sz="8000" u="none" cap="none" strike="noStrike">
                <a:solidFill>
                  <a:srgbClr val="FFFFFF"/>
                </a:solidFill>
                <a:latin typeface="Calibri"/>
                <a:ea typeface="Calibri"/>
                <a:cs typeface="Calibri"/>
                <a:sym typeface="Calibri"/>
              </a:rPr>
              <a:t>Summary &amp; Aggregation</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5" name="Shape 755"/>
        <p:cNvGrpSpPr/>
        <p:nvPr/>
      </p:nvGrpSpPr>
      <p:grpSpPr>
        <a:xfrm>
          <a:off x="0" y="0"/>
          <a:ext cx="0" cy="0"/>
          <a:chOff x="0" y="0"/>
          <a:chExt cx="0" cy="0"/>
        </a:xfrm>
      </p:grpSpPr>
      <p:sp>
        <p:nvSpPr>
          <p:cNvPr id="756" name="Shape 756"/>
          <p:cNvSpPr txBox="1"/>
          <p:nvPr>
            <p:ph type="title"/>
          </p:nvPr>
        </p:nvSpPr>
        <p:spPr>
          <a:xfrm>
            <a:off x="3962400" y="-18933"/>
            <a:ext cx="16459200" cy="1763066"/>
          </a:xfrm>
          <a:prstGeom prst="rect">
            <a:avLst/>
          </a:prstGeom>
          <a:noFill/>
          <a:ln>
            <a:noFill/>
          </a:ln>
        </p:spPr>
        <p:txBody>
          <a:bodyPr anchorCtr="0" anchor="ctr" bIns="91375" lIns="91375" rIns="91375" tIns="91375">
            <a:noAutofit/>
          </a:bodyPr>
          <a:lstStyle/>
          <a:p>
            <a:pPr indent="0" lvl="0" marL="0" marR="0" rtl="0" algn="ctr">
              <a:lnSpc>
                <a:spcPct val="100000"/>
              </a:lnSpc>
              <a:spcBef>
                <a:spcPts val="0"/>
              </a:spcBef>
              <a:spcAft>
                <a:spcPts val="0"/>
              </a:spcAft>
              <a:buClr>
                <a:srgbClr val="000000"/>
              </a:buClr>
              <a:buSzPct val="25000"/>
              <a:buFont typeface="Trebuchet MS"/>
              <a:buNone/>
            </a:pPr>
            <a:r>
              <a:rPr b="1" i="0" lang="en-US" sz="6400" u="none" cap="none" strike="noStrike">
                <a:solidFill>
                  <a:srgbClr val="000000"/>
                </a:solidFill>
                <a:latin typeface="Trebuchet MS"/>
                <a:ea typeface="Trebuchet MS"/>
                <a:cs typeface="Trebuchet MS"/>
                <a:sym typeface="Trebuchet MS"/>
              </a:rPr>
              <a:t>Summary &amp; Aggregation </a:t>
            </a:r>
          </a:p>
        </p:txBody>
      </p:sp>
      <p:sp>
        <p:nvSpPr>
          <p:cNvPr id="757" name="Shape 757"/>
          <p:cNvSpPr txBox="1"/>
          <p:nvPr>
            <p:ph idx="1" type="body"/>
          </p:nvPr>
        </p:nvSpPr>
        <p:spPr>
          <a:xfrm>
            <a:off x="3962400" y="2449532"/>
            <a:ext cx="16459200" cy="9051926"/>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4000" u="none" cap="none" strike="noStrike">
                <a:solidFill>
                  <a:srgbClr val="000000"/>
                </a:solidFill>
                <a:latin typeface="Courier"/>
                <a:ea typeface="Courier"/>
                <a:cs typeface="Courier"/>
                <a:sym typeface="Courier"/>
              </a:rPr>
              <a:t>h2o.group_by(data, by, ..., gb.control = list(na.methods = NULL, col.names = NULL))</a:t>
            </a:r>
          </a:p>
          <a:p>
            <a:pPr indent="0" lvl="0" marL="0" marR="0" rtl="0" algn="l">
              <a:lnSpc>
                <a:spcPct val="100000"/>
              </a:lnSpc>
              <a:spcBef>
                <a:spcPts val="1500"/>
              </a:spcBef>
              <a:spcAft>
                <a:spcPts val="0"/>
              </a:spcAft>
              <a:buClr>
                <a:srgbClr val="000000"/>
              </a:buClr>
              <a:buSzPct val="25000"/>
              <a:buFont typeface="Arial"/>
              <a:buNone/>
            </a:pPr>
            <a:r>
              <a:t/>
            </a:r>
            <a:endParaRPr b="0" i="0" sz="6400" u="none" cap="none" strike="noStrike">
              <a:solidFill>
                <a:srgbClr val="595959"/>
              </a:solidFill>
              <a:latin typeface="Calibri"/>
              <a:ea typeface="Calibri"/>
              <a:cs typeface="Calibri"/>
              <a:sym typeface="Calibri"/>
            </a:endParaRPr>
          </a:p>
          <a:p>
            <a:pPr indent="0" lvl="0" marL="0" marR="0" rtl="0" algn="l">
              <a:lnSpc>
                <a:spcPct val="100000"/>
              </a:lnSpc>
              <a:spcBef>
                <a:spcPts val="1500"/>
              </a:spcBef>
              <a:spcAft>
                <a:spcPts val="0"/>
              </a:spcAft>
              <a:buClr>
                <a:srgbClr val="000000"/>
              </a:buClr>
              <a:buSzPct val="25000"/>
              <a:buFont typeface="Arial"/>
              <a:buNone/>
            </a:pPr>
            <a:r>
              <a:rPr b="1" i="0" lang="en-US" sz="4000" u="none" cap="none" strike="noStrike">
                <a:solidFill>
                  <a:srgbClr val="000000"/>
                </a:solidFill>
                <a:latin typeface="Helvetica Neue"/>
                <a:ea typeface="Helvetica Neue"/>
                <a:cs typeface="Helvetica Neue"/>
                <a:sym typeface="Helvetica Neue"/>
              </a:rPr>
              <a:t>Arguments</a:t>
            </a:r>
          </a:p>
          <a:p>
            <a:pPr indent="0" lvl="0" marL="0" marR="0" rtl="0" algn="ctr">
              <a:lnSpc>
                <a:spcPct val="100000"/>
              </a:lnSpc>
              <a:spcBef>
                <a:spcPts val="1500"/>
              </a:spcBef>
              <a:spcAft>
                <a:spcPts val="0"/>
              </a:spcAft>
              <a:buClr>
                <a:srgbClr val="000000"/>
              </a:buClr>
              <a:buSzPct val="25000"/>
              <a:buFont typeface="Arial"/>
              <a:buNone/>
            </a:pPr>
            <a:r>
              <a:t/>
            </a:r>
            <a:endParaRPr b="0" i="0" sz="6400" u="none" cap="none" strike="noStrike">
              <a:solidFill>
                <a:srgbClr val="595959"/>
              </a:solidFill>
              <a:latin typeface="Calibri"/>
              <a:ea typeface="Calibri"/>
              <a:cs typeface="Calibri"/>
              <a:sym typeface="Calibri"/>
            </a:endParaRPr>
          </a:p>
        </p:txBody>
      </p:sp>
      <p:grpSp>
        <p:nvGrpSpPr>
          <p:cNvPr id="758" name="Shape 758"/>
          <p:cNvGrpSpPr/>
          <p:nvPr/>
        </p:nvGrpSpPr>
        <p:grpSpPr>
          <a:xfrm>
            <a:off x="3652753" y="5921003"/>
            <a:ext cx="17078494" cy="6560264"/>
            <a:chOff x="0" y="0"/>
            <a:chExt cx="17078492" cy="6560264"/>
          </a:xfrm>
        </p:grpSpPr>
        <p:sp>
          <p:nvSpPr>
            <p:cNvPr id="759" name="Shape 759"/>
            <p:cNvSpPr/>
            <p:nvPr/>
          </p:nvSpPr>
          <p:spPr>
            <a:xfrm>
              <a:off x="0" y="0"/>
              <a:ext cx="3626652" cy="6159630"/>
            </a:xfrm>
            <a:prstGeom prst="rect">
              <a:avLst/>
            </a:prstGeom>
            <a:noFill/>
            <a:ln>
              <a:noFill/>
            </a:ln>
          </p:spPr>
          <p:txBody>
            <a:bodyPr anchorCtr="0" anchor="t" bIns="91425" lIns="91425" rIns="91425" tIns="91425">
              <a:noAutofit/>
            </a:bodyPr>
            <a:lstStyle/>
            <a:p>
              <a:pPr indent="0" lvl="1" marL="0" marR="0" rtl="0" algn="l">
                <a:lnSpc>
                  <a:spcPct val="100000"/>
                </a:lnSpc>
                <a:spcBef>
                  <a:spcPts val="0"/>
                </a:spcBef>
                <a:spcAft>
                  <a:spcPts val="0"/>
                </a:spcAft>
                <a:buClr>
                  <a:srgbClr val="000000"/>
                </a:buClr>
                <a:buSzPct val="25000"/>
                <a:buFont typeface="Courier"/>
                <a:buNone/>
              </a:pPr>
              <a:r>
                <a:rPr b="1" i="0" lang="en-US" sz="4000" u="none" cap="none" strike="noStrike">
                  <a:solidFill>
                    <a:srgbClr val="000000"/>
                  </a:solidFill>
                  <a:latin typeface="Courier"/>
                  <a:ea typeface="Courier"/>
                  <a:cs typeface="Courier"/>
                  <a:sym typeface="Courier"/>
                </a:rPr>
                <a:t>data</a:t>
              </a:r>
            </a:p>
            <a:p>
              <a:pPr indent="0" lvl="1" marL="0" marR="0" rtl="0" algn="l">
                <a:lnSpc>
                  <a:spcPct val="100000"/>
                </a:lnSpc>
                <a:spcBef>
                  <a:spcPts val="0"/>
                </a:spcBef>
                <a:spcAft>
                  <a:spcPts val="0"/>
                </a:spcAft>
                <a:buClr>
                  <a:srgbClr val="000000"/>
                </a:buClr>
                <a:buFont typeface="Courier"/>
                <a:buNone/>
              </a:pPr>
              <a:r>
                <a:t/>
              </a:r>
              <a:endParaRPr b="0" i="0" sz="28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ct val="25000"/>
                <a:buFont typeface="Courier"/>
                <a:buNone/>
              </a:pPr>
              <a:r>
                <a:rPr b="1" i="0" lang="en-US" sz="4000" u="none" cap="none" strike="noStrike">
                  <a:solidFill>
                    <a:srgbClr val="000000"/>
                  </a:solidFill>
                  <a:latin typeface="Courier"/>
                  <a:ea typeface="Courier"/>
                  <a:cs typeface="Courier"/>
                  <a:sym typeface="Courier"/>
                </a:rPr>
                <a:t>by</a:t>
              </a:r>
            </a:p>
            <a:p>
              <a:pPr indent="0" lvl="1" marL="0" marR="0" rtl="0" algn="l">
                <a:lnSpc>
                  <a:spcPct val="100000"/>
                </a:lnSpc>
                <a:spcBef>
                  <a:spcPts val="0"/>
                </a:spcBef>
                <a:spcAft>
                  <a:spcPts val="0"/>
                </a:spcAft>
                <a:buClr>
                  <a:srgbClr val="000000"/>
                </a:buClr>
                <a:buFont typeface="Courier"/>
                <a:buNone/>
              </a:pPr>
              <a:r>
                <a:t/>
              </a:r>
              <a:endParaRPr b="0" i="0" sz="28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ct val="25000"/>
                <a:buFont typeface="Courier"/>
                <a:buNone/>
              </a:pPr>
              <a:r>
                <a:rPr b="1" i="0" lang="en-US" sz="4000" u="none" cap="none" strike="noStrike">
                  <a:solidFill>
                    <a:srgbClr val="000000"/>
                  </a:solidFill>
                  <a:latin typeface="Courier"/>
                  <a:ea typeface="Courier"/>
                  <a:cs typeface="Courier"/>
                  <a:sym typeface="Courier"/>
                </a:rPr>
                <a:t>gb.control</a:t>
              </a:r>
            </a:p>
            <a:p>
              <a:pPr indent="0" lvl="1" marL="0" marR="0" rtl="0" algn="l">
                <a:lnSpc>
                  <a:spcPct val="100000"/>
                </a:lnSpc>
                <a:spcBef>
                  <a:spcPts val="0"/>
                </a:spcBef>
                <a:spcAft>
                  <a:spcPts val="0"/>
                </a:spcAft>
                <a:buClr>
                  <a:srgbClr val="000000"/>
                </a:buClr>
                <a:buFont typeface="Courier"/>
                <a:buNone/>
              </a:pPr>
              <a:r>
                <a:t/>
              </a:r>
              <a:endParaRPr b="0" i="0" sz="28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Font typeface="Courier"/>
                <a:buNone/>
              </a:pPr>
              <a:r>
                <a:t/>
              </a:r>
              <a:endParaRPr b="0" i="0" sz="28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ct val="25000"/>
                <a:buFont typeface="Courier"/>
                <a:buNone/>
              </a:pPr>
              <a:r>
                <a:rPr b="1" i="0" lang="en-US" sz="4000" u="none" cap="none" strike="noStrike">
                  <a:solidFill>
                    <a:srgbClr val="000000"/>
                  </a:solidFill>
                  <a:latin typeface="Courier"/>
                  <a:ea typeface="Courier"/>
                  <a:cs typeface="Courier"/>
                  <a:sym typeface="Courier"/>
                </a:rPr>
                <a:t>. . . </a:t>
              </a:r>
            </a:p>
          </p:txBody>
        </p:sp>
        <p:sp>
          <p:nvSpPr>
            <p:cNvPr id="760" name="Shape 760"/>
            <p:cNvSpPr/>
            <p:nvPr/>
          </p:nvSpPr>
          <p:spPr>
            <a:xfrm>
              <a:off x="3691635" y="0"/>
              <a:ext cx="13386856" cy="6560264"/>
            </a:xfrm>
            <a:prstGeom prst="rect">
              <a:avLst/>
            </a:prstGeom>
            <a:noFill/>
            <a:ln>
              <a:noFill/>
            </a:ln>
          </p:spPr>
          <p:txBody>
            <a:bodyPr anchorCtr="0" anchor="t" bIns="91425" lIns="91425" rIns="91425" tIns="91425">
              <a:noAutofit/>
            </a:bodyPr>
            <a:lstStyle/>
            <a:p>
              <a:pPr indent="0" lvl="1" marL="0" marR="0" rtl="0" algn="l">
                <a:lnSpc>
                  <a:spcPct val="100000"/>
                </a:lnSpc>
                <a:spcBef>
                  <a:spcPts val="0"/>
                </a:spcBef>
                <a:spcAft>
                  <a:spcPts val="0"/>
                </a:spcAft>
                <a:buClr>
                  <a:srgbClr val="000000"/>
                </a:buClr>
                <a:buSzPct val="25000"/>
                <a:buFont typeface="Helvetica Neue"/>
                <a:buNone/>
              </a:pPr>
              <a:r>
                <a:rPr b="0" i="0" lang="en-US" sz="3600" u="none" cap="none" strike="noStrike">
                  <a:solidFill>
                    <a:srgbClr val="000000"/>
                  </a:solidFill>
                  <a:latin typeface="Helvetica Neue"/>
                  <a:ea typeface="Helvetica Neue"/>
                  <a:cs typeface="Helvetica Neue"/>
                  <a:sym typeface="Helvetica Neue"/>
                </a:rPr>
                <a:t>an H2OFrame object.</a:t>
              </a:r>
            </a:p>
            <a:p>
              <a:pPr indent="0" lvl="1" marL="0" marR="0" rtl="0" algn="l">
                <a:lnSpc>
                  <a:spcPct val="100000"/>
                </a:lnSpc>
                <a:spcBef>
                  <a:spcPts val="0"/>
                </a:spcBef>
                <a:spcAft>
                  <a:spcPts val="0"/>
                </a:spcAft>
                <a:buClr>
                  <a:srgbClr val="000000"/>
                </a:buClr>
                <a:buFont typeface="Helvetica Neue"/>
                <a:buNone/>
              </a:pPr>
              <a:r>
                <a:t/>
              </a:r>
              <a:endParaRPr b="0" i="0" sz="28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ct val="25000"/>
                <a:buFont typeface="Helvetica Neue"/>
                <a:buNone/>
              </a:pPr>
              <a:r>
                <a:rPr b="0" i="0" lang="en-US" sz="3600" u="none" cap="none" strike="noStrike">
                  <a:solidFill>
                    <a:srgbClr val="000000"/>
                  </a:solidFill>
                  <a:latin typeface="Helvetica Neue"/>
                  <a:ea typeface="Helvetica Neue"/>
                  <a:cs typeface="Helvetica Neue"/>
                  <a:sym typeface="Helvetica Neue"/>
                </a:rPr>
                <a:t>a list of column names</a:t>
              </a:r>
            </a:p>
            <a:p>
              <a:pPr indent="0" lvl="1" marL="0" marR="0" rtl="0" algn="l">
                <a:lnSpc>
                  <a:spcPct val="100000"/>
                </a:lnSpc>
                <a:spcBef>
                  <a:spcPts val="0"/>
                </a:spcBef>
                <a:spcAft>
                  <a:spcPts val="0"/>
                </a:spcAft>
                <a:buClr>
                  <a:srgbClr val="000000"/>
                </a:buClr>
                <a:buFont typeface="Helvetica Neue"/>
                <a:buNone/>
              </a:pPr>
              <a:r>
                <a:t/>
              </a:r>
              <a:endParaRPr b="0" i="0" sz="28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ct val="25000"/>
                <a:buFont typeface="Helvetica Neue"/>
                <a:buNone/>
              </a:pPr>
              <a:r>
                <a:rPr b="0" i="0" lang="en-US" sz="3600" u="none" cap="none" strike="noStrike">
                  <a:solidFill>
                    <a:srgbClr val="000000"/>
                  </a:solidFill>
                  <a:latin typeface="Helvetica Neue"/>
                  <a:ea typeface="Helvetica Neue"/>
                  <a:cs typeface="Helvetica Neue"/>
                  <a:sym typeface="Helvetica Neue"/>
                </a:rPr>
                <a:t>a list of how to handle NA values in the dataset as well as how to name output columns</a:t>
              </a:r>
            </a:p>
            <a:p>
              <a:pPr indent="0" lvl="1" marL="0" marR="0" rtl="0" algn="l">
                <a:lnSpc>
                  <a:spcPct val="100000"/>
                </a:lnSpc>
                <a:spcBef>
                  <a:spcPts val="0"/>
                </a:spcBef>
                <a:spcAft>
                  <a:spcPts val="0"/>
                </a:spcAft>
                <a:buClr>
                  <a:srgbClr val="000000"/>
                </a:buClr>
                <a:buFont typeface="Helvetica Neue"/>
                <a:buNone/>
              </a:pPr>
              <a:r>
                <a:t/>
              </a:r>
              <a:endParaRPr b="0" i="0" sz="28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ct val="25000"/>
                <a:buFont typeface="Helvetica Neue"/>
                <a:buNone/>
              </a:pPr>
              <a:r>
                <a:rPr b="0" i="0" lang="en-US" sz="3600" u="none" cap="none" strike="noStrike">
                  <a:solidFill>
                    <a:srgbClr val="000000"/>
                  </a:solidFill>
                  <a:latin typeface="Helvetica Neue"/>
                  <a:ea typeface="Helvetica Neue"/>
                  <a:cs typeface="Helvetica Neue"/>
                  <a:sym typeface="Helvetica Neue"/>
                </a:rPr>
                <a:t>Any supported aggregated function: </a:t>
              </a:r>
              <a:r>
                <a:rPr b="0" i="0" lang="en-US" sz="3600" u="none" cap="none" strike="noStrike">
                  <a:solidFill>
                    <a:srgbClr val="000000"/>
                  </a:solidFill>
                  <a:latin typeface="Courier"/>
                  <a:ea typeface="Courier"/>
                  <a:cs typeface="Courier"/>
                  <a:sym typeface="Courier"/>
                </a:rPr>
                <a:t>mean, min, max, sum, sd, nrow</a:t>
              </a: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4" name="Shape 764"/>
        <p:cNvGrpSpPr/>
        <p:nvPr/>
      </p:nvGrpSpPr>
      <p:grpSpPr>
        <a:xfrm>
          <a:off x="0" y="0"/>
          <a:ext cx="0" cy="0"/>
          <a:chOff x="0" y="0"/>
          <a:chExt cx="0" cy="0"/>
        </a:xfrm>
      </p:grpSpPr>
      <p:sp>
        <p:nvSpPr>
          <p:cNvPr id="765" name="Shape 765"/>
          <p:cNvSpPr txBox="1"/>
          <p:nvPr>
            <p:ph type="title"/>
          </p:nvPr>
        </p:nvSpPr>
        <p:spPr>
          <a:xfrm>
            <a:off x="3962400" y="-18933"/>
            <a:ext cx="16459200" cy="1763066"/>
          </a:xfrm>
          <a:prstGeom prst="rect">
            <a:avLst/>
          </a:prstGeom>
          <a:noFill/>
          <a:ln>
            <a:noFill/>
          </a:ln>
        </p:spPr>
        <p:txBody>
          <a:bodyPr anchorCtr="0" anchor="ctr" bIns="91375" lIns="91375" rIns="91375" tIns="91375">
            <a:noAutofit/>
          </a:bodyPr>
          <a:lstStyle/>
          <a:p>
            <a:pPr indent="0" lvl="0" marL="0" marR="0" rtl="0" algn="ctr">
              <a:lnSpc>
                <a:spcPct val="100000"/>
              </a:lnSpc>
              <a:spcBef>
                <a:spcPts val="0"/>
              </a:spcBef>
              <a:spcAft>
                <a:spcPts val="0"/>
              </a:spcAft>
              <a:buClr>
                <a:srgbClr val="000000"/>
              </a:buClr>
              <a:buSzPct val="25000"/>
              <a:buFont typeface="Trebuchet MS"/>
              <a:buNone/>
            </a:pPr>
            <a:r>
              <a:rPr b="1" i="0" lang="en-US" sz="6400" u="none" cap="none" strike="noStrike">
                <a:solidFill>
                  <a:srgbClr val="000000"/>
                </a:solidFill>
                <a:latin typeface="Trebuchet MS"/>
                <a:ea typeface="Trebuchet MS"/>
                <a:cs typeface="Trebuchet MS"/>
                <a:sym typeface="Trebuchet MS"/>
              </a:rPr>
              <a:t>Summary &amp; Aggregation </a:t>
            </a:r>
          </a:p>
        </p:txBody>
      </p:sp>
      <p:sp>
        <p:nvSpPr>
          <p:cNvPr id="766" name="Shape 766"/>
          <p:cNvSpPr txBox="1"/>
          <p:nvPr>
            <p:ph idx="1" type="body"/>
          </p:nvPr>
        </p:nvSpPr>
        <p:spPr>
          <a:xfrm>
            <a:off x="3962400" y="2449532"/>
            <a:ext cx="16459200" cy="9051926"/>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4000" u="none" cap="none" strike="noStrike">
                <a:solidFill>
                  <a:srgbClr val="000000"/>
                </a:solidFill>
                <a:latin typeface="Courier"/>
                <a:ea typeface="Courier"/>
                <a:cs typeface="Courier"/>
                <a:sym typeface="Courier"/>
              </a:rPr>
              <a:t>h2o.table(x, y = NULL, dense = TRUE)</a:t>
            </a:r>
          </a:p>
          <a:p>
            <a:pPr indent="0" lvl="0" marL="0" marR="0" rtl="0" algn="l">
              <a:lnSpc>
                <a:spcPct val="100000"/>
              </a:lnSpc>
              <a:spcBef>
                <a:spcPts val="1500"/>
              </a:spcBef>
              <a:spcAft>
                <a:spcPts val="0"/>
              </a:spcAft>
              <a:buClr>
                <a:srgbClr val="000000"/>
              </a:buClr>
              <a:buSzPct val="25000"/>
              <a:buFont typeface="Arial"/>
              <a:buNone/>
            </a:pPr>
            <a:r>
              <a:t/>
            </a:r>
            <a:endParaRPr b="0" i="0" sz="6400" u="none" cap="none" strike="noStrike">
              <a:solidFill>
                <a:srgbClr val="595959"/>
              </a:solidFill>
              <a:latin typeface="Calibri"/>
              <a:ea typeface="Calibri"/>
              <a:cs typeface="Calibri"/>
              <a:sym typeface="Calibri"/>
            </a:endParaRPr>
          </a:p>
          <a:p>
            <a:pPr indent="0" lvl="0" marL="0" marR="0" rtl="0" algn="l">
              <a:lnSpc>
                <a:spcPct val="100000"/>
              </a:lnSpc>
              <a:spcBef>
                <a:spcPts val="1500"/>
              </a:spcBef>
              <a:spcAft>
                <a:spcPts val="0"/>
              </a:spcAft>
              <a:buClr>
                <a:srgbClr val="000000"/>
              </a:buClr>
              <a:buSzPct val="25000"/>
              <a:buFont typeface="Arial"/>
              <a:buNone/>
            </a:pPr>
            <a:r>
              <a:rPr b="1" i="0" lang="en-US" sz="4000" u="none" cap="none" strike="noStrike">
                <a:solidFill>
                  <a:srgbClr val="000000"/>
                </a:solidFill>
                <a:latin typeface="Helvetica Neue"/>
                <a:ea typeface="Helvetica Neue"/>
                <a:cs typeface="Helvetica Neue"/>
                <a:sym typeface="Helvetica Neue"/>
              </a:rPr>
              <a:t>Arguments</a:t>
            </a:r>
          </a:p>
          <a:p>
            <a:pPr indent="0" lvl="0" marL="0" marR="0" rtl="0" algn="ctr">
              <a:lnSpc>
                <a:spcPct val="100000"/>
              </a:lnSpc>
              <a:spcBef>
                <a:spcPts val="1500"/>
              </a:spcBef>
              <a:spcAft>
                <a:spcPts val="0"/>
              </a:spcAft>
              <a:buClr>
                <a:srgbClr val="000000"/>
              </a:buClr>
              <a:buSzPct val="25000"/>
              <a:buFont typeface="Arial"/>
              <a:buNone/>
            </a:pPr>
            <a:r>
              <a:t/>
            </a:r>
            <a:endParaRPr b="0" i="0" sz="6400" u="none" cap="none" strike="noStrike">
              <a:solidFill>
                <a:srgbClr val="595959"/>
              </a:solidFill>
              <a:latin typeface="Calibri"/>
              <a:ea typeface="Calibri"/>
              <a:cs typeface="Calibri"/>
              <a:sym typeface="Calibri"/>
            </a:endParaRPr>
          </a:p>
        </p:txBody>
      </p:sp>
      <p:grpSp>
        <p:nvGrpSpPr>
          <p:cNvPr id="767" name="Shape 767"/>
          <p:cNvGrpSpPr/>
          <p:nvPr/>
        </p:nvGrpSpPr>
        <p:grpSpPr>
          <a:xfrm>
            <a:off x="3652753" y="5281846"/>
            <a:ext cx="17078494" cy="6560264"/>
            <a:chOff x="0" y="0"/>
            <a:chExt cx="17078492" cy="6560264"/>
          </a:xfrm>
        </p:grpSpPr>
        <p:sp>
          <p:nvSpPr>
            <p:cNvPr id="768" name="Shape 768"/>
            <p:cNvSpPr/>
            <p:nvPr/>
          </p:nvSpPr>
          <p:spPr>
            <a:xfrm>
              <a:off x="0" y="0"/>
              <a:ext cx="3626652" cy="6159630"/>
            </a:xfrm>
            <a:prstGeom prst="rect">
              <a:avLst/>
            </a:prstGeom>
            <a:noFill/>
            <a:ln>
              <a:noFill/>
            </a:ln>
          </p:spPr>
          <p:txBody>
            <a:bodyPr anchorCtr="0" anchor="t" bIns="91425" lIns="91425" rIns="91425" tIns="91425">
              <a:noAutofit/>
            </a:bodyPr>
            <a:lstStyle/>
            <a:p>
              <a:pPr indent="0" lvl="1" marL="0" marR="0" rtl="0" algn="l">
                <a:lnSpc>
                  <a:spcPct val="100000"/>
                </a:lnSpc>
                <a:spcBef>
                  <a:spcPts val="0"/>
                </a:spcBef>
                <a:spcAft>
                  <a:spcPts val="0"/>
                </a:spcAft>
                <a:buClr>
                  <a:srgbClr val="000000"/>
                </a:buClr>
                <a:buSzPct val="25000"/>
                <a:buFont typeface="Courier"/>
                <a:buNone/>
              </a:pPr>
              <a:r>
                <a:rPr b="1" i="0" lang="en-US" sz="4000" u="none" cap="none" strike="noStrike">
                  <a:solidFill>
                    <a:srgbClr val="000000"/>
                  </a:solidFill>
                  <a:latin typeface="Courier"/>
                  <a:ea typeface="Courier"/>
                  <a:cs typeface="Courier"/>
                  <a:sym typeface="Courier"/>
                </a:rPr>
                <a:t>x</a:t>
              </a:r>
            </a:p>
            <a:p>
              <a:pPr indent="0" lvl="1" marL="0" marR="0" rtl="0" algn="l">
                <a:lnSpc>
                  <a:spcPct val="100000"/>
                </a:lnSpc>
                <a:spcBef>
                  <a:spcPts val="0"/>
                </a:spcBef>
                <a:spcAft>
                  <a:spcPts val="0"/>
                </a:spcAft>
                <a:buClr>
                  <a:srgbClr val="000000"/>
                </a:buClr>
                <a:buFont typeface="Courier"/>
                <a:buNone/>
              </a:pPr>
              <a:r>
                <a:t/>
              </a:r>
              <a:endParaRPr b="0" i="0" sz="28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ct val="25000"/>
                <a:buFont typeface="Courier"/>
                <a:buNone/>
              </a:pPr>
              <a:r>
                <a:rPr b="1" i="0" lang="en-US" sz="4000" u="none" cap="none" strike="noStrike">
                  <a:solidFill>
                    <a:srgbClr val="000000"/>
                  </a:solidFill>
                  <a:latin typeface="Courier"/>
                  <a:ea typeface="Courier"/>
                  <a:cs typeface="Courier"/>
                  <a:sym typeface="Courier"/>
                </a:rPr>
                <a:t>y</a:t>
              </a:r>
            </a:p>
            <a:p>
              <a:pPr indent="0" lvl="1" marL="0" marR="0" rtl="0" algn="l">
                <a:lnSpc>
                  <a:spcPct val="100000"/>
                </a:lnSpc>
                <a:spcBef>
                  <a:spcPts val="0"/>
                </a:spcBef>
                <a:spcAft>
                  <a:spcPts val="0"/>
                </a:spcAft>
                <a:buClr>
                  <a:srgbClr val="000000"/>
                </a:buClr>
                <a:buFont typeface="Courier"/>
                <a:buNone/>
              </a:pPr>
              <a:r>
                <a:t/>
              </a:r>
              <a:endParaRPr b="0" i="0" sz="28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ct val="25000"/>
                <a:buFont typeface="Courier"/>
                <a:buNone/>
              </a:pPr>
              <a:r>
                <a:rPr b="1" i="0" lang="en-US" sz="4000" u="none" cap="none" strike="noStrike">
                  <a:solidFill>
                    <a:srgbClr val="000000"/>
                  </a:solidFill>
                  <a:latin typeface="Courier"/>
                  <a:ea typeface="Courier"/>
                  <a:cs typeface="Courier"/>
                  <a:sym typeface="Courier"/>
                </a:rPr>
                <a:t>dense</a:t>
              </a:r>
            </a:p>
            <a:p>
              <a:pPr indent="0" lvl="1" marL="0" marR="0" rtl="0" algn="l">
                <a:lnSpc>
                  <a:spcPct val="100000"/>
                </a:lnSpc>
                <a:spcBef>
                  <a:spcPts val="0"/>
                </a:spcBef>
                <a:spcAft>
                  <a:spcPts val="0"/>
                </a:spcAft>
                <a:buClr>
                  <a:srgbClr val="000000"/>
                </a:buClr>
                <a:buFont typeface="Courier"/>
                <a:buNone/>
              </a:pPr>
              <a:r>
                <a:t/>
              </a:r>
              <a:endParaRPr b="0" i="0" sz="2800" u="none" cap="none" strike="noStrike">
                <a:solidFill>
                  <a:srgbClr val="000000"/>
                </a:solidFill>
                <a:latin typeface="Arial"/>
                <a:ea typeface="Arial"/>
                <a:cs typeface="Arial"/>
                <a:sym typeface="Arial"/>
              </a:endParaRPr>
            </a:p>
          </p:txBody>
        </p:sp>
        <p:sp>
          <p:nvSpPr>
            <p:cNvPr id="769" name="Shape 769"/>
            <p:cNvSpPr/>
            <p:nvPr/>
          </p:nvSpPr>
          <p:spPr>
            <a:xfrm>
              <a:off x="3691635" y="0"/>
              <a:ext cx="13386856" cy="6560264"/>
            </a:xfrm>
            <a:prstGeom prst="rect">
              <a:avLst/>
            </a:prstGeom>
            <a:noFill/>
            <a:ln>
              <a:noFill/>
            </a:ln>
          </p:spPr>
          <p:txBody>
            <a:bodyPr anchorCtr="0" anchor="t" bIns="91425" lIns="91425" rIns="91425" tIns="91425">
              <a:noAutofit/>
            </a:bodyPr>
            <a:lstStyle/>
            <a:p>
              <a:pPr indent="0" lvl="1" marL="0" marR="0" rtl="0" algn="l">
                <a:lnSpc>
                  <a:spcPct val="100000"/>
                </a:lnSpc>
                <a:spcBef>
                  <a:spcPts val="0"/>
                </a:spcBef>
                <a:spcAft>
                  <a:spcPts val="0"/>
                </a:spcAft>
                <a:buClr>
                  <a:srgbClr val="000000"/>
                </a:buClr>
                <a:buSzPct val="25000"/>
                <a:buFont typeface="Helvetica Neue"/>
                <a:buNone/>
              </a:pPr>
              <a:r>
                <a:rPr b="0" i="0" lang="en-US" sz="3600" u="none" cap="none" strike="noStrike">
                  <a:solidFill>
                    <a:srgbClr val="000000"/>
                  </a:solidFill>
                  <a:latin typeface="Helvetica Neue"/>
                  <a:ea typeface="Helvetica Neue"/>
                  <a:cs typeface="Helvetica Neue"/>
                  <a:sym typeface="Helvetica Neue"/>
                </a:rPr>
                <a:t>An H2OFrame object with at most two columns</a:t>
              </a:r>
            </a:p>
            <a:p>
              <a:pPr indent="0" lvl="1" marL="0" marR="0" rtl="0" algn="l">
                <a:lnSpc>
                  <a:spcPct val="100000"/>
                </a:lnSpc>
                <a:spcBef>
                  <a:spcPts val="0"/>
                </a:spcBef>
                <a:spcAft>
                  <a:spcPts val="0"/>
                </a:spcAft>
                <a:buClr>
                  <a:srgbClr val="000000"/>
                </a:buClr>
                <a:buFont typeface="Helvetica Neue"/>
                <a:buNone/>
              </a:pPr>
              <a:r>
                <a:t/>
              </a:r>
              <a:endParaRPr b="0" i="0" sz="28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ct val="25000"/>
                <a:buFont typeface="Helvetica Neue"/>
                <a:buNone/>
              </a:pPr>
              <a:r>
                <a:rPr b="0" i="0" lang="en-US" sz="3600" u="none" cap="none" strike="noStrike">
                  <a:solidFill>
                    <a:srgbClr val="000000"/>
                  </a:solidFill>
                  <a:latin typeface="Helvetica Neue"/>
                  <a:ea typeface="Helvetica Neue"/>
                  <a:cs typeface="Helvetica Neue"/>
                  <a:sym typeface="Helvetica Neue"/>
                </a:rPr>
                <a:t>An H2OFrame similar to x, or NULL</a:t>
              </a:r>
            </a:p>
            <a:p>
              <a:pPr indent="0" lvl="1" marL="0" marR="0" rtl="0" algn="l">
                <a:lnSpc>
                  <a:spcPct val="100000"/>
                </a:lnSpc>
                <a:spcBef>
                  <a:spcPts val="0"/>
                </a:spcBef>
                <a:spcAft>
                  <a:spcPts val="0"/>
                </a:spcAft>
                <a:buClr>
                  <a:srgbClr val="000000"/>
                </a:buClr>
                <a:buFont typeface="Helvetica Neue"/>
                <a:buNone/>
              </a:pPr>
              <a:r>
                <a:t/>
              </a:r>
              <a:endParaRPr b="0" i="0" sz="28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ct val="25000"/>
                <a:buFont typeface="Helvetica Neue"/>
                <a:buNone/>
              </a:pPr>
              <a:r>
                <a:rPr b="0" i="0" lang="en-US" sz="3600" u="none" cap="none" strike="noStrike">
                  <a:solidFill>
                    <a:srgbClr val="000000"/>
                  </a:solidFill>
                  <a:latin typeface="Helvetica Neue"/>
                  <a:ea typeface="Helvetica Neue"/>
                  <a:cs typeface="Helvetica Neue"/>
                  <a:sym typeface="Helvetica Neue"/>
                </a:rPr>
                <a:t>A logical for dense representation, which lists only non-zero counts, 1 combination per row. Set to FALSE to expand counts across all combinations.</a:t>
              </a:r>
            </a:p>
          </p:txBody>
        </p:sp>
        <p:sp>
          <p:nvSpPr>
            <p:cNvPr id="770" name="Shape 770"/>
            <p:cNvSpPr/>
            <p:nvPr/>
          </p:nvSpPr>
          <p:spPr>
            <a:xfrm>
              <a:off x="256506" y="5259242"/>
              <a:ext cx="16656788" cy="728981"/>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Helvetica Neue"/>
                <a:buNone/>
              </a:pPr>
              <a:r>
                <a:rPr b="1" i="0" lang="en-US" sz="3600" u="none" cap="none" strike="noStrike">
                  <a:solidFill>
                    <a:srgbClr val="000000"/>
                  </a:solidFill>
                  <a:latin typeface="Helvetica Neue"/>
                  <a:ea typeface="Helvetica Neue"/>
                  <a:cs typeface="Helvetica Neue"/>
                  <a:sym typeface="Helvetica Neue"/>
                </a:rPr>
                <a:t>Value: </a:t>
              </a:r>
              <a:r>
                <a:rPr b="0" i="0" lang="en-US" sz="3600" u="none" cap="none" strike="noStrike">
                  <a:solidFill>
                    <a:srgbClr val="000000"/>
                  </a:solidFill>
                  <a:latin typeface="Helvetica Neue"/>
                  <a:ea typeface="Helvetica Neue"/>
                  <a:cs typeface="Helvetica Neue"/>
                  <a:sym typeface="Helvetica Neue"/>
                </a:rPr>
                <a:t>Returns a tabulated H2OFrame Object</a:t>
              </a: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4" name="Shape 774"/>
        <p:cNvGrpSpPr/>
        <p:nvPr/>
      </p:nvGrpSpPr>
      <p:grpSpPr>
        <a:xfrm>
          <a:off x="0" y="0"/>
          <a:ext cx="0" cy="0"/>
          <a:chOff x="0" y="0"/>
          <a:chExt cx="0" cy="0"/>
        </a:xfrm>
      </p:grpSpPr>
      <p:sp>
        <p:nvSpPr>
          <p:cNvPr id="775" name="Shape 775"/>
          <p:cNvSpPr/>
          <p:nvPr/>
        </p:nvSpPr>
        <p:spPr>
          <a:xfrm>
            <a:off x="3098800" y="5588000"/>
            <a:ext cx="18237200" cy="8178799"/>
          </a:xfrm>
          <a:prstGeom prst="rect">
            <a:avLst/>
          </a:prstGeom>
          <a:solidFill>
            <a:srgbClr val="535353"/>
          </a:solidFill>
          <a:ln>
            <a:noFill/>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776" name="Shape 776"/>
          <p:cNvSpPr/>
          <p:nvPr/>
        </p:nvSpPr>
        <p:spPr>
          <a:xfrm>
            <a:off x="3048000" y="0"/>
            <a:ext cx="18288000" cy="5613399"/>
          </a:xfrm>
          <a:prstGeom prst="rect">
            <a:avLst/>
          </a:prstGeom>
          <a:solidFill>
            <a:srgbClr val="FAE41A"/>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pic>
        <p:nvPicPr>
          <p:cNvPr id="777" name="Shape 777"/>
          <p:cNvPicPr preferRelativeResize="0"/>
          <p:nvPr/>
        </p:nvPicPr>
        <p:blipFill rotWithShape="1">
          <a:blip r:embed="rId3">
            <a:alphaModFix/>
          </a:blip>
          <a:srcRect b="0" l="0" r="0" t="0"/>
          <a:stretch/>
        </p:blipFill>
        <p:spPr>
          <a:xfrm>
            <a:off x="7752556" y="1104503"/>
            <a:ext cx="8878993" cy="3404497"/>
          </a:xfrm>
          <a:prstGeom prst="rect">
            <a:avLst/>
          </a:prstGeom>
          <a:noFill/>
          <a:ln>
            <a:noFill/>
          </a:ln>
        </p:spPr>
      </p:pic>
      <p:sp>
        <p:nvSpPr>
          <p:cNvPr id="778" name="Shape 778"/>
          <p:cNvSpPr/>
          <p:nvPr/>
        </p:nvSpPr>
        <p:spPr>
          <a:xfrm>
            <a:off x="3011476" y="8481145"/>
            <a:ext cx="18107046" cy="1363980"/>
          </a:xfrm>
          <a:prstGeom prst="rect">
            <a:avLst/>
          </a:prstGeom>
          <a:noFill/>
          <a:ln>
            <a:noFill/>
          </a:ln>
        </p:spPr>
        <p:txBody>
          <a:bodyPr anchorCtr="0" anchor="t" bIns="91425" lIns="91425" rIns="91425" tIns="91425">
            <a:noAutofit/>
          </a:bodyPr>
          <a:lstStyle/>
          <a:p>
            <a:pPr indent="228600" lvl="1" marL="0" marR="0" rtl="0" algn="ctr">
              <a:lnSpc>
                <a:spcPct val="100000"/>
              </a:lnSpc>
              <a:spcBef>
                <a:spcPts val="0"/>
              </a:spcBef>
              <a:spcAft>
                <a:spcPts val="0"/>
              </a:spcAft>
              <a:buClr>
                <a:srgbClr val="FFFFFF"/>
              </a:buClr>
              <a:buSzPct val="25000"/>
              <a:buFont typeface="Calibri"/>
              <a:buNone/>
            </a:pPr>
            <a:r>
              <a:rPr b="0" i="0" lang="en-US" sz="8000" u="none" cap="none" strike="noStrike">
                <a:solidFill>
                  <a:srgbClr val="FFFFFF"/>
                </a:solidFill>
                <a:latin typeface="Calibri"/>
                <a:ea typeface="Calibri"/>
                <a:cs typeface="Calibri"/>
                <a:sym typeface="Calibri"/>
              </a:rPr>
              <a:t>String Munging</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2" name="Shape 782"/>
        <p:cNvGrpSpPr/>
        <p:nvPr/>
      </p:nvGrpSpPr>
      <p:grpSpPr>
        <a:xfrm>
          <a:off x="0" y="0"/>
          <a:ext cx="0" cy="0"/>
          <a:chOff x="0" y="0"/>
          <a:chExt cx="0" cy="0"/>
        </a:xfrm>
      </p:grpSpPr>
      <p:sp>
        <p:nvSpPr>
          <p:cNvPr id="783" name="Shape 783"/>
          <p:cNvSpPr txBox="1"/>
          <p:nvPr>
            <p:ph type="title"/>
          </p:nvPr>
        </p:nvSpPr>
        <p:spPr>
          <a:xfrm>
            <a:off x="3962400" y="-18933"/>
            <a:ext cx="16459200" cy="1763066"/>
          </a:xfrm>
          <a:prstGeom prst="rect">
            <a:avLst/>
          </a:prstGeom>
          <a:noFill/>
          <a:ln>
            <a:noFill/>
          </a:ln>
        </p:spPr>
        <p:txBody>
          <a:bodyPr anchorCtr="0" anchor="ctr" bIns="91375" lIns="91375" rIns="91375" tIns="91375">
            <a:noAutofit/>
          </a:bodyPr>
          <a:lstStyle/>
          <a:p>
            <a:pPr indent="0" lvl="0" marL="0" marR="0" rtl="0" algn="ctr">
              <a:lnSpc>
                <a:spcPct val="100000"/>
              </a:lnSpc>
              <a:spcBef>
                <a:spcPts val="0"/>
              </a:spcBef>
              <a:spcAft>
                <a:spcPts val="0"/>
              </a:spcAft>
              <a:buClr>
                <a:srgbClr val="000000"/>
              </a:buClr>
              <a:buSzPct val="25000"/>
              <a:buFont typeface="Trebuchet MS"/>
              <a:buNone/>
            </a:pPr>
            <a:r>
              <a:rPr b="1" i="0" lang="en-US" sz="6400" u="none" cap="none" strike="noStrike">
                <a:solidFill>
                  <a:srgbClr val="000000"/>
                </a:solidFill>
                <a:latin typeface="Trebuchet MS"/>
                <a:ea typeface="Trebuchet MS"/>
                <a:cs typeface="Trebuchet MS"/>
                <a:sym typeface="Trebuchet MS"/>
              </a:rPr>
              <a:t>String Munging</a:t>
            </a:r>
          </a:p>
        </p:txBody>
      </p:sp>
      <p:sp>
        <p:nvSpPr>
          <p:cNvPr id="784" name="Shape 784"/>
          <p:cNvSpPr txBox="1"/>
          <p:nvPr>
            <p:ph idx="1" type="body"/>
          </p:nvPr>
        </p:nvSpPr>
        <p:spPr>
          <a:xfrm>
            <a:off x="3300414" y="2449532"/>
            <a:ext cx="17987813" cy="9051926"/>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600" u="none" cap="none" strike="noStrike">
                <a:solidFill>
                  <a:srgbClr val="000000"/>
                </a:solidFill>
                <a:latin typeface="Courier"/>
                <a:ea typeface="Courier"/>
                <a:cs typeface="Courier"/>
                <a:sym typeface="Courier"/>
              </a:rPr>
              <a:t>h2o.impute(data, column = 0, method = c(“mean", "median", “mode"), combine_method c("interpolate","average", "lo", "hi"), by = NULL, groupByFrame = NULL, values = NULL)</a:t>
            </a:r>
          </a:p>
          <a:p>
            <a:pPr indent="0" lvl="0" marL="0" marR="0" rtl="0" algn="l">
              <a:lnSpc>
                <a:spcPct val="100000"/>
              </a:lnSpc>
              <a:spcBef>
                <a:spcPts val="1500"/>
              </a:spcBef>
              <a:spcAft>
                <a:spcPts val="0"/>
              </a:spcAft>
              <a:buClr>
                <a:srgbClr val="000000"/>
              </a:buClr>
              <a:buSzPct val="25000"/>
              <a:buFont typeface="Arial"/>
              <a:buNone/>
            </a:pPr>
            <a:r>
              <a:rPr b="1" i="0" lang="en-US" sz="4000" u="none" cap="none" strike="noStrike">
                <a:solidFill>
                  <a:srgbClr val="000000"/>
                </a:solidFill>
                <a:latin typeface="Helvetica Neue"/>
                <a:ea typeface="Helvetica Neue"/>
                <a:cs typeface="Helvetica Neue"/>
                <a:sym typeface="Helvetica Neue"/>
              </a:rPr>
              <a:t>Arguments</a:t>
            </a:r>
          </a:p>
          <a:p>
            <a:pPr indent="0" lvl="0" marL="0" marR="0" rtl="0" algn="ctr">
              <a:lnSpc>
                <a:spcPct val="100000"/>
              </a:lnSpc>
              <a:spcBef>
                <a:spcPts val="1500"/>
              </a:spcBef>
              <a:spcAft>
                <a:spcPts val="0"/>
              </a:spcAft>
              <a:buClr>
                <a:srgbClr val="000000"/>
              </a:buClr>
              <a:buSzPct val="25000"/>
              <a:buFont typeface="Arial"/>
              <a:buNone/>
            </a:pPr>
            <a:r>
              <a:t/>
            </a:r>
            <a:endParaRPr b="0" i="0" sz="6400" u="none" cap="none" strike="noStrike">
              <a:solidFill>
                <a:srgbClr val="595959"/>
              </a:solidFill>
              <a:latin typeface="Calibri"/>
              <a:ea typeface="Calibri"/>
              <a:cs typeface="Calibri"/>
              <a:sym typeface="Calibri"/>
            </a:endParaRPr>
          </a:p>
        </p:txBody>
      </p:sp>
      <p:grpSp>
        <p:nvGrpSpPr>
          <p:cNvPr id="785" name="Shape 785"/>
          <p:cNvGrpSpPr/>
          <p:nvPr/>
        </p:nvGrpSpPr>
        <p:grpSpPr>
          <a:xfrm>
            <a:off x="3265816" y="5213364"/>
            <a:ext cx="18288003" cy="7024865"/>
            <a:chOff x="0" y="0"/>
            <a:chExt cx="18288000" cy="7024864"/>
          </a:xfrm>
        </p:grpSpPr>
        <p:sp>
          <p:nvSpPr>
            <p:cNvPr id="786" name="Shape 786"/>
            <p:cNvSpPr/>
            <p:nvPr/>
          </p:nvSpPr>
          <p:spPr>
            <a:xfrm>
              <a:off x="0" y="0"/>
              <a:ext cx="3883492" cy="6595858"/>
            </a:xfrm>
            <a:prstGeom prst="rect">
              <a:avLst/>
            </a:prstGeom>
            <a:noFill/>
            <a:ln>
              <a:noFill/>
            </a:ln>
          </p:spPr>
          <p:txBody>
            <a:bodyPr anchorCtr="0" anchor="t" bIns="91425" lIns="91425" rIns="91425" tIns="91425">
              <a:noAutofit/>
            </a:bodyPr>
            <a:lstStyle/>
            <a:p>
              <a:pPr indent="0" lvl="1" marL="0" marR="0" rtl="0" algn="l">
                <a:lnSpc>
                  <a:spcPct val="100000"/>
                </a:lnSpc>
                <a:spcBef>
                  <a:spcPts val="0"/>
                </a:spcBef>
                <a:spcAft>
                  <a:spcPts val="0"/>
                </a:spcAft>
                <a:buClr>
                  <a:srgbClr val="000000"/>
                </a:buClr>
                <a:buSzPct val="25000"/>
                <a:buFont typeface="Courier"/>
                <a:buNone/>
              </a:pPr>
              <a:r>
                <a:rPr b="1" i="0" lang="en-US" sz="3000" u="none" cap="none" strike="noStrike">
                  <a:solidFill>
                    <a:srgbClr val="000000"/>
                  </a:solidFill>
                  <a:latin typeface="Courier"/>
                  <a:ea typeface="Courier"/>
                  <a:cs typeface="Courier"/>
                  <a:sym typeface="Courier"/>
                </a:rPr>
                <a:t>data</a:t>
              </a:r>
            </a:p>
            <a:p>
              <a:pPr indent="0" lvl="1" marL="0" marR="0" rtl="0" algn="l">
                <a:lnSpc>
                  <a:spcPct val="100000"/>
                </a:lnSpc>
                <a:spcBef>
                  <a:spcPts val="0"/>
                </a:spcBef>
                <a:spcAft>
                  <a:spcPts val="0"/>
                </a:spcAft>
                <a:buClr>
                  <a:srgbClr val="000000"/>
                </a:buClr>
                <a:buFont typeface="Courier"/>
                <a:buNone/>
              </a:pPr>
              <a:r>
                <a:t/>
              </a:r>
              <a:endParaRPr b="0" i="0" sz="28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ct val="25000"/>
                <a:buFont typeface="Courier"/>
                <a:buNone/>
              </a:pPr>
              <a:r>
                <a:rPr b="1" i="0" lang="en-US" sz="3000" u="none" cap="none" strike="noStrike">
                  <a:solidFill>
                    <a:srgbClr val="000000"/>
                  </a:solidFill>
                  <a:latin typeface="Courier"/>
                  <a:ea typeface="Courier"/>
                  <a:cs typeface="Courier"/>
                  <a:sym typeface="Courier"/>
                </a:rPr>
                <a:t>column</a:t>
              </a:r>
            </a:p>
            <a:p>
              <a:pPr indent="0" lvl="1" marL="0" marR="0" rtl="0" algn="l">
                <a:lnSpc>
                  <a:spcPct val="100000"/>
                </a:lnSpc>
                <a:spcBef>
                  <a:spcPts val="0"/>
                </a:spcBef>
                <a:spcAft>
                  <a:spcPts val="0"/>
                </a:spcAft>
                <a:buClr>
                  <a:srgbClr val="000000"/>
                </a:buClr>
                <a:buFont typeface="Courier"/>
                <a:buNone/>
              </a:pPr>
              <a:r>
                <a:t/>
              </a:r>
              <a:endParaRPr b="0" i="0" sz="28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ct val="25000"/>
                <a:buFont typeface="Courier"/>
                <a:buNone/>
              </a:pPr>
              <a:r>
                <a:rPr b="1" i="0" lang="en-US" sz="3000" u="none" cap="none" strike="noStrike">
                  <a:solidFill>
                    <a:srgbClr val="000000"/>
                  </a:solidFill>
                  <a:latin typeface="Courier"/>
                  <a:ea typeface="Courier"/>
                  <a:cs typeface="Courier"/>
                  <a:sym typeface="Courier"/>
                </a:rPr>
                <a:t>method</a:t>
              </a:r>
            </a:p>
            <a:p>
              <a:pPr indent="0" lvl="1" marL="0" marR="0" rtl="0" algn="l">
                <a:lnSpc>
                  <a:spcPct val="100000"/>
                </a:lnSpc>
                <a:spcBef>
                  <a:spcPts val="0"/>
                </a:spcBef>
                <a:spcAft>
                  <a:spcPts val="0"/>
                </a:spcAft>
                <a:buClr>
                  <a:srgbClr val="000000"/>
                </a:buClr>
                <a:buFont typeface="Courier"/>
                <a:buNone/>
              </a:pPr>
              <a:r>
                <a:t/>
              </a:r>
              <a:endParaRPr b="0" i="0" sz="28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Font typeface="Courier"/>
                <a:buNone/>
              </a:pPr>
              <a:r>
                <a:t/>
              </a:r>
              <a:endParaRPr b="0" i="0" sz="28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ct val="25000"/>
                <a:buFont typeface="Courier"/>
                <a:buNone/>
              </a:pPr>
              <a:r>
                <a:rPr b="1" i="0" lang="en-US" sz="3000" u="none" cap="none" strike="noStrike">
                  <a:solidFill>
                    <a:srgbClr val="000000"/>
                  </a:solidFill>
                  <a:latin typeface="Courier"/>
                  <a:ea typeface="Courier"/>
                  <a:cs typeface="Courier"/>
                  <a:sym typeface="Courier"/>
                </a:rPr>
                <a:t>combine_method</a:t>
              </a:r>
            </a:p>
            <a:p>
              <a:pPr indent="0" lvl="1" marL="0" marR="0" rtl="0" algn="l">
                <a:lnSpc>
                  <a:spcPct val="100000"/>
                </a:lnSpc>
                <a:spcBef>
                  <a:spcPts val="0"/>
                </a:spcBef>
                <a:spcAft>
                  <a:spcPts val="0"/>
                </a:spcAft>
                <a:buClr>
                  <a:srgbClr val="000000"/>
                </a:buClr>
                <a:buFont typeface="Courier"/>
                <a:buNone/>
              </a:pPr>
              <a:r>
                <a:t/>
              </a:r>
              <a:endParaRPr b="0" i="0" sz="28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ct val="25000"/>
                <a:buFont typeface="Courier"/>
                <a:buNone/>
              </a:pPr>
              <a:r>
                <a:rPr b="1" i="0" lang="en-US" sz="3000" u="none" cap="none" strike="noStrike">
                  <a:solidFill>
                    <a:srgbClr val="000000"/>
                  </a:solidFill>
                  <a:latin typeface="Courier"/>
                  <a:ea typeface="Courier"/>
                  <a:cs typeface="Courier"/>
                  <a:sym typeface="Courier"/>
                </a:rPr>
                <a:t>by</a:t>
              </a:r>
            </a:p>
            <a:p>
              <a:pPr indent="0" lvl="1" marL="0" marR="0" rtl="0" algn="l">
                <a:lnSpc>
                  <a:spcPct val="100000"/>
                </a:lnSpc>
                <a:spcBef>
                  <a:spcPts val="0"/>
                </a:spcBef>
                <a:spcAft>
                  <a:spcPts val="0"/>
                </a:spcAft>
                <a:buClr>
                  <a:srgbClr val="000000"/>
                </a:buClr>
                <a:buFont typeface="Courier"/>
                <a:buNone/>
              </a:pPr>
              <a:r>
                <a:t/>
              </a:r>
              <a:endParaRPr b="0" i="0" sz="28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ct val="25000"/>
                <a:buFont typeface="Courier"/>
                <a:buNone/>
              </a:pPr>
              <a:r>
                <a:rPr b="1" i="0" lang="en-US" sz="3000" u="none" cap="none" strike="noStrike">
                  <a:solidFill>
                    <a:srgbClr val="000000"/>
                  </a:solidFill>
                  <a:latin typeface="Courier"/>
                  <a:ea typeface="Courier"/>
                  <a:cs typeface="Courier"/>
                  <a:sym typeface="Courier"/>
                </a:rPr>
                <a:t>groupByFrame</a:t>
              </a:r>
            </a:p>
            <a:p>
              <a:pPr indent="0" lvl="1" marL="0" marR="0" rtl="0" algn="l">
                <a:lnSpc>
                  <a:spcPct val="100000"/>
                </a:lnSpc>
                <a:spcBef>
                  <a:spcPts val="0"/>
                </a:spcBef>
                <a:spcAft>
                  <a:spcPts val="0"/>
                </a:spcAft>
                <a:buClr>
                  <a:srgbClr val="000000"/>
                </a:buClr>
                <a:buFont typeface="Courier"/>
                <a:buNone/>
              </a:pPr>
              <a:r>
                <a:t/>
              </a:r>
              <a:endParaRPr b="0" i="0" sz="28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ct val="25000"/>
                <a:buFont typeface="Courier"/>
                <a:buNone/>
              </a:pPr>
              <a:r>
                <a:rPr b="1" i="0" lang="en-US" sz="3000" u="none" cap="none" strike="noStrike">
                  <a:solidFill>
                    <a:srgbClr val="000000"/>
                  </a:solidFill>
                  <a:latin typeface="Courier"/>
                  <a:ea typeface="Courier"/>
                  <a:cs typeface="Courier"/>
                  <a:sym typeface="Courier"/>
                </a:rPr>
                <a:t>values</a:t>
              </a:r>
            </a:p>
          </p:txBody>
        </p:sp>
        <p:sp>
          <p:nvSpPr>
            <p:cNvPr id="787" name="Shape 787"/>
            <p:cNvSpPr/>
            <p:nvPr/>
          </p:nvSpPr>
          <p:spPr>
            <a:xfrm>
              <a:off x="3953080" y="0"/>
              <a:ext cx="14334920" cy="7024864"/>
            </a:xfrm>
            <a:prstGeom prst="rect">
              <a:avLst/>
            </a:prstGeom>
            <a:noFill/>
            <a:ln>
              <a:noFill/>
            </a:ln>
          </p:spPr>
          <p:txBody>
            <a:bodyPr anchorCtr="0" anchor="t" bIns="91425" lIns="91425" rIns="91425" tIns="91425">
              <a:noAutofit/>
            </a:bodyPr>
            <a:lstStyle/>
            <a:p>
              <a:pPr indent="0" lvl="1" marL="0" marR="0" rtl="0" algn="l">
                <a:lnSpc>
                  <a:spcPct val="100000"/>
                </a:lnSpc>
                <a:spcBef>
                  <a:spcPts val="0"/>
                </a:spcBef>
                <a:spcAft>
                  <a:spcPts val="0"/>
                </a:spcAft>
                <a:buClr>
                  <a:srgbClr val="000000"/>
                </a:buClr>
                <a:buSzPct val="25000"/>
                <a:buFont typeface="Helvetica Neue"/>
                <a:buNone/>
              </a:pPr>
              <a:r>
                <a:rPr b="0" i="0" lang="en-US" sz="3000" u="none" cap="none" strike="noStrike">
                  <a:solidFill>
                    <a:srgbClr val="000000"/>
                  </a:solidFill>
                  <a:latin typeface="Helvetica Neue"/>
                  <a:ea typeface="Helvetica Neue"/>
                  <a:cs typeface="Helvetica Neue"/>
                  <a:sym typeface="Helvetica Neue"/>
                </a:rPr>
                <a:t>The dataset containing the column to impute.</a:t>
              </a:r>
            </a:p>
            <a:p>
              <a:pPr indent="0" lvl="1" marL="0" marR="0" rtl="0" algn="l">
                <a:lnSpc>
                  <a:spcPct val="100000"/>
                </a:lnSpc>
                <a:spcBef>
                  <a:spcPts val="0"/>
                </a:spcBef>
                <a:spcAft>
                  <a:spcPts val="0"/>
                </a:spcAft>
                <a:buClr>
                  <a:srgbClr val="000000"/>
                </a:buClr>
                <a:buFont typeface="Helvetica Neue"/>
                <a:buNone/>
              </a:pPr>
              <a:r>
                <a:t/>
              </a:r>
              <a:endParaRPr b="0" i="0" sz="28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ct val="25000"/>
                <a:buFont typeface="Helvetica Neue"/>
                <a:buNone/>
              </a:pPr>
              <a:r>
                <a:rPr b="0" i="0" lang="en-US" sz="3000" u="none" cap="none" strike="noStrike">
                  <a:solidFill>
                    <a:srgbClr val="000000"/>
                  </a:solidFill>
                  <a:latin typeface="Helvetica Neue"/>
                  <a:ea typeface="Helvetica Neue"/>
                  <a:cs typeface="Helvetica Neue"/>
                  <a:sym typeface="Helvetica Neue"/>
                </a:rPr>
                <a:t>The column to impute.</a:t>
              </a:r>
            </a:p>
            <a:p>
              <a:pPr indent="0" lvl="1" marL="0" marR="0" rtl="0" algn="l">
                <a:lnSpc>
                  <a:spcPct val="100000"/>
                </a:lnSpc>
                <a:spcBef>
                  <a:spcPts val="0"/>
                </a:spcBef>
                <a:spcAft>
                  <a:spcPts val="0"/>
                </a:spcAft>
                <a:buClr>
                  <a:srgbClr val="000000"/>
                </a:buClr>
                <a:buFont typeface="Helvetica Neue"/>
                <a:buNone/>
              </a:pPr>
              <a:r>
                <a:t/>
              </a:r>
              <a:endParaRPr b="0" i="0" sz="28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ct val="25000"/>
                <a:buFont typeface="Helvetica Neue"/>
                <a:buNone/>
              </a:pPr>
              <a:r>
                <a:rPr b="0" i="0" lang="en-US" sz="3000" u="none" cap="none" strike="noStrike">
                  <a:solidFill>
                    <a:srgbClr val="000000"/>
                  </a:solidFill>
                  <a:latin typeface="Helvetica Neue"/>
                  <a:ea typeface="Helvetica Neue"/>
                  <a:cs typeface="Helvetica Neue"/>
                  <a:sym typeface="Helvetica Neue"/>
                </a:rPr>
                <a:t>“mean" replaces NAs with the column mean; "median" replaces NAs with the</a:t>
              </a:r>
            </a:p>
            <a:p>
              <a:pPr indent="0" lvl="1" marL="0" marR="0" rtl="0" algn="l">
                <a:lnSpc>
                  <a:spcPct val="100000"/>
                </a:lnSpc>
                <a:spcBef>
                  <a:spcPts val="0"/>
                </a:spcBef>
                <a:spcAft>
                  <a:spcPts val="0"/>
                </a:spcAft>
                <a:buClr>
                  <a:srgbClr val="000000"/>
                </a:buClr>
                <a:buSzPct val="25000"/>
                <a:buFont typeface="Helvetica Neue"/>
                <a:buNone/>
              </a:pPr>
              <a:r>
                <a:rPr b="0" i="0" lang="en-US" sz="3000" u="none" cap="none" strike="noStrike">
                  <a:solidFill>
                    <a:srgbClr val="000000"/>
                  </a:solidFill>
                  <a:latin typeface="Helvetica Neue"/>
                  <a:ea typeface="Helvetica Neue"/>
                  <a:cs typeface="Helvetica Neue"/>
                  <a:sym typeface="Helvetica Neue"/>
                </a:rPr>
                <a:t>column median; "mode" replaces with the most common factor (for factor columns only)</a:t>
              </a:r>
            </a:p>
            <a:p>
              <a:pPr indent="0" lvl="1" marL="0" marR="0" rtl="0" algn="l">
                <a:lnSpc>
                  <a:spcPct val="100000"/>
                </a:lnSpc>
                <a:spcBef>
                  <a:spcPts val="0"/>
                </a:spcBef>
                <a:spcAft>
                  <a:spcPts val="0"/>
                </a:spcAft>
                <a:buClr>
                  <a:srgbClr val="000000"/>
                </a:buClr>
                <a:buSzPct val="25000"/>
                <a:buFont typeface="Helvetica Neue"/>
                <a:buNone/>
              </a:pPr>
              <a:r>
                <a:rPr b="0" i="0" lang="en-US" sz="3000" u="none" cap="none" strike="noStrike">
                  <a:solidFill>
                    <a:srgbClr val="000000"/>
                  </a:solidFill>
                  <a:latin typeface="Helvetica Neue"/>
                  <a:ea typeface="Helvetica Neue"/>
                  <a:cs typeface="Helvetica Neue"/>
                  <a:sym typeface="Helvetica Neue"/>
                </a:rPr>
                <a:t>If method is "median", then choose how to combine quantiles on even sample</a:t>
              </a:r>
            </a:p>
            <a:p>
              <a:pPr indent="0" lvl="1" marL="0" marR="0" rtl="0" algn="l">
                <a:lnSpc>
                  <a:spcPct val="100000"/>
                </a:lnSpc>
                <a:spcBef>
                  <a:spcPts val="0"/>
                </a:spcBef>
                <a:spcAft>
                  <a:spcPts val="0"/>
                </a:spcAft>
                <a:buClr>
                  <a:srgbClr val="000000"/>
                </a:buClr>
                <a:buSzPct val="25000"/>
                <a:buFont typeface="Helvetica Neue"/>
                <a:buNone/>
              </a:pPr>
              <a:r>
                <a:rPr b="0" i="0" lang="en-US" sz="3000" u="none" cap="none" strike="noStrike">
                  <a:solidFill>
                    <a:srgbClr val="000000"/>
                  </a:solidFill>
                  <a:latin typeface="Helvetica Neue"/>
                  <a:ea typeface="Helvetica Neue"/>
                  <a:cs typeface="Helvetica Neue"/>
                  <a:sym typeface="Helvetica Neue"/>
                </a:rPr>
                <a:t>sizes. This parameter is ignored in all other cases</a:t>
              </a:r>
            </a:p>
            <a:p>
              <a:pPr indent="0" lvl="1" marL="0" marR="0" rtl="0" algn="l">
                <a:lnSpc>
                  <a:spcPct val="100000"/>
                </a:lnSpc>
                <a:spcBef>
                  <a:spcPts val="0"/>
                </a:spcBef>
                <a:spcAft>
                  <a:spcPts val="0"/>
                </a:spcAft>
                <a:buClr>
                  <a:srgbClr val="000000"/>
                </a:buClr>
                <a:buSzPct val="25000"/>
                <a:buFont typeface="Helvetica Neue"/>
                <a:buNone/>
              </a:pPr>
              <a:r>
                <a:rPr b="0" i="0" lang="en-US" sz="3000" u="none" cap="none" strike="noStrike">
                  <a:solidFill>
                    <a:srgbClr val="000000"/>
                  </a:solidFill>
                  <a:latin typeface="Helvetica Neue"/>
                  <a:ea typeface="Helvetica Neue"/>
                  <a:cs typeface="Helvetica Neue"/>
                  <a:sym typeface="Helvetica Neue"/>
                </a:rPr>
                <a:t>Group by columns</a:t>
              </a:r>
            </a:p>
            <a:p>
              <a:pPr indent="0" lvl="1" marL="0" marR="0" rtl="0" algn="l">
                <a:lnSpc>
                  <a:spcPct val="100000"/>
                </a:lnSpc>
                <a:spcBef>
                  <a:spcPts val="0"/>
                </a:spcBef>
                <a:spcAft>
                  <a:spcPts val="0"/>
                </a:spcAft>
                <a:buClr>
                  <a:srgbClr val="000000"/>
                </a:buClr>
                <a:buFont typeface="Helvetica Neue"/>
                <a:buNone/>
              </a:pPr>
              <a:r>
                <a:t/>
              </a:r>
              <a:endParaRPr b="0" i="0" sz="28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ct val="25000"/>
                <a:buFont typeface="Helvetica Neue"/>
                <a:buNone/>
              </a:pPr>
              <a:r>
                <a:rPr b="0" i="0" lang="en-US" sz="3000" u="none" cap="none" strike="noStrike">
                  <a:solidFill>
                    <a:srgbClr val="000000"/>
                  </a:solidFill>
                  <a:latin typeface="Helvetica Neue"/>
                  <a:ea typeface="Helvetica Neue"/>
                  <a:cs typeface="Helvetica Neue"/>
                  <a:sym typeface="Helvetica Neue"/>
                </a:rPr>
                <a:t>Impute the column col with this pre-computed grouped frame.</a:t>
              </a:r>
            </a:p>
            <a:p>
              <a:pPr indent="0" lvl="1" marL="0" marR="0" rtl="0" algn="l">
                <a:lnSpc>
                  <a:spcPct val="100000"/>
                </a:lnSpc>
                <a:spcBef>
                  <a:spcPts val="0"/>
                </a:spcBef>
                <a:spcAft>
                  <a:spcPts val="0"/>
                </a:spcAft>
                <a:buClr>
                  <a:srgbClr val="000000"/>
                </a:buClr>
                <a:buFont typeface="Helvetica Neue"/>
                <a:buNone/>
              </a:pPr>
              <a:r>
                <a:t/>
              </a:r>
              <a:endParaRPr b="0" i="0" sz="28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ct val="25000"/>
                <a:buFont typeface="Helvetica Neue"/>
                <a:buNone/>
              </a:pPr>
              <a:r>
                <a:rPr b="0" i="0" lang="en-US" sz="3000" u="none" cap="none" strike="noStrike">
                  <a:solidFill>
                    <a:srgbClr val="000000"/>
                  </a:solidFill>
                  <a:latin typeface="Helvetica Neue"/>
                  <a:ea typeface="Helvetica Neue"/>
                  <a:cs typeface="Helvetica Neue"/>
                  <a:sym typeface="Helvetica Neue"/>
                </a:rPr>
                <a:t>A vector of impute values (one per column). NaN indicates to skip the column</a:t>
              </a: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5" name="Shape 195"/>
        <p:cNvGrpSpPr/>
        <p:nvPr/>
      </p:nvGrpSpPr>
      <p:grpSpPr>
        <a:xfrm>
          <a:off x="0" y="0"/>
          <a:ext cx="0" cy="0"/>
          <a:chOff x="0" y="0"/>
          <a:chExt cx="0" cy="0"/>
        </a:xfrm>
      </p:grpSpPr>
      <p:sp>
        <p:nvSpPr>
          <p:cNvPr id="196" name="Shape 196"/>
          <p:cNvSpPr txBox="1"/>
          <p:nvPr>
            <p:ph type="title"/>
          </p:nvPr>
        </p:nvSpPr>
        <p:spPr>
          <a:xfrm>
            <a:off x="3962400" y="424410"/>
            <a:ext cx="16459200" cy="1612900"/>
          </a:xfrm>
          <a:prstGeom prst="rect">
            <a:avLst/>
          </a:prstGeom>
          <a:noFill/>
          <a:ln>
            <a:noFill/>
          </a:ln>
        </p:spPr>
        <p:txBody>
          <a:bodyPr anchorCtr="0" anchor="b" bIns="91375" lIns="91375" rIns="91375" tIns="91375">
            <a:noAutofit/>
          </a:bodyPr>
          <a:lstStyle/>
          <a:p>
            <a:pPr indent="0" lvl="0" marL="0" marR="0" rtl="0" algn="ctr">
              <a:lnSpc>
                <a:spcPct val="107407"/>
              </a:lnSpc>
              <a:spcBef>
                <a:spcPts val="0"/>
              </a:spcBef>
              <a:spcAft>
                <a:spcPts val="0"/>
              </a:spcAft>
              <a:buClr>
                <a:srgbClr val="000000"/>
              </a:buClr>
              <a:buSzPct val="25000"/>
              <a:buFont typeface="Calibri"/>
              <a:buNone/>
            </a:pPr>
            <a:r>
              <a:rPr b="0" i="0" lang="en-US" sz="8650" u="none" cap="none" strike="noStrike">
                <a:solidFill>
                  <a:srgbClr val="000000"/>
                </a:solidFill>
                <a:latin typeface="Calibri"/>
                <a:ea typeface="Calibri"/>
                <a:cs typeface="Calibri"/>
                <a:sym typeface="Calibri"/>
              </a:rPr>
              <a:t>Company Overview</a:t>
            </a:r>
          </a:p>
        </p:txBody>
      </p:sp>
      <p:sp>
        <p:nvSpPr>
          <p:cNvPr id="197" name="Shape 197"/>
          <p:cNvSpPr txBox="1"/>
          <p:nvPr>
            <p:ph idx="1" type="body"/>
          </p:nvPr>
        </p:nvSpPr>
        <p:spPr>
          <a:xfrm>
            <a:off x="3345889" y="3067339"/>
            <a:ext cx="5926345" cy="4159714"/>
          </a:xfrm>
          <a:prstGeom prst="rect">
            <a:avLst/>
          </a:prstGeom>
          <a:noFill/>
          <a:ln>
            <a:noFill/>
          </a:ln>
        </p:spPr>
        <p:txBody>
          <a:bodyPr anchorCtr="0" anchor="t" bIns="91375" lIns="91375" rIns="91375" tIns="91375">
            <a:noAutofit/>
          </a:bodyPr>
          <a:lstStyle/>
          <a:p>
            <a:pPr indent="0" lvl="0" marL="0" marR="0" rtl="0" algn="r">
              <a:lnSpc>
                <a:spcPct val="100000"/>
              </a:lnSpc>
              <a:spcBef>
                <a:spcPts val="0"/>
              </a:spcBef>
              <a:spcAft>
                <a:spcPts val="0"/>
              </a:spcAft>
              <a:buClr>
                <a:srgbClr val="7F7F7F"/>
              </a:buClr>
              <a:buSzPct val="25000"/>
              <a:buFont typeface="Arial"/>
              <a:buNone/>
            </a:pPr>
            <a:r>
              <a:rPr b="0" i="0" lang="en-US" sz="4800" u="none" cap="none" strike="noStrike">
                <a:solidFill>
                  <a:srgbClr val="6C6C6C"/>
                </a:solidFill>
                <a:latin typeface="Quattrocento Sans"/>
                <a:ea typeface="Quattrocento Sans"/>
                <a:cs typeface="Quattrocento Sans"/>
                <a:sym typeface="Quattrocento Sans"/>
              </a:rPr>
              <a:t>Company</a:t>
            </a:r>
          </a:p>
          <a:p>
            <a:pPr indent="0" lvl="0" marL="0" marR="0" rtl="0" algn="r">
              <a:lnSpc>
                <a:spcPct val="100000"/>
              </a:lnSpc>
              <a:spcBef>
                <a:spcPts val="800"/>
              </a:spcBef>
              <a:spcAft>
                <a:spcPts val="0"/>
              </a:spcAft>
              <a:buClr>
                <a:srgbClr val="7F7F7F"/>
              </a:buClr>
              <a:buSzPct val="25000"/>
              <a:buFont typeface="Arial"/>
              <a:buNone/>
            </a:pPr>
            <a:r>
              <a:t/>
            </a:r>
            <a:endParaRPr b="0" i="0" sz="4800" u="none" cap="none" strike="noStrike">
              <a:solidFill>
                <a:srgbClr val="6C6C6C"/>
              </a:solidFill>
              <a:latin typeface="Quattrocento Sans"/>
              <a:ea typeface="Quattrocento Sans"/>
              <a:cs typeface="Quattrocento Sans"/>
              <a:sym typeface="Quattrocento Sans"/>
            </a:endParaRPr>
          </a:p>
          <a:p>
            <a:pPr indent="0" lvl="0" marL="0" marR="0" rtl="0" algn="r">
              <a:lnSpc>
                <a:spcPct val="100000"/>
              </a:lnSpc>
              <a:spcBef>
                <a:spcPts val="800"/>
              </a:spcBef>
              <a:spcAft>
                <a:spcPts val="0"/>
              </a:spcAft>
              <a:buClr>
                <a:srgbClr val="7F7F7F"/>
              </a:buClr>
              <a:buSzPct val="25000"/>
              <a:buFont typeface="Arial"/>
              <a:buNone/>
            </a:pPr>
            <a:r>
              <a:t/>
            </a:r>
            <a:endParaRPr b="0" i="0" sz="4800" u="none" cap="none" strike="noStrike">
              <a:solidFill>
                <a:srgbClr val="6C6C6C"/>
              </a:solidFill>
              <a:latin typeface="Quattrocento Sans"/>
              <a:ea typeface="Quattrocento Sans"/>
              <a:cs typeface="Quattrocento Sans"/>
              <a:sym typeface="Quattrocento Sans"/>
            </a:endParaRPr>
          </a:p>
          <a:p>
            <a:pPr indent="0" lvl="0" marL="0" marR="0" rtl="0" algn="r">
              <a:lnSpc>
                <a:spcPct val="100000"/>
              </a:lnSpc>
              <a:spcBef>
                <a:spcPts val="800"/>
              </a:spcBef>
              <a:spcAft>
                <a:spcPts val="0"/>
              </a:spcAft>
              <a:buClr>
                <a:srgbClr val="7F7F7F"/>
              </a:buClr>
              <a:buSzPct val="25000"/>
              <a:buFont typeface="Arial"/>
              <a:buNone/>
            </a:pPr>
            <a:r>
              <a:rPr b="0" i="0" lang="en-US" sz="4800" u="none" cap="none" strike="noStrike">
                <a:solidFill>
                  <a:srgbClr val="6C6C6C"/>
                </a:solidFill>
                <a:latin typeface="Quattrocento Sans"/>
                <a:ea typeface="Quattrocento Sans"/>
                <a:cs typeface="Quattrocento Sans"/>
                <a:sym typeface="Quattrocento Sans"/>
              </a:rPr>
              <a:t>Product</a:t>
            </a:r>
          </a:p>
        </p:txBody>
      </p:sp>
      <p:sp>
        <p:nvSpPr>
          <p:cNvPr id="198" name="Shape 198"/>
          <p:cNvSpPr/>
          <p:nvPr/>
        </p:nvSpPr>
        <p:spPr>
          <a:xfrm>
            <a:off x="10385386" y="3224165"/>
            <a:ext cx="10882847" cy="1196341"/>
          </a:xfrm>
          <a:prstGeom prst="rect">
            <a:avLst/>
          </a:prstGeom>
          <a:noFill/>
          <a:ln>
            <a:noFill/>
          </a:ln>
        </p:spPr>
        <p:txBody>
          <a:bodyPr anchorCtr="0" anchor="t" bIns="91425" lIns="91425" rIns="91425" tIns="91425">
            <a:noAutofit/>
          </a:bodyPr>
          <a:lstStyle/>
          <a:p>
            <a:pPr indent="-685800" lvl="0" marL="685800" marR="0" rtl="0" algn="l">
              <a:lnSpc>
                <a:spcPct val="110000"/>
              </a:lnSpc>
              <a:spcBef>
                <a:spcPts val="0"/>
              </a:spcBef>
              <a:spcAft>
                <a:spcPts val="0"/>
              </a:spcAft>
              <a:buClr>
                <a:srgbClr val="6C6C6C"/>
              </a:buClr>
              <a:buSzPct val="100000"/>
              <a:buFont typeface="Arial"/>
              <a:buChar char="•"/>
            </a:pPr>
            <a:r>
              <a:rPr b="0" i="0" lang="en-US" sz="3200" u="none" cap="none" strike="noStrike">
                <a:solidFill>
                  <a:srgbClr val="6C6C6C"/>
                </a:solidFill>
                <a:latin typeface="Quattrocento Sans"/>
                <a:ea typeface="Quattrocento Sans"/>
                <a:cs typeface="Quattrocento Sans"/>
                <a:sym typeface="Quattrocento Sans"/>
              </a:rPr>
              <a:t>Team: 80. Founded in 2012, Mountain View, CA</a:t>
            </a:r>
          </a:p>
          <a:p>
            <a:pPr indent="-685800" lvl="0" marL="685800" marR="0" rtl="0" algn="l">
              <a:lnSpc>
                <a:spcPct val="110000"/>
              </a:lnSpc>
              <a:spcBef>
                <a:spcPts val="0"/>
              </a:spcBef>
              <a:spcAft>
                <a:spcPts val="0"/>
              </a:spcAft>
              <a:buClr>
                <a:srgbClr val="6C6C6C"/>
              </a:buClr>
              <a:buSzPct val="100000"/>
              <a:buFont typeface="Arial"/>
              <a:buChar char="•"/>
            </a:pPr>
            <a:r>
              <a:rPr b="0" i="0" lang="en-US" sz="3200" u="none" cap="none" strike="noStrike">
                <a:solidFill>
                  <a:srgbClr val="6C6C6C"/>
                </a:solidFill>
                <a:latin typeface="Quattrocento Sans"/>
                <a:ea typeface="Quattrocento Sans"/>
                <a:cs typeface="Quattrocento Sans"/>
                <a:sym typeface="Quattrocento Sans"/>
              </a:rPr>
              <a:t>Stanford Math &amp; Systems Engineers </a:t>
            </a:r>
          </a:p>
        </p:txBody>
      </p:sp>
      <p:sp>
        <p:nvSpPr>
          <p:cNvPr id="199" name="Shape 199"/>
          <p:cNvSpPr/>
          <p:nvPr/>
        </p:nvSpPr>
        <p:spPr>
          <a:xfrm>
            <a:off x="10385386" y="5000057"/>
            <a:ext cx="10882847" cy="2837180"/>
          </a:xfrm>
          <a:prstGeom prst="rect">
            <a:avLst/>
          </a:prstGeom>
          <a:noFill/>
          <a:ln>
            <a:noFill/>
          </a:ln>
        </p:spPr>
        <p:txBody>
          <a:bodyPr anchorCtr="0" anchor="t" bIns="91425" lIns="91425" rIns="91425" tIns="91425">
            <a:noAutofit/>
          </a:bodyPr>
          <a:lstStyle/>
          <a:p>
            <a:pPr indent="-685800" lvl="0" marL="685800" marR="0" rtl="0" algn="l">
              <a:lnSpc>
                <a:spcPct val="75000"/>
              </a:lnSpc>
              <a:spcBef>
                <a:spcPts val="0"/>
              </a:spcBef>
              <a:spcAft>
                <a:spcPts val="0"/>
              </a:spcAft>
              <a:buClr>
                <a:srgbClr val="6C6C6C"/>
              </a:buClr>
              <a:buSzPct val="100000"/>
              <a:buFont typeface="Arial"/>
              <a:buChar char="•"/>
            </a:pPr>
            <a:r>
              <a:rPr b="0" i="0" lang="en-US" sz="3200" u="none" cap="none" strike="noStrike">
                <a:solidFill>
                  <a:srgbClr val="6C6C6C"/>
                </a:solidFill>
                <a:latin typeface="Quattrocento Sans"/>
                <a:ea typeface="Quattrocento Sans"/>
                <a:cs typeface="Quattrocento Sans"/>
                <a:sym typeface="Quattrocento Sans"/>
              </a:rPr>
              <a:t>Open Source Leader in Machine &amp; Deep learning</a:t>
            </a:r>
          </a:p>
          <a:p>
            <a:pPr indent="-685800" lvl="0" marL="685800" marR="0" rtl="0" algn="l">
              <a:lnSpc>
                <a:spcPct val="75000"/>
              </a:lnSpc>
              <a:spcBef>
                <a:spcPts val="0"/>
              </a:spcBef>
              <a:spcAft>
                <a:spcPts val="0"/>
              </a:spcAft>
              <a:buClr>
                <a:srgbClr val="000000"/>
              </a:buClr>
              <a:buFont typeface="Arial"/>
              <a:buNone/>
            </a:pPr>
            <a:r>
              <a:t/>
            </a:r>
            <a:endParaRPr b="0" i="0" sz="3200" u="none" cap="none" strike="noStrike">
              <a:solidFill>
                <a:srgbClr val="6C6C6C"/>
              </a:solidFill>
              <a:latin typeface="Quattrocento Sans"/>
              <a:ea typeface="Quattrocento Sans"/>
              <a:cs typeface="Quattrocento Sans"/>
              <a:sym typeface="Quattrocento Sans"/>
            </a:endParaRPr>
          </a:p>
          <a:p>
            <a:pPr indent="-685800" lvl="0" marL="685800" marR="0" rtl="0" algn="l">
              <a:lnSpc>
                <a:spcPct val="75000"/>
              </a:lnSpc>
              <a:spcBef>
                <a:spcPts val="0"/>
              </a:spcBef>
              <a:spcAft>
                <a:spcPts val="0"/>
              </a:spcAft>
              <a:buClr>
                <a:srgbClr val="6C6C6C"/>
              </a:buClr>
              <a:buSzPct val="100000"/>
              <a:buFont typeface="Arial"/>
              <a:buChar char="•"/>
            </a:pPr>
            <a:r>
              <a:rPr b="0" i="0" lang="en-US" sz="3200" u="none" cap="none" strike="noStrike">
                <a:solidFill>
                  <a:srgbClr val="6C6C6C"/>
                </a:solidFill>
                <a:latin typeface="Quattrocento Sans"/>
                <a:ea typeface="Quattrocento Sans"/>
                <a:cs typeface="Quattrocento Sans"/>
                <a:sym typeface="Quattrocento Sans"/>
              </a:rPr>
              <a:t>Ease of Use and Smarter Applications</a:t>
            </a:r>
          </a:p>
          <a:p>
            <a:pPr indent="0" lvl="0" marL="0" marR="0" rtl="0" algn="l">
              <a:lnSpc>
                <a:spcPct val="75000"/>
              </a:lnSpc>
              <a:spcBef>
                <a:spcPts val="0"/>
              </a:spcBef>
              <a:spcAft>
                <a:spcPts val="0"/>
              </a:spcAft>
              <a:buClr>
                <a:srgbClr val="000000"/>
              </a:buClr>
              <a:buFont typeface="Arial"/>
              <a:buNone/>
            </a:pPr>
            <a:r>
              <a:t/>
            </a:r>
            <a:endParaRPr b="0" i="0" sz="3200" u="none" cap="none" strike="noStrike">
              <a:solidFill>
                <a:srgbClr val="6C6C6C"/>
              </a:solidFill>
              <a:latin typeface="Quattrocento Sans"/>
              <a:ea typeface="Quattrocento Sans"/>
              <a:cs typeface="Quattrocento Sans"/>
              <a:sym typeface="Quattrocento Sans"/>
            </a:endParaRPr>
          </a:p>
          <a:p>
            <a:pPr indent="-685800" lvl="0" marL="685800" marR="0" rtl="0" algn="l">
              <a:lnSpc>
                <a:spcPct val="75000"/>
              </a:lnSpc>
              <a:spcBef>
                <a:spcPts val="0"/>
              </a:spcBef>
              <a:spcAft>
                <a:spcPts val="0"/>
              </a:spcAft>
              <a:buClr>
                <a:srgbClr val="6C6C6C"/>
              </a:buClr>
              <a:buSzPct val="100000"/>
              <a:buFont typeface="Arial"/>
              <a:buChar char="•"/>
            </a:pPr>
            <a:r>
              <a:rPr b="0" i="0" lang="en-US" sz="3200" u="none" cap="none" strike="noStrike">
                <a:solidFill>
                  <a:srgbClr val="6C6C6C"/>
                </a:solidFill>
                <a:latin typeface="Quattrocento Sans"/>
                <a:ea typeface="Quattrocento Sans"/>
                <a:cs typeface="Quattrocento Sans"/>
                <a:sym typeface="Quattrocento Sans"/>
              </a:rPr>
              <a:t>R, Python, Spark &amp; Hadoop Interfaces</a:t>
            </a:r>
          </a:p>
          <a:p>
            <a:pPr indent="-685800" lvl="0" marL="685800" marR="0" rtl="0" algn="l">
              <a:lnSpc>
                <a:spcPct val="75000"/>
              </a:lnSpc>
              <a:spcBef>
                <a:spcPts val="0"/>
              </a:spcBef>
              <a:spcAft>
                <a:spcPts val="0"/>
              </a:spcAft>
              <a:buClr>
                <a:srgbClr val="000000"/>
              </a:buClr>
              <a:buFont typeface="Arial"/>
              <a:buNone/>
            </a:pPr>
            <a:r>
              <a:t/>
            </a:r>
            <a:endParaRPr b="0" i="0" sz="3200" u="none" cap="none" strike="noStrike">
              <a:solidFill>
                <a:srgbClr val="6C6C6C"/>
              </a:solidFill>
              <a:latin typeface="Quattrocento Sans"/>
              <a:ea typeface="Quattrocento Sans"/>
              <a:cs typeface="Quattrocento Sans"/>
              <a:sym typeface="Quattrocento Sans"/>
            </a:endParaRPr>
          </a:p>
          <a:p>
            <a:pPr indent="-685800" lvl="0" marL="685800" marR="0" rtl="0" algn="l">
              <a:lnSpc>
                <a:spcPct val="75000"/>
              </a:lnSpc>
              <a:spcBef>
                <a:spcPts val="0"/>
              </a:spcBef>
              <a:spcAft>
                <a:spcPts val="0"/>
              </a:spcAft>
              <a:buClr>
                <a:srgbClr val="6C6C6C"/>
              </a:buClr>
              <a:buSzPct val="100000"/>
              <a:buFont typeface="Arial"/>
              <a:buChar char="•"/>
            </a:pPr>
            <a:r>
              <a:rPr b="0" i="0" lang="en-US" sz="3200" u="none" cap="none" strike="noStrike">
                <a:solidFill>
                  <a:srgbClr val="6C6C6C"/>
                </a:solidFill>
                <a:latin typeface="Quattrocento Sans"/>
                <a:ea typeface="Quattrocento Sans"/>
                <a:cs typeface="Quattrocento Sans"/>
                <a:sym typeface="Quattrocento Sans"/>
              </a:rPr>
              <a:t>Expanding Predictions to Mass Analyst markets</a:t>
            </a:r>
          </a:p>
        </p:txBody>
      </p:sp>
      <p:cxnSp>
        <p:nvCxnSpPr>
          <p:cNvPr id="200" name="Shape 200"/>
          <p:cNvCxnSpPr/>
          <p:nvPr/>
        </p:nvCxnSpPr>
        <p:spPr>
          <a:xfrm>
            <a:off x="10301822" y="4888080"/>
            <a:ext cx="9917535" cy="0"/>
          </a:xfrm>
          <a:prstGeom prst="straightConnector1">
            <a:avLst/>
          </a:prstGeom>
          <a:noFill/>
          <a:ln cap="flat" cmpd="sng" w="12700">
            <a:solidFill>
              <a:srgbClr val="7F7F7F"/>
            </a:solidFill>
            <a:prstDash val="solid"/>
            <a:round/>
            <a:headEnd len="med" w="med" type="none"/>
            <a:tailEnd len="med" w="med" type="none"/>
          </a:ln>
        </p:spPr>
      </p:cxnSp>
      <p:cxnSp>
        <p:nvCxnSpPr>
          <p:cNvPr id="201" name="Shape 201"/>
          <p:cNvCxnSpPr/>
          <p:nvPr/>
        </p:nvCxnSpPr>
        <p:spPr>
          <a:xfrm flipH="1">
            <a:off x="9700016" y="3067339"/>
            <a:ext cx="0" cy="4419446"/>
          </a:xfrm>
          <a:prstGeom prst="straightConnector1">
            <a:avLst/>
          </a:prstGeom>
          <a:noFill/>
          <a:ln cap="flat" cmpd="sng" w="114300">
            <a:solidFill>
              <a:srgbClr val="FBE91F"/>
            </a:solidFill>
            <a:prstDash val="solid"/>
            <a:round/>
            <a:headEnd len="med" w="med" type="none"/>
            <a:tailEnd len="med" w="med" type="none"/>
          </a:ln>
        </p:spPr>
      </p:cxnSp>
      <p:pic>
        <p:nvPicPr>
          <p:cNvPr id="202" name="Shape 202"/>
          <p:cNvPicPr preferRelativeResize="0"/>
          <p:nvPr/>
        </p:nvPicPr>
        <p:blipFill rotWithShape="1">
          <a:blip r:embed="rId3">
            <a:alphaModFix/>
          </a:blip>
          <a:srcRect b="0" l="0" r="0" t="0"/>
          <a:stretch/>
        </p:blipFill>
        <p:spPr>
          <a:xfrm>
            <a:off x="2320685" y="7499318"/>
            <a:ext cx="19805232" cy="500261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1" name="Shape 791"/>
        <p:cNvGrpSpPr/>
        <p:nvPr/>
      </p:nvGrpSpPr>
      <p:grpSpPr>
        <a:xfrm>
          <a:off x="0" y="0"/>
          <a:ext cx="0" cy="0"/>
          <a:chOff x="0" y="0"/>
          <a:chExt cx="0" cy="0"/>
        </a:xfrm>
      </p:grpSpPr>
      <p:sp>
        <p:nvSpPr>
          <p:cNvPr id="792" name="Shape 792"/>
          <p:cNvSpPr txBox="1"/>
          <p:nvPr>
            <p:ph type="title"/>
          </p:nvPr>
        </p:nvSpPr>
        <p:spPr>
          <a:xfrm>
            <a:off x="3962400" y="-18933"/>
            <a:ext cx="16459200" cy="1763066"/>
          </a:xfrm>
          <a:prstGeom prst="rect">
            <a:avLst/>
          </a:prstGeom>
          <a:noFill/>
          <a:ln>
            <a:noFill/>
          </a:ln>
        </p:spPr>
        <p:txBody>
          <a:bodyPr anchorCtr="0" anchor="ctr" bIns="91375" lIns="91375" rIns="91375" tIns="91375">
            <a:noAutofit/>
          </a:bodyPr>
          <a:lstStyle/>
          <a:p>
            <a:pPr indent="0" lvl="0" marL="0" marR="0" rtl="0" algn="ctr">
              <a:lnSpc>
                <a:spcPct val="100000"/>
              </a:lnSpc>
              <a:spcBef>
                <a:spcPts val="0"/>
              </a:spcBef>
              <a:spcAft>
                <a:spcPts val="0"/>
              </a:spcAft>
              <a:buClr>
                <a:srgbClr val="000000"/>
              </a:buClr>
              <a:buSzPct val="25000"/>
              <a:buFont typeface="Trebuchet MS"/>
              <a:buNone/>
            </a:pPr>
            <a:r>
              <a:rPr b="1" i="0" lang="en-US" sz="6400" u="none" cap="none" strike="noStrike">
                <a:solidFill>
                  <a:srgbClr val="000000"/>
                </a:solidFill>
                <a:latin typeface="Trebuchet MS"/>
                <a:ea typeface="Trebuchet MS"/>
                <a:cs typeface="Trebuchet MS"/>
                <a:sym typeface="Trebuchet MS"/>
              </a:rPr>
              <a:t>String Munging</a:t>
            </a:r>
          </a:p>
        </p:txBody>
      </p:sp>
      <p:sp>
        <p:nvSpPr>
          <p:cNvPr id="793" name="Shape 793"/>
          <p:cNvSpPr txBox="1"/>
          <p:nvPr>
            <p:ph idx="1" type="body"/>
          </p:nvPr>
        </p:nvSpPr>
        <p:spPr>
          <a:xfrm>
            <a:off x="3807246" y="2449532"/>
            <a:ext cx="16769505" cy="8816936"/>
          </a:xfrm>
          <a:prstGeom prst="rect">
            <a:avLst/>
          </a:prstGeom>
          <a:noFill/>
          <a:ln>
            <a:noFill/>
          </a:ln>
        </p:spPr>
        <p:txBody>
          <a:bodyPr anchorCtr="0" anchor="t" bIns="91425" lIns="91425" rIns="91425" tIns="91425">
            <a:noAutofit/>
          </a:bodyPr>
          <a:lstStyle/>
          <a:p>
            <a:pPr indent="-401052" lvl="0" marL="401052" marR="0" rtl="0" algn="l">
              <a:lnSpc>
                <a:spcPct val="100000"/>
              </a:lnSpc>
              <a:spcBef>
                <a:spcPts val="0"/>
              </a:spcBef>
              <a:spcAft>
                <a:spcPts val="0"/>
              </a:spcAft>
              <a:buClr>
                <a:srgbClr val="000000"/>
              </a:buClr>
              <a:buSzPct val="100000"/>
              <a:buFont typeface="Arial"/>
              <a:buChar char="•"/>
            </a:pPr>
            <a:r>
              <a:rPr b="0" i="0" lang="en-US" sz="4000" u="none" cap="none" strike="noStrike">
                <a:solidFill>
                  <a:srgbClr val="000000"/>
                </a:solidFill>
                <a:latin typeface="Helvetica Neue"/>
                <a:ea typeface="Helvetica Neue"/>
                <a:cs typeface="Helvetica Neue"/>
                <a:sym typeface="Helvetica Neue"/>
              </a:rPr>
              <a:t>Substitute pattern match w/replacement</a:t>
            </a:r>
            <a:r>
              <a:rPr b="0" i="0" lang="en-US" sz="4000" u="none" cap="none" strike="noStrike">
                <a:solidFill>
                  <a:srgbClr val="000000"/>
                </a:solidFill>
                <a:latin typeface="Courier"/>
                <a:ea typeface="Courier"/>
                <a:cs typeface="Courier"/>
                <a:sym typeface="Courier"/>
              </a:rPr>
              <a:t> </a:t>
            </a:r>
          </a:p>
          <a:p>
            <a:pPr indent="-401052" lvl="1" marL="782052" marR="0" rtl="0" algn="l">
              <a:lnSpc>
                <a:spcPct val="100000"/>
              </a:lnSpc>
              <a:spcBef>
                <a:spcPts val="1500"/>
              </a:spcBef>
              <a:spcAft>
                <a:spcPts val="0"/>
              </a:spcAft>
              <a:buClr>
                <a:srgbClr val="000000"/>
              </a:buClr>
              <a:buSzPct val="100000"/>
              <a:buFont typeface="Arial"/>
              <a:buChar char="•"/>
            </a:pPr>
            <a:r>
              <a:rPr b="0" i="0" lang="en-US" sz="4000" u="none" cap="none" strike="noStrike">
                <a:solidFill>
                  <a:srgbClr val="000000"/>
                </a:solidFill>
                <a:latin typeface="Courier"/>
                <a:ea typeface="Courier"/>
                <a:cs typeface="Courier"/>
                <a:sym typeface="Courier"/>
              </a:rPr>
              <a:t>h2o.gsub() </a:t>
            </a:r>
          </a:p>
          <a:p>
            <a:pPr indent="-401052" lvl="1" marL="782052" marR="0" rtl="0" algn="l">
              <a:lnSpc>
                <a:spcPct val="100000"/>
              </a:lnSpc>
              <a:spcBef>
                <a:spcPts val="1500"/>
              </a:spcBef>
              <a:spcAft>
                <a:spcPts val="0"/>
              </a:spcAft>
              <a:buClr>
                <a:srgbClr val="000000"/>
              </a:buClr>
              <a:buSzPct val="100000"/>
              <a:buFont typeface="Arial"/>
              <a:buChar char="•"/>
            </a:pPr>
            <a:r>
              <a:rPr b="0" i="0" lang="en-US" sz="4000" u="none" cap="none" strike="noStrike">
                <a:solidFill>
                  <a:srgbClr val="000000"/>
                </a:solidFill>
                <a:latin typeface="Courier"/>
                <a:ea typeface="Courier"/>
                <a:cs typeface="Courier"/>
                <a:sym typeface="Courier"/>
              </a:rPr>
              <a:t>h2o.sub()</a:t>
            </a:r>
            <a:br>
              <a:rPr b="0" i="0" lang="en-US" sz="4000" u="none" cap="none" strike="noStrike">
                <a:solidFill>
                  <a:srgbClr val="000000"/>
                </a:solidFill>
                <a:latin typeface="Courier"/>
                <a:ea typeface="Courier"/>
                <a:cs typeface="Courier"/>
                <a:sym typeface="Courier"/>
              </a:rPr>
            </a:br>
          </a:p>
          <a:p>
            <a:pPr indent="-401052" lvl="0" marL="401052" marR="0" rtl="0" algn="l">
              <a:lnSpc>
                <a:spcPct val="100000"/>
              </a:lnSpc>
              <a:spcBef>
                <a:spcPts val="1500"/>
              </a:spcBef>
              <a:spcAft>
                <a:spcPts val="0"/>
              </a:spcAft>
              <a:buClr>
                <a:srgbClr val="000000"/>
              </a:buClr>
              <a:buSzPct val="100000"/>
              <a:buFont typeface="Arial"/>
              <a:buChar char="•"/>
            </a:pPr>
            <a:r>
              <a:rPr b="0" i="0" lang="en-US" sz="4000" u="none" cap="none" strike="noStrike">
                <a:solidFill>
                  <a:srgbClr val="000000"/>
                </a:solidFill>
                <a:latin typeface="Helvetica Neue"/>
                <a:ea typeface="Helvetica Neue"/>
                <a:cs typeface="Helvetica Neue"/>
                <a:sym typeface="Helvetica Neue"/>
              </a:rPr>
              <a:t>String Cleaning</a:t>
            </a:r>
            <a:r>
              <a:rPr b="0" i="0" lang="en-US" sz="4000" u="none" cap="none" strike="noStrike">
                <a:solidFill>
                  <a:srgbClr val="000000"/>
                </a:solidFill>
                <a:latin typeface="Courier"/>
                <a:ea typeface="Courier"/>
                <a:cs typeface="Courier"/>
                <a:sym typeface="Courier"/>
              </a:rPr>
              <a:t> </a:t>
            </a:r>
          </a:p>
          <a:p>
            <a:pPr indent="-401052" lvl="1" marL="782052" marR="0" rtl="0" algn="l">
              <a:lnSpc>
                <a:spcPct val="100000"/>
              </a:lnSpc>
              <a:spcBef>
                <a:spcPts val="1500"/>
              </a:spcBef>
              <a:spcAft>
                <a:spcPts val="0"/>
              </a:spcAft>
              <a:buClr>
                <a:srgbClr val="000000"/>
              </a:buClr>
              <a:buSzPct val="100000"/>
              <a:buFont typeface="Arial"/>
              <a:buChar char="•"/>
            </a:pPr>
            <a:r>
              <a:rPr b="0" i="0" lang="en-US" sz="4000" u="none" cap="none" strike="noStrike">
                <a:solidFill>
                  <a:srgbClr val="000000"/>
                </a:solidFill>
                <a:latin typeface="Courier"/>
                <a:ea typeface="Courier"/>
                <a:cs typeface="Courier"/>
                <a:sym typeface="Courier"/>
              </a:rPr>
              <a:t>h2o.substring()</a:t>
            </a:r>
          </a:p>
          <a:p>
            <a:pPr indent="-401052" lvl="1" marL="782052" marR="0" rtl="0" algn="l">
              <a:lnSpc>
                <a:spcPct val="100000"/>
              </a:lnSpc>
              <a:spcBef>
                <a:spcPts val="1500"/>
              </a:spcBef>
              <a:spcAft>
                <a:spcPts val="0"/>
              </a:spcAft>
              <a:buClr>
                <a:srgbClr val="000000"/>
              </a:buClr>
              <a:buSzPct val="100000"/>
              <a:buFont typeface="Arial"/>
              <a:buChar char="•"/>
            </a:pPr>
            <a:r>
              <a:rPr b="0" i="0" lang="en-US" sz="4000" u="none" cap="none" strike="noStrike">
                <a:solidFill>
                  <a:srgbClr val="000000"/>
                </a:solidFill>
                <a:latin typeface="Courier"/>
                <a:ea typeface="Courier"/>
                <a:cs typeface="Courier"/>
                <a:sym typeface="Courier"/>
              </a:rPr>
              <a:t>h2o.strsplit()</a:t>
            </a:r>
          </a:p>
          <a:p>
            <a:pPr indent="-401052" lvl="1" marL="782052" marR="0" rtl="0" algn="l">
              <a:lnSpc>
                <a:spcPct val="100000"/>
              </a:lnSpc>
              <a:spcBef>
                <a:spcPts val="1500"/>
              </a:spcBef>
              <a:spcAft>
                <a:spcPts val="0"/>
              </a:spcAft>
              <a:buClr>
                <a:srgbClr val="000000"/>
              </a:buClr>
              <a:buSzPct val="100000"/>
              <a:buFont typeface="Arial"/>
              <a:buChar char="•"/>
            </a:pPr>
            <a:r>
              <a:rPr b="0" i="0" lang="en-US" sz="4000" u="none" cap="none" strike="noStrike">
                <a:solidFill>
                  <a:srgbClr val="000000"/>
                </a:solidFill>
                <a:latin typeface="Courier"/>
                <a:ea typeface="Courier"/>
                <a:cs typeface="Courier"/>
                <a:sym typeface="Courier"/>
              </a:rPr>
              <a:t>h2o.trim()</a:t>
            </a:r>
          </a:p>
          <a:p>
            <a:pPr indent="-401052" lvl="1" marL="782052" marR="0" rtl="0" algn="l">
              <a:lnSpc>
                <a:spcPct val="100000"/>
              </a:lnSpc>
              <a:spcBef>
                <a:spcPts val="1500"/>
              </a:spcBef>
              <a:spcAft>
                <a:spcPts val="0"/>
              </a:spcAft>
              <a:buClr>
                <a:srgbClr val="000000"/>
              </a:buClr>
              <a:buSzPct val="100000"/>
              <a:buFont typeface="Arial"/>
              <a:buChar char="•"/>
            </a:pPr>
            <a:r>
              <a:rPr b="0" i="0" lang="en-US" sz="4000" u="none" cap="none" strike="noStrike">
                <a:solidFill>
                  <a:srgbClr val="000000"/>
                </a:solidFill>
                <a:latin typeface="Courier"/>
                <a:ea typeface="Courier"/>
                <a:cs typeface="Courier"/>
                <a:sym typeface="Courier"/>
              </a:rPr>
              <a:t>h2o.rstrip() &amp; h2o.lstrip()</a:t>
            </a:r>
          </a:p>
          <a:p>
            <a:pPr indent="-401052" lvl="1" marL="782052" marR="0" rtl="0" algn="l">
              <a:lnSpc>
                <a:spcPct val="100000"/>
              </a:lnSpc>
              <a:spcBef>
                <a:spcPts val="1500"/>
              </a:spcBef>
              <a:spcAft>
                <a:spcPts val="0"/>
              </a:spcAft>
              <a:buClr>
                <a:srgbClr val="000000"/>
              </a:buClr>
              <a:buSzPct val="100000"/>
              <a:buFont typeface="Arial"/>
              <a:buChar char="•"/>
            </a:pPr>
            <a:r>
              <a:rPr b="0" i="0" lang="en-US" sz="4000" u="none" cap="none" strike="noStrike">
                <a:solidFill>
                  <a:srgbClr val="000000"/>
                </a:solidFill>
                <a:latin typeface="Courier"/>
                <a:ea typeface="Courier"/>
                <a:cs typeface="Courier"/>
                <a:sym typeface="Courier"/>
              </a:rPr>
              <a:t>h2o.interaction()</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7" name="Shape 797"/>
        <p:cNvGrpSpPr/>
        <p:nvPr/>
      </p:nvGrpSpPr>
      <p:grpSpPr>
        <a:xfrm>
          <a:off x="0" y="0"/>
          <a:ext cx="0" cy="0"/>
          <a:chOff x="0" y="0"/>
          <a:chExt cx="0" cy="0"/>
        </a:xfrm>
      </p:grpSpPr>
      <p:sp>
        <p:nvSpPr>
          <p:cNvPr id="798" name="Shape 798"/>
          <p:cNvSpPr txBox="1"/>
          <p:nvPr>
            <p:ph type="title"/>
          </p:nvPr>
        </p:nvSpPr>
        <p:spPr>
          <a:xfrm>
            <a:off x="8102600" y="5727700"/>
            <a:ext cx="7784603" cy="1244599"/>
          </a:xfrm>
          <a:prstGeom prst="rect">
            <a:avLst/>
          </a:prstGeom>
          <a:noFill/>
          <a:ln>
            <a:noFill/>
          </a:ln>
        </p:spPr>
        <p:txBody>
          <a:bodyPr anchorCtr="0" anchor="b" bIns="182825" lIns="182825" rIns="182825" tIns="182825">
            <a:noAutofit/>
          </a:bodyPr>
          <a:lstStyle/>
          <a:p>
            <a:pPr indent="0" lvl="0" marL="0" marR="0" rtl="0" algn="ctr">
              <a:lnSpc>
                <a:spcPct val="100000"/>
              </a:lnSpc>
              <a:spcBef>
                <a:spcPts val="0"/>
              </a:spcBef>
              <a:spcAft>
                <a:spcPts val="0"/>
              </a:spcAft>
              <a:buClr>
                <a:srgbClr val="FFFFFF"/>
              </a:buClr>
              <a:buSzPct val="25000"/>
              <a:buFont typeface="Arial"/>
              <a:buNone/>
            </a:pPr>
            <a:r>
              <a:rPr b="0" i="0" lang="en-US" sz="5220" u="none" cap="none" strike="noStrike">
                <a:solidFill>
                  <a:srgbClr val="FFFFFF"/>
                </a:solidFill>
                <a:latin typeface="Arial"/>
                <a:ea typeface="Arial"/>
                <a:cs typeface="Arial"/>
                <a:sym typeface="Arial"/>
              </a:rPr>
              <a:t>Demo Time</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2" name="Shape 802"/>
        <p:cNvGrpSpPr/>
        <p:nvPr/>
      </p:nvGrpSpPr>
      <p:grpSpPr>
        <a:xfrm>
          <a:off x="0" y="0"/>
          <a:ext cx="0" cy="0"/>
          <a:chOff x="0" y="0"/>
          <a:chExt cx="0" cy="0"/>
        </a:xfrm>
      </p:grpSpPr>
      <p:grpSp>
        <p:nvGrpSpPr>
          <p:cNvPr id="803" name="Shape 803"/>
          <p:cNvGrpSpPr/>
          <p:nvPr/>
        </p:nvGrpSpPr>
        <p:grpSpPr>
          <a:xfrm>
            <a:off x="3853492" y="3392510"/>
            <a:ext cx="7886072" cy="1564878"/>
            <a:chOff x="0" y="0"/>
            <a:chExt cx="7886071" cy="1564876"/>
          </a:xfrm>
        </p:grpSpPr>
        <p:sp>
          <p:nvSpPr>
            <p:cNvPr id="804" name="Shape 804"/>
            <p:cNvSpPr/>
            <p:nvPr/>
          </p:nvSpPr>
          <p:spPr>
            <a:xfrm>
              <a:off x="1107212" y="185536"/>
              <a:ext cx="6778859" cy="1193800"/>
            </a:xfrm>
            <a:custGeom>
              <a:pathLst>
                <a:path extrusionOk="0" h="120000" w="120000">
                  <a:moveTo>
                    <a:pt x="1094" y="0"/>
                  </a:moveTo>
                  <a:lnTo>
                    <a:pt x="119922" y="0"/>
                  </a:lnTo>
                  <a:lnTo>
                    <a:pt x="109900" y="53344"/>
                  </a:lnTo>
                  <a:lnTo>
                    <a:pt x="120000" y="120000"/>
                  </a:lnTo>
                  <a:lnTo>
                    <a:pt x="0" y="120000"/>
                  </a:lnTo>
                </a:path>
              </a:pathLst>
            </a:custGeom>
            <a:noFill/>
            <a:ln cap="flat" cmpd="sng" w="50800">
              <a:solidFill>
                <a:srgbClr val="A9A9A9"/>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805" name="Shape 805"/>
            <p:cNvSpPr/>
            <p:nvPr/>
          </p:nvSpPr>
          <p:spPr>
            <a:xfrm>
              <a:off x="0" y="0"/>
              <a:ext cx="1564876" cy="1564876"/>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806" name="Shape 806"/>
            <p:cNvSpPr/>
            <p:nvPr/>
          </p:nvSpPr>
          <p:spPr>
            <a:xfrm>
              <a:off x="537035" y="407207"/>
              <a:ext cx="478105" cy="737762"/>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1</a:t>
              </a:r>
            </a:p>
          </p:txBody>
        </p:sp>
      </p:grpSp>
      <p:grpSp>
        <p:nvGrpSpPr>
          <p:cNvPr id="807" name="Shape 807"/>
          <p:cNvGrpSpPr/>
          <p:nvPr/>
        </p:nvGrpSpPr>
        <p:grpSpPr>
          <a:xfrm>
            <a:off x="3853492" y="6038198"/>
            <a:ext cx="7886072" cy="1564876"/>
            <a:chOff x="0" y="0"/>
            <a:chExt cx="7886071" cy="1564876"/>
          </a:xfrm>
        </p:grpSpPr>
        <p:sp>
          <p:nvSpPr>
            <p:cNvPr id="808" name="Shape 808"/>
            <p:cNvSpPr/>
            <p:nvPr/>
          </p:nvSpPr>
          <p:spPr>
            <a:xfrm>
              <a:off x="1107212" y="185536"/>
              <a:ext cx="6778859" cy="1193800"/>
            </a:xfrm>
            <a:custGeom>
              <a:pathLst>
                <a:path extrusionOk="0" h="120000" w="120000">
                  <a:moveTo>
                    <a:pt x="1094" y="0"/>
                  </a:moveTo>
                  <a:lnTo>
                    <a:pt x="119922" y="0"/>
                  </a:lnTo>
                  <a:lnTo>
                    <a:pt x="109900" y="53344"/>
                  </a:lnTo>
                  <a:lnTo>
                    <a:pt x="120000" y="120000"/>
                  </a:lnTo>
                  <a:lnTo>
                    <a:pt x="0" y="120000"/>
                  </a:lnTo>
                </a:path>
              </a:pathLst>
            </a:custGeom>
            <a:noFill/>
            <a:ln cap="flat" cmpd="sng" w="50800">
              <a:solidFill>
                <a:srgbClr val="A9A9A9"/>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809" name="Shape 809"/>
            <p:cNvSpPr/>
            <p:nvPr/>
          </p:nvSpPr>
          <p:spPr>
            <a:xfrm>
              <a:off x="0" y="0"/>
              <a:ext cx="1564876" cy="1564876"/>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810" name="Shape 810"/>
            <p:cNvSpPr/>
            <p:nvPr/>
          </p:nvSpPr>
          <p:spPr>
            <a:xfrm>
              <a:off x="537035" y="407207"/>
              <a:ext cx="490805" cy="750461"/>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2</a:t>
              </a:r>
            </a:p>
          </p:txBody>
        </p:sp>
      </p:grpSp>
      <p:grpSp>
        <p:nvGrpSpPr>
          <p:cNvPr id="811" name="Shape 811"/>
          <p:cNvGrpSpPr/>
          <p:nvPr/>
        </p:nvGrpSpPr>
        <p:grpSpPr>
          <a:xfrm>
            <a:off x="12510538" y="3392510"/>
            <a:ext cx="7886072" cy="1564878"/>
            <a:chOff x="0" y="0"/>
            <a:chExt cx="7886071" cy="1564876"/>
          </a:xfrm>
        </p:grpSpPr>
        <p:sp>
          <p:nvSpPr>
            <p:cNvPr id="812" name="Shape 812"/>
            <p:cNvSpPr/>
            <p:nvPr/>
          </p:nvSpPr>
          <p:spPr>
            <a:xfrm>
              <a:off x="1107212" y="185536"/>
              <a:ext cx="6778859" cy="1193800"/>
            </a:xfrm>
            <a:custGeom>
              <a:pathLst>
                <a:path extrusionOk="0" h="120000" w="120000">
                  <a:moveTo>
                    <a:pt x="1094" y="0"/>
                  </a:moveTo>
                  <a:lnTo>
                    <a:pt x="119922" y="0"/>
                  </a:lnTo>
                  <a:lnTo>
                    <a:pt x="109900" y="53344"/>
                  </a:lnTo>
                  <a:lnTo>
                    <a:pt x="120000" y="120000"/>
                  </a:lnTo>
                  <a:lnTo>
                    <a:pt x="0" y="120000"/>
                  </a:lnTo>
                </a:path>
              </a:pathLst>
            </a:custGeom>
            <a:noFill/>
            <a:ln cap="flat" cmpd="sng" w="50800">
              <a:solidFill>
                <a:srgbClr val="A9A9A9"/>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813" name="Shape 813"/>
            <p:cNvSpPr/>
            <p:nvPr/>
          </p:nvSpPr>
          <p:spPr>
            <a:xfrm>
              <a:off x="0" y="0"/>
              <a:ext cx="1564876" cy="1564876"/>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814" name="Shape 814"/>
            <p:cNvSpPr/>
            <p:nvPr/>
          </p:nvSpPr>
          <p:spPr>
            <a:xfrm>
              <a:off x="537035" y="407207"/>
              <a:ext cx="478105" cy="737762"/>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4</a:t>
              </a:r>
            </a:p>
          </p:txBody>
        </p:sp>
      </p:grpSp>
      <p:grpSp>
        <p:nvGrpSpPr>
          <p:cNvPr id="815" name="Shape 815"/>
          <p:cNvGrpSpPr/>
          <p:nvPr/>
        </p:nvGrpSpPr>
        <p:grpSpPr>
          <a:xfrm>
            <a:off x="12510538" y="6063182"/>
            <a:ext cx="7886072" cy="1564876"/>
            <a:chOff x="0" y="0"/>
            <a:chExt cx="7886071" cy="1564876"/>
          </a:xfrm>
        </p:grpSpPr>
        <p:sp>
          <p:nvSpPr>
            <p:cNvPr id="816" name="Shape 816"/>
            <p:cNvSpPr/>
            <p:nvPr/>
          </p:nvSpPr>
          <p:spPr>
            <a:xfrm>
              <a:off x="1107212" y="185536"/>
              <a:ext cx="6778859" cy="1193800"/>
            </a:xfrm>
            <a:custGeom>
              <a:pathLst>
                <a:path extrusionOk="0" h="120000" w="120000">
                  <a:moveTo>
                    <a:pt x="1094" y="0"/>
                  </a:moveTo>
                  <a:lnTo>
                    <a:pt x="119922" y="0"/>
                  </a:lnTo>
                  <a:lnTo>
                    <a:pt x="109900" y="53344"/>
                  </a:lnTo>
                  <a:lnTo>
                    <a:pt x="120000" y="120000"/>
                  </a:lnTo>
                  <a:lnTo>
                    <a:pt x="0" y="120000"/>
                  </a:lnTo>
                </a:path>
              </a:pathLst>
            </a:custGeom>
            <a:noFill/>
            <a:ln cap="flat" cmpd="sng" w="50800">
              <a:solidFill>
                <a:srgbClr val="A9A9A9"/>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817" name="Shape 817"/>
            <p:cNvSpPr/>
            <p:nvPr/>
          </p:nvSpPr>
          <p:spPr>
            <a:xfrm>
              <a:off x="0" y="0"/>
              <a:ext cx="1564876" cy="1564876"/>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818" name="Shape 818"/>
            <p:cNvSpPr/>
            <p:nvPr/>
          </p:nvSpPr>
          <p:spPr>
            <a:xfrm>
              <a:off x="537035" y="407207"/>
              <a:ext cx="478105" cy="737762"/>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5</a:t>
              </a:r>
            </a:p>
          </p:txBody>
        </p:sp>
      </p:grpSp>
      <p:grpSp>
        <p:nvGrpSpPr>
          <p:cNvPr id="819" name="Shape 819"/>
          <p:cNvGrpSpPr/>
          <p:nvPr/>
        </p:nvGrpSpPr>
        <p:grpSpPr>
          <a:xfrm>
            <a:off x="12510538" y="8770240"/>
            <a:ext cx="7886072" cy="1564878"/>
            <a:chOff x="0" y="0"/>
            <a:chExt cx="7886071" cy="1564876"/>
          </a:xfrm>
        </p:grpSpPr>
        <p:sp>
          <p:nvSpPr>
            <p:cNvPr id="820" name="Shape 820"/>
            <p:cNvSpPr/>
            <p:nvPr/>
          </p:nvSpPr>
          <p:spPr>
            <a:xfrm>
              <a:off x="1107212" y="185536"/>
              <a:ext cx="6778859" cy="1193800"/>
            </a:xfrm>
            <a:custGeom>
              <a:pathLst>
                <a:path extrusionOk="0" h="120000" w="120000">
                  <a:moveTo>
                    <a:pt x="1094" y="0"/>
                  </a:moveTo>
                  <a:lnTo>
                    <a:pt x="119922" y="0"/>
                  </a:lnTo>
                  <a:lnTo>
                    <a:pt x="109900" y="53344"/>
                  </a:lnTo>
                  <a:lnTo>
                    <a:pt x="120000" y="120000"/>
                  </a:lnTo>
                  <a:lnTo>
                    <a:pt x="0" y="120000"/>
                  </a:lnTo>
                </a:path>
              </a:pathLst>
            </a:custGeom>
            <a:noFill/>
            <a:ln cap="flat" cmpd="sng" w="50800">
              <a:solidFill>
                <a:srgbClr val="A9A9A9"/>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821" name="Shape 821"/>
            <p:cNvSpPr/>
            <p:nvPr/>
          </p:nvSpPr>
          <p:spPr>
            <a:xfrm>
              <a:off x="0" y="0"/>
              <a:ext cx="1564876" cy="1564876"/>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822" name="Shape 822"/>
            <p:cNvSpPr/>
            <p:nvPr/>
          </p:nvSpPr>
          <p:spPr>
            <a:xfrm>
              <a:off x="537035" y="407207"/>
              <a:ext cx="478105" cy="737762"/>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6</a:t>
              </a:r>
            </a:p>
          </p:txBody>
        </p:sp>
      </p:grpSp>
      <p:grpSp>
        <p:nvGrpSpPr>
          <p:cNvPr id="823" name="Shape 823"/>
          <p:cNvGrpSpPr/>
          <p:nvPr/>
        </p:nvGrpSpPr>
        <p:grpSpPr>
          <a:xfrm>
            <a:off x="3605237" y="8612721"/>
            <a:ext cx="8382582" cy="1663403"/>
            <a:chOff x="0" y="0"/>
            <a:chExt cx="8382580" cy="1663401"/>
          </a:xfrm>
        </p:grpSpPr>
        <p:sp>
          <p:nvSpPr>
            <p:cNvPr id="824" name="Shape 824"/>
            <p:cNvSpPr/>
            <p:nvPr/>
          </p:nvSpPr>
          <p:spPr>
            <a:xfrm>
              <a:off x="1176923" y="197218"/>
              <a:ext cx="7205657" cy="1268963"/>
            </a:xfrm>
            <a:custGeom>
              <a:pathLst>
                <a:path extrusionOk="0" h="120000" w="120000">
                  <a:moveTo>
                    <a:pt x="1094" y="0"/>
                  </a:moveTo>
                  <a:lnTo>
                    <a:pt x="119922" y="0"/>
                  </a:lnTo>
                  <a:lnTo>
                    <a:pt x="109900" y="53344"/>
                  </a:lnTo>
                  <a:lnTo>
                    <a:pt x="120000" y="120000"/>
                  </a:lnTo>
                  <a:lnTo>
                    <a:pt x="0" y="120000"/>
                  </a:lnTo>
                </a:path>
              </a:pathLst>
            </a:custGeom>
            <a:solidFill>
              <a:srgbClr val="FBE91F"/>
            </a:solidFill>
            <a:ln cap="flat" cmpd="sng" w="50800">
              <a:solidFill>
                <a:srgbClr val="FFFB00"/>
              </a:solidFill>
              <a:prstDash val="solid"/>
              <a:round/>
              <a:headEnd len="med" w="med" type="none"/>
              <a:tailEnd len="med" w="med" type="none"/>
            </a:ln>
            <a:effectLst>
              <a:outerShdw blurRad="76200" rotWithShape="0" dir="5400000" dist="38100">
                <a:srgbClr val="000000">
                  <a:alpha val="37647"/>
                </a:srgbClr>
              </a:outerShdw>
            </a:effectLst>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825" name="Shape 825"/>
            <p:cNvSpPr/>
            <p:nvPr/>
          </p:nvSpPr>
          <p:spPr>
            <a:xfrm>
              <a:off x="0" y="0"/>
              <a:ext cx="1663401" cy="1663401"/>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826" name="Shape 826"/>
            <p:cNvSpPr/>
            <p:nvPr/>
          </p:nvSpPr>
          <p:spPr>
            <a:xfrm>
              <a:off x="570847" y="432845"/>
              <a:ext cx="521706" cy="797711"/>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3</a:t>
              </a:r>
            </a:p>
          </p:txBody>
        </p:sp>
      </p:grpSp>
      <p:sp>
        <p:nvSpPr>
          <p:cNvPr id="827" name="Shape 827"/>
          <p:cNvSpPr/>
          <p:nvPr/>
        </p:nvSpPr>
        <p:spPr>
          <a:xfrm>
            <a:off x="5040473" y="3815267"/>
            <a:ext cx="6174646" cy="719363"/>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Introduction to H2O</a:t>
            </a:r>
          </a:p>
        </p:txBody>
      </p:sp>
      <p:sp>
        <p:nvSpPr>
          <p:cNvPr id="828" name="Shape 828"/>
          <p:cNvSpPr/>
          <p:nvPr/>
        </p:nvSpPr>
        <p:spPr>
          <a:xfrm>
            <a:off x="5459492" y="6507242"/>
            <a:ext cx="5808915" cy="639486"/>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H2O Best Practices [Munging]</a:t>
            </a:r>
          </a:p>
        </p:txBody>
      </p:sp>
      <p:sp>
        <p:nvSpPr>
          <p:cNvPr id="829" name="Shape 829"/>
          <p:cNvSpPr/>
          <p:nvPr/>
        </p:nvSpPr>
        <p:spPr>
          <a:xfrm>
            <a:off x="14001426" y="3836571"/>
            <a:ext cx="5808915" cy="639486"/>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Hadoop Administration</a:t>
            </a:r>
          </a:p>
        </p:txBody>
      </p:sp>
      <p:sp>
        <p:nvSpPr>
          <p:cNvPr id="830" name="Shape 830"/>
          <p:cNvSpPr/>
          <p:nvPr/>
        </p:nvSpPr>
        <p:spPr>
          <a:xfrm>
            <a:off x="14001426" y="6507242"/>
            <a:ext cx="5808915" cy="639486"/>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Sparkling Water</a:t>
            </a:r>
          </a:p>
        </p:txBody>
      </p:sp>
      <p:sp>
        <p:nvSpPr>
          <p:cNvPr id="831" name="Shape 831"/>
          <p:cNvSpPr/>
          <p:nvPr/>
        </p:nvSpPr>
        <p:spPr>
          <a:xfrm>
            <a:off x="14001426" y="9131028"/>
            <a:ext cx="5808915" cy="639486"/>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Productionalizing Models</a:t>
            </a:r>
          </a:p>
        </p:txBody>
      </p:sp>
      <p:sp>
        <p:nvSpPr>
          <p:cNvPr id="832" name="Shape 832"/>
          <p:cNvSpPr txBox="1"/>
          <p:nvPr>
            <p:ph type="title"/>
          </p:nvPr>
        </p:nvSpPr>
        <p:spPr>
          <a:xfrm>
            <a:off x="3962400" y="-18933"/>
            <a:ext cx="16459200" cy="1763066"/>
          </a:xfrm>
          <a:prstGeom prst="rect">
            <a:avLst/>
          </a:prstGeom>
          <a:noFill/>
          <a:ln>
            <a:noFill/>
          </a:ln>
        </p:spPr>
        <p:txBody>
          <a:bodyPr anchorCtr="0" anchor="ctr" bIns="91375" lIns="91375" rIns="91375" tIns="91375">
            <a:noAutofit/>
          </a:bodyPr>
          <a:lstStyle/>
          <a:p>
            <a:pPr indent="0" lvl="0" marL="0" marR="0" rtl="0" algn="ctr">
              <a:lnSpc>
                <a:spcPct val="100000"/>
              </a:lnSpc>
              <a:spcBef>
                <a:spcPts val="0"/>
              </a:spcBef>
              <a:spcAft>
                <a:spcPts val="0"/>
              </a:spcAft>
              <a:buClr>
                <a:srgbClr val="000000"/>
              </a:buClr>
              <a:buSzPct val="25000"/>
              <a:buFont typeface="Trebuchet MS"/>
              <a:buNone/>
            </a:pPr>
            <a:r>
              <a:rPr b="1" i="0" lang="en-US" sz="6400" u="none" cap="none" strike="noStrike">
                <a:solidFill>
                  <a:srgbClr val="000000"/>
                </a:solidFill>
                <a:latin typeface="Trebuchet MS"/>
                <a:ea typeface="Trebuchet MS"/>
                <a:cs typeface="Trebuchet MS"/>
                <a:sym typeface="Trebuchet MS"/>
              </a:rPr>
              <a:t>H2O Training</a:t>
            </a:r>
          </a:p>
        </p:txBody>
      </p:sp>
      <p:sp>
        <p:nvSpPr>
          <p:cNvPr id="833" name="Shape 833"/>
          <p:cNvSpPr/>
          <p:nvPr/>
        </p:nvSpPr>
        <p:spPr>
          <a:xfrm>
            <a:off x="5459492" y="9131028"/>
            <a:ext cx="5808915" cy="639486"/>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H2O Best Practices [Modeling]</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7" name="Shape 837"/>
        <p:cNvGrpSpPr/>
        <p:nvPr/>
      </p:nvGrpSpPr>
      <p:grpSpPr>
        <a:xfrm>
          <a:off x="0" y="0"/>
          <a:ext cx="0" cy="0"/>
          <a:chOff x="0" y="0"/>
          <a:chExt cx="0" cy="0"/>
        </a:xfrm>
      </p:grpSpPr>
      <p:sp>
        <p:nvSpPr>
          <p:cNvPr id="838" name="Shape 838"/>
          <p:cNvSpPr txBox="1"/>
          <p:nvPr>
            <p:ph type="title"/>
          </p:nvPr>
        </p:nvSpPr>
        <p:spPr>
          <a:xfrm>
            <a:off x="3962400" y="691475"/>
            <a:ext cx="16459200" cy="1602283"/>
          </a:xfrm>
          <a:prstGeom prst="rect">
            <a:avLst/>
          </a:prstGeom>
          <a:noFill/>
          <a:ln>
            <a:noFill/>
          </a:ln>
        </p:spPr>
        <p:txBody>
          <a:bodyPr anchorCtr="0" anchor="b" bIns="0" lIns="0" rIns="0" tIns="0">
            <a:noAutofit/>
          </a:bodyPr>
          <a:lstStyle/>
          <a:p>
            <a:pPr indent="0" lvl="0" marL="0" marR="0" rtl="0" algn="ctr">
              <a:lnSpc>
                <a:spcPct val="107843"/>
              </a:lnSpc>
              <a:spcBef>
                <a:spcPts val="0"/>
              </a:spcBef>
              <a:spcAft>
                <a:spcPts val="0"/>
              </a:spcAft>
              <a:buClr>
                <a:srgbClr val="000000"/>
              </a:buClr>
              <a:buSzPct val="25000"/>
              <a:buFont typeface="Calibri"/>
              <a:buNone/>
            </a:pPr>
            <a:r>
              <a:rPr b="0" i="0" lang="en-US" sz="10200" u="none" cap="none" strike="noStrike">
                <a:solidFill>
                  <a:srgbClr val="000000"/>
                </a:solidFill>
                <a:latin typeface="Calibri"/>
                <a:ea typeface="Calibri"/>
                <a:cs typeface="Calibri"/>
                <a:sym typeface="Calibri"/>
              </a:rPr>
              <a:t>1. Train vs Test</a:t>
            </a:r>
          </a:p>
        </p:txBody>
      </p:sp>
      <p:sp>
        <p:nvSpPr>
          <p:cNvPr id="839" name="Shape 839"/>
          <p:cNvSpPr txBox="1"/>
          <p:nvPr>
            <p:ph idx="1" type="body"/>
          </p:nvPr>
        </p:nvSpPr>
        <p:spPr>
          <a:xfrm>
            <a:off x="3071655" y="3025444"/>
            <a:ext cx="5363241" cy="2011683"/>
          </a:xfrm>
          <a:prstGeom prst="rect">
            <a:avLst/>
          </a:prstGeom>
          <a:noFill/>
          <a:ln>
            <a:noFill/>
          </a:ln>
        </p:spPr>
        <p:txBody>
          <a:bodyPr anchorCtr="0" anchor="t" bIns="0" lIns="0" rIns="0" tIns="0">
            <a:noAutofit/>
          </a:bodyPr>
          <a:lstStyle/>
          <a:p>
            <a:pPr indent="0" lvl="0" marL="0" marR="0" rtl="0" algn="r">
              <a:lnSpc>
                <a:spcPct val="100000"/>
              </a:lnSpc>
              <a:spcBef>
                <a:spcPts val="0"/>
              </a:spcBef>
              <a:spcAft>
                <a:spcPts val="0"/>
              </a:spcAft>
              <a:buClr>
                <a:srgbClr val="808080"/>
              </a:buClr>
              <a:buSzPct val="25000"/>
              <a:buFont typeface="Arial"/>
              <a:buNone/>
            </a:pPr>
            <a:r>
              <a:rPr b="0" i="0" lang="en-US" sz="4800" u="none" cap="none" strike="noStrike">
                <a:solidFill>
                  <a:srgbClr val="808080"/>
                </a:solidFill>
                <a:latin typeface="PT Sans"/>
                <a:ea typeface="PT Sans"/>
                <a:cs typeface="PT Sans"/>
                <a:sym typeface="PT Sans"/>
              </a:rPr>
              <a:t>Training Set vs. </a:t>
            </a:r>
          </a:p>
          <a:p>
            <a:pPr indent="0" lvl="0" marL="0" marR="0" rtl="0" algn="r">
              <a:lnSpc>
                <a:spcPct val="100000"/>
              </a:lnSpc>
              <a:spcBef>
                <a:spcPts val="1000"/>
              </a:spcBef>
              <a:spcAft>
                <a:spcPts val="0"/>
              </a:spcAft>
              <a:buClr>
                <a:srgbClr val="808080"/>
              </a:buClr>
              <a:buSzPct val="25000"/>
              <a:buFont typeface="Arial"/>
              <a:buNone/>
            </a:pPr>
            <a:r>
              <a:rPr b="0" i="0" lang="en-US" sz="4800" u="none" cap="none" strike="noStrike">
                <a:solidFill>
                  <a:srgbClr val="808080"/>
                </a:solidFill>
                <a:latin typeface="PT Sans"/>
                <a:ea typeface="PT Sans"/>
                <a:cs typeface="PT Sans"/>
                <a:sym typeface="PT Sans"/>
              </a:rPr>
              <a:t>Test Set</a:t>
            </a:r>
          </a:p>
        </p:txBody>
      </p:sp>
      <p:sp>
        <p:nvSpPr>
          <p:cNvPr id="840" name="Shape 840"/>
          <p:cNvSpPr/>
          <p:nvPr/>
        </p:nvSpPr>
        <p:spPr>
          <a:xfrm>
            <a:off x="9805635" y="3122046"/>
            <a:ext cx="9917540" cy="960121"/>
          </a:xfrm>
          <a:prstGeom prst="rect">
            <a:avLst/>
          </a:prstGeom>
          <a:noFill/>
          <a:ln>
            <a:noFill/>
          </a:ln>
        </p:spPr>
        <p:txBody>
          <a:bodyPr anchorCtr="0" anchor="t" bIns="0" lIns="0" rIns="0" tIns="0">
            <a:noAutofit/>
          </a:bodyPr>
          <a:lstStyle/>
          <a:p>
            <a:pPr indent="-571500" lvl="0" marL="571500" marR="0" rtl="0" algn="l">
              <a:lnSpc>
                <a:spcPct val="11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Partition the original data (randomly or stratified) into a </a:t>
            </a:r>
            <a:r>
              <a:rPr b="1" i="0" lang="en-US" sz="3000" u="none" cap="none" strike="noStrike">
                <a:solidFill>
                  <a:srgbClr val="000000"/>
                </a:solidFill>
                <a:latin typeface="Quattrocento Sans"/>
                <a:ea typeface="Quattrocento Sans"/>
                <a:cs typeface="Quattrocento Sans"/>
                <a:sym typeface="Quattrocento Sans"/>
              </a:rPr>
              <a:t>training</a:t>
            </a:r>
            <a:r>
              <a:rPr b="0" i="0" lang="en-US" sz="3000" u="none" cap="none" strike="noStrike">
                <a:solidFill>
                  <a:srgbClr val="000000"/>
                </a:solidFill>
                <a:latin typeface="Quattrocento Sans"/>
                <a:ea typeface="Quattrocento Sans"/>
                <a:cs typeface="Quattrocento Sans"/>
                <a:sym typeface="Quattrocento Sans"/>
              </a:rPr>
              <a:t> set and a </a:t>
            </a:r>
            <a:r>
              <a:rPr b="1" i="0" lang="en-US" sz="3000" u="none" cap="none" strike="noStrike">
                <a:solidFill>
                  <a:srgbClr val="000000"/>
                </a:solidFill>
                <a:latin typeface="Quattrocento Sans"/>
                <a:ea typeface="Quattrocento Sans"/>
                <a:cs typeface="Quattrocento Sans"/>
                <a:sym typeface="Quattrocento Sans"/>
              </a:rPr>
              <a:t>test</a:t>
            </a:r>
            <a:r>
              <a:rPr b="0" i="0" lang="en-US" sz="3000" u="none" cap="none" strike="noStrike">
                <a:solidFill>
                  <a:srgbClr val="000000"/>
                </a:solidFill>
                <a:latin typeface="Quattrocento Sans"/>
                <a:ea typeface="Quattrocento Sans"/>
                <a:cs typeface="Quattrocento Sans"/>
                <a:sym typeface="Quattrocento Sans"/>
              </a:rPr>
              <a:t> set.  (e.g. 70/30)</a:t>
            </a:r>
          </a:p>
        </p:txBody>
      </p:sp>
      <p:sp>
        <p:nvSpPr>
          <p:cNvPr id="841" name="Shape 841"/>
          <p:cNvSpPr/>
          <p:nvPr/>
        </p:nvSpPr>
        <p:spPr>
          <a:xfrm>
            <a:off x="9805635" y="6364871"/>
            <a:ext cx="9917540" cy="4114801"/>
          </a:xfrm>
          <a:prstGeom prst="rect">
            <a:avLst/>
          </a:prstGeom>
          <a:noFill/>
          <a:ln>
            <a:noFill/>
          </a:ln>
        </p:spPr>
        <p:txBody>
          <a:bodyPr anchorCtr="0" anchor="t" bIns="0" lIns="0" rIns="0" tIns="0">
            <a:noAutofit/>
          </a:bodyPr>
          <a:lstStyle/>
          <a:p>
            <a:pPr indent="-571500" lvl="0" marL="5715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It can be useful to evaluate the training error, but you should not look at training error alone.</a:t>
            </a:r>
          </a:p>
          <a:p>
            <a:pPr indent="-571500" lvl="0" marL="5715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Training error is not an estimate of </a:t>
            </a:r>
            <a:r>
              <a:rPr b="1" i="0" lang="en-US" sz="3000" u="none" cap="none" strike="noStrike">
                <a:solidFill>
                  <a:srgbClr val="000000"/>
                </a:solidFill>
                <a:latin typeface="Quattrocento Sans"/>
                <a:ea typeface="Quattrocento Sans"/>
                <a:cs typeface="Quattrocento Sans"/>
                <a:sym typeface="Quattrocento Sans"/>
              </a:rPr>
              <a:t>generalization error</a:t>
            </a:r>
            <a:r>
              <a:rPr b="0" i="0" lang="en-US" sz="3000" u="none" cap="none" strike="noStrike">
                <a:solidFill>
                  <a:srgbClr val="000000"/>
                </a:solidFill>
                <a:latin typeface="Quattrocento Sans"/>
                <a:ea typeface="Quattrocento Sans"/>
                <a:cs typeface="Quattrocento Sans"/>
                <a:sym typeface="Quattrocento Sans"/>
              </a:rPr>
              <a:t> (on a test set or cross-validated), which is what you should care more about.</a:t>
            </a:r>
          </a:p>
          <a:p>
            <a:pPr indent="-571500" lvl="0" marL="5715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Training error vs test error over time is an useful thing to calculate.  It can tell you when you start to overfit your model, so it is a useful metric in supervised machine learning.</a:t>
            </a:r>
          </a:p>
        </p:txBody>
      </p:sp>
      <p:cxnSp>
        <p:nvCxnSpPr>
          <p:cNvPr id="842" name="Shape 842"/>
          <p:cNvCxnSpPr/>
          <p:nvPr/>
        </p:nvCxnSpPr>
        <p:spPr>
          <a:xfrm flipH="1">
            <a:off x="9120266" y="3271435"/>
            <a:ext cx="0" cy="9116523"/>
          </a:xfrm>
          <a:prstGeom prst="straightConnector1">
            <a:avLst/>
          </a:prstGeom>
          <a:noFill/>
          <a:ln cap="flat" cmpd="sng" w="114300">
            <a:solidFill>
              <a:srgbClr val="FBE91F"/>
            </a:solidFill>
            <a:prstDash val="solid"/>
            <a:round/>
            <a:headEnd len="med" w="med" type="none"/>
            <a:tailEnd len="med" w="med" type="none"/>
          </a:ln>
        </p:spPr>
      </p:cxnSp>
      <p:cxnSp>
        <p:nvCxnSpPr>
          <p:cNvPr id="843" name="Shape 843"/>
          <p:cNvCxnSpPr/>
          <p:nvPr/>
        </p:nvCxnSpPr>
        <p:spPr>
          <a:xfrm>
            <a:off x="9805635" y="5337844"/>
            <a:ext cx="9917540" cy="0"/>
          </a:xfrm>
          <a:prstGeom prst="straightConnector1">
            <a:avLst/>
          </a:prstGeom>
          <a:noFill/>
          <a:ln cap="flat" cmpd="sng" w="50800">
            <a:solidFill>
              <a:srgbClr val="BFBFBF"/>
            </a:solidFill>
            <a:prstDash val="solid"/>
            <a:round/>
            <a:headEnd len="med" w="med" type="none"/>
            <a:tailEnd len="med" w="med" type="none"/>
          </a:ln>
        </p:spPr>
      </p:cxnSp>
      <p:sp>
        <p:nvSpPr>
          <p:cNvPr id="844" name="Shape 844"/>
          <p:cNvSpPr/>
          <p:nvPr/>
        </p:nvSpPr>
        <p:spPr>
          <a:xfrm>
            <a:off x="3071655" y="6410517"/>
            <a:ext cx="5363241" cy="1600201"/>
          </a:xfrm>
          <a:prstGeom prst="rect">
            <a:avLst/>
          </a:prstGeom>
          <a:noFill/>
          <a:ln>
            <a:noFill/>
          </a:ln>
        </p:spPr>
        <p:txBody>
          <a:bodyPr anchorCtr="0" anchor="t" bIns="0" lIns="0" rIns="0" tIns="0">
            <a:noAutofit/>
          </a:bodyPr>
          <a:lstStyle/>
          <a:p>
            <a:pPr indent="0" lvl="0" marL="0" marR="0" rtl="0" algn="r">
              <a:lnSpc>
                <a:spcPct val="100000"/>
              </a:lnSpc>
              <a:spcBef>
                <a:spcPts val="0"/>
              </a:spcBef>
              <a:spcAft>
                <a:spcPts val="0"/>
              </a:spcAft>
              <a:buClr>
                <a:srgbClr val="808080"/>
              </a:buClr>
              <a:buSzPct val="25000"/>
              <a:buFont typeface="PT Sans"/>
              <a:buNone/>
            </a:pPr>
            <a:r>
              <a:rPr b="0" i="0" lang="en-US" sz="4800" u="none" cap="none" strike="noStrike">
                <a:solidFill>
                  <a:srgbClr val="808080"/>
                </a:solidFill>
                <a:latin typeface="PT Sans"/>
                <a:ea typeface="PT Sans"/>
                <a:cs typeface="PT Sans"/>
                <a:sym typeface="PT Sans"/>
              </a:rPr>
              <a:t>Training Error vs.</a:t>
            </a:r>
          </a:p>
          <a:p>
            <a:pPr indent="0" lvl="0" marL="0" marR="0" rtl="0" algn="r">
              <a:lnSpc>
                <a:spcPct val="100000"/>
              </a:lnSpc>
              <a:spcBef>
                <a:spcPts val="1000"/>
              </a:spcBef>
              <a:spcAft>
                <a:spcPts val="0"/>
              </a:spcAft>
              <a:buClr>
                <a:srgbClr val="808080"/>
              </a:buClr>
              <a:buSzPct val="25000"/>
              <a:buFont typeface="PT Sans"/>
              <a:buNone/>
            </a:pPr>
            <a:r>
              <a:rPr b="0" i="0" lang="en-US" sz="4800" u="none" cap="none" strike="noStrike">
                <a:solidFill>
                  <a:srgbClr val="808080"/>
                </a:solidFill>
                <a:latin typeface="PT Sans"/>
                <a:ea typeface="PT Sans"/>
                <a:cs typeface="PT Sans"/>
                <a:sym typeface="PT Sans"/>
              </a:rPr>
              <a:t>Test Error</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8" name="Shape 848"/>
        <p:cNvGrpSpPr/>
        <p:nvPr/>
      </p:nvGrpSpPr>
      <p:grpSpPr>
        <a:xfrm>
          <a:off x="0" y="0"/>
          <a:ext cx="0" cy="0"/>
          <a:chOff x="0" y="0"/>
          <a:chExt cx="0" cy="0"/>
        </a:xfrm>
      </p:grpSpPr>
      <p:sp>
        <p:nvSpPr>
          <p:cNvPr id="849" name="Shape 849"/>
          <p:cNvSpPr txBox="1"/>
          <p:nvPr>
            <p:ph type="title"/>
          </p:nvPr>
        </p:nvSpPr>
        <p:spPr>
          <a:xfrm>
            <a:off x="3962400" y="691475"/>
            <a:ext cx="16459200" cy="1602283"/>
          </a:xfrm>
          <a:prstGeom prst="rect">
            <a:avLst/>
          </a:prstGeom>
          <a:noFill/>
          <a:ln>
            <a:noFill/>
          </a:ln>
        </p:spPr>
        <p:txBody>
          <a:bodyPr anchorCtr="0" anchor="b" bIns="0" lIns="0" rIns="0" tIns="0">
            <a:noAutofit/>
          </a:bodyPr>
          <a:lstStyle/>
          <a:p>
            <a:pPr indent="0" lvl="0" marL="0" marR="0" rtl="0" algn="ctr">
              <a:lnSpc>
                <a:spcPct val="107843"/>
              </a:lnSpc>
              <a:spcBef>
                <a:spcPts val="0"/>
              </a:spcBef>
              <a:spcAft>
                <a:spcPts val="0"/>
              </a:spcAft>
              <a:buClr>
                <a:srgbClr val="000000"/>
              </a:buClr>
              <a:buSzPct val="25000"/>
              <a:buFont typeface="Calibri"/>
              <a:buNone/>
            </a:pPr>
            <a:r>
              <a:rPr b="0" i="0" lang="en-US" sz="10200" u="none" cap="none" strike="noStrike">
                <a:solidFill>
                  <a:srgbClr val="000000"/>
                </a:solidFill>
                <a:latin typeface="Calibri"/>
                <a:ea typeface="Calibri"/>
                <a:cs typeface="Calibri"/>
                <a:sym typeface="Calibri"/>
              </a:rPr>
              <a:t>2. Train vs Test vs Valid</a:t>
            </a:r>
          </a:p>
        </p:txBody>
      </p:sp>
      <p:sp>
        <p:nvSpPr>
          <p:cNvPr id="850" name="Shape 850"/>
          <p:cNvSpPr txBox="1"/>
          <p:nvPr>
            <p:ph idx="1" type="body"/>
          </p:nvPr>
        </p:nvSpPr>
        <p:spPr>
          <a:xfrm>
            <a:off x="3071655" y="3025444"/>
            <a:ext cx="5363241" cy="3789962"/>
          </a:xfrm>
          <a:prstGeom prst="rect">
            <a:avLst/>
          </a:prstGeom>
          <a:noFill/>
          <a:ln>
            <a:noFill/>
          </a:ln>
        </p:spPr>
        <p:txBody>
          <a:bodyPr anchorCtr="0" anchor="t" bIns="91425" lIns="91425" rIns="91425" tIns="91425">
            <a:noAutofit/>
          </a:bodyPr>
          <a:lstStyle/>
          <a:p>
            <a:pPr indent="0" lvl="0" marL="0" marR="0" rtl="0" algn="r">
              <a:lnSpc>
                <a:spcPct val="100000"/>
              </a:lnSpc>
              <a:spcBef>
                <a:spcPts val="0"/>
              </a:spcBef>
              <a:spcAft>
                <a:spcPts val="0"/>
              </a:spcAft>
              <a:buClr>
                <a:srgbClr val="808080"/>
              </a:buClr>
              <a:buSzPct val="25000"/>
              <a:buFont typeface="Arial"/>
              <a:buNone/>
            </a:pPr>
            <a:r>
              <a:rPr b="0" i="0" lang="en-US" sz="4800" u="none" cap="none" strike="noStrike">
                <a:solidFill>
                  <a:srgbClr val="808080"/>
                </a:solidFill>
                <a:latin typeface="PT Sans"/>
                <a:ea typeface="PT Sans"/>
                <a:cs typeface="PT Sans"/>
                <a:sym typeface="PT Sans"/>
              </a:rPr>
              <a:t>Training Set vs. </a:t>
            </a:r>
          </a:p>
          <a:p>
            <a:pPr indent="0" lvl="0" marL="0" marR="0" rtl="0" algn="r">
              <a:lnSpc>
                <a:spcPct val="100000"/>
              </a:lnSpc>
              <a:spcBef>
                <a:spcPts val="1000"/>
              </a:spcBef>
              <a:spcAft>
                <a:spcPts val="0"/>
              </a:spcAft>
              <a:buClr>
                <a:srgbClr val="808080"/>
              </a:buClr>
              <a:buSzPct val="25000"/>
              <a:buFont typeface="Arial"/>
              <a:buNone/>
            </a:pPr>
            <a:r>
              <a:rPr b="0" i="0" lang="en-US" sz="4800" u="none" cap="none" strike="noStrike">
                <a:solidFill>
                  <a:srgbClr val="808080"/>
                </a:solidFill>
                <a:latin typeface="PT Sans"/>
                <a:ea typeface="PT Sans"/>
                <a:cs typeface="PT Sans"/>
                <a:sym typeface="PT Sans"/>
              </a:rPr>
              <a:t>Validation Set vs.</a:t>
            </a:r>
          </a:p>
          <a:p>
            <a:pPr indent="0" lvl="0" marL="0" marR="0" rtl="0" algn="r">
              <a:lnSpc>
                <a:spcPct val="100000"/>
              </a:lnSpc>
              <a:spcBef>
                <a:spcPts val="1000"/>
              </a:spcBef>
              <a:spcAft>
                <a:spcPts val="0"/>
              </a:spcAft>
              <a:buClr>
                <a:srgbClr val="808080"/>
              </a:buClr>
              <a:buSzPct val="25000"/>
              <a:buFont typeface="Arial"/>
              <a:buNone/>
            </a:pPr>
            <a:r>
              <a:rPr b="0" i="0" lang="en-US" sz="4800" u="none" cap="none" strike="noStrike">
                <a:solidFill>
                  <a:srgbClr val="808080"/>
                </a:solidFill>
                <a:latin typeface="PT Sans"/>
                <a:ea typeface="PT Sans"/>
                <a:cs typeface="PT Sans"/>
                <a:sym typeface="PT Sans"/>
              </a:rPr>
              <a:t>Test Set    </a:t>
            </a:r>
          </a:p>
        </p:txBody>
      </p:sp>
      <p:sp>
        <p:nvSpPr>
          <p:cNvPr id="851" name="Shape 851"/>
          <p:cNvSpPr/>
          <p:nvPr/>
        </p:nvSpPr>
        <p:spPr>
          <a:xfrm>
            <a:off x="9805635" y="3122046"/>
            <a:ext cx="9917540" cy="3337561"/>
          </a:xfrm>
          <a:prstGeom prst="rect">
            <a:avLst/>
          </a:prstGeom>
          <a:noFill/>
          <a:ln>
            <a:noFill/>
          </a:ln>
        </p:spPr>
        <p:txBody>
          <a:bodyPr anchorCtr="0" anchor="t" bIns="0" lIns="0" rIns="0" tIns="0">
            <a:noAutofit/>
          </a:bodyPr>
          <a:lstStyle/>
          <a:p>
            <a:pPr indent="-571500" lvl="0" marL="571500" marR="0" rtl="0" algn="l">
              <a:lnSpc>
                <a:spcPct val="11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If you have “enough” data and plan to do some model tuning, you should really partition your data into three parts — Training, Validation and Test sets.</a:t>
            </a:r>
          </a:p>
          <a:p>
            <a:pPr indent="-571500" lvl="0" marL="5715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There is </a:t>
            </a:r>
            <a:r>
              <a:rPr b="1" i="0" lang="en-US" sz="3000" u="none" cap="none" strike="noStrike">
                <a:solidFill>
                  <a:srgbClr val="000000"/>
                </a:solidFill>
                <a:latin typeface="Quattrocento Sans"/>
                <a:ea typeface="Quattrocento Sans"/>
                <a:cs typeface="Quattrocento Sans"/>
                <a:sym typeface="Quattrocento Sans"/>
              </a:rPr>
              <a:t>no general rule</a:t>
            </a:r>
            <a:r>
              <a:rPr b="0" i="0" lang="en-US" sz="3000" u="none" cap="none" strike="noStrike">
                <a:solidFill>
                  <a:srgbClr val="000000"/>
                </a:solidFill>
                <a:latin typeface="Quattrocento Sans"/>
                <a:ea typeface="Quattrocento Sans"/>
                <a:cs typeface="Quattrocento Sans"/>
                <a:sym typeface="Quattrocento Sans"/>
              </a:rPr>
              <a:t> for how you should partition the data and it will depend on how strong the signal in your data is, but an example could be: 50% Train, 25% Validation and 25% Test</a:t>
            </a:r>
          </a:p>
        </p:txBody>
      </p:sp>
      <p:sp>
        <p:nvSpPr>
          <p:cNvPr id="852" name="Shape 852"/>
          <p:cNvSpPr/>
          <p:nvPr/>
        </p:nvSpPr>
        <p:spPr>
          <a:xfrm>
            <a:off x="9805635" y="9665203"/>
            <a:ext cx="9917540" cy="2286000"/>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000000"/>
              </a:buClr>
              <a:buFont typeface="Quattrocento Sans"/>
              <a:buNone/>
            </a:pPr>
            <a:r>
              <a:t/>
            </a:r>
            <a:endParaRPr b="0" i="0" sz="2800" u="none" cap="none" strike="noStrike">
              <a:solidFill>
                <a:srgbClr val="000000"/>
              </a:solidFill>
              <a:latin typeface="Arial"/>
              <a:ea typeface="Arial"/>
              <a:cs typeface="Arial"/>
              <a:sym typeface="Arial"/>
            </a:endParaRPr>
          </a:p>
          <a:p>
            <a:pPr indent="-571500" lvl="0" marL="5715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The validation set is used </a:t>
            </a:r>
            <a:r>
              <a:rPr b="1" i="0" lang="en-US" sz="3000" u="none" cap="none" strike="noStrike">
                <a:solidFill>
                  <a:srgbClr val="000000"/>
                </a:solidFill>
                <a:latin typeface="Quattrocento Sans"/>
                <a:ea typeface="Quattrocento Sans"/>
                <a:cs typeface="Quattrocento Sans"/>
                <a:sym typeface="Quattrocento Sans"/>
              </a:rPr>
              <a:t>strictly for model tuning</a:t>
            </a:r>
            <a:r>
              <a:rPr b="0" i="0" lang="en-US" sz="3000" u="none" cap="none" strike="noStrike">
                <a:solidFill>
                  <a:srgbClr val="000000"/>
                </a:solidFill>
                <a:latin typeface="Quattrocento Sans"/>
                <a:ea typeface="Quattrocento Sans"/>
                <a:cs typeface="Quattrocento Sans"/>
                <a:sym typeface="Quattrocento Sans"/>
              </a:rPr>
              <a:t> (via validation of models with different parameters) and the test set is used to make a final estimate of the generalization error.</a:t>
            </a:r>
          </a:p>
        </p:txBody>
      </p:sp>
      <p:cxnSp>
        <p:nvCxnSpPr>
          <p:cNvPr id="853" name="Shape 853"/>
          <p:cNvCxnSpPr/>
          <p:nvPr/>
        </p:nvCxnSpPr>
        <p:spPr>
          <a:xfrm flipH="1">
            <a:off x="9120266" y="3271435"/>
            <a:ext cx="0" cy="9116523"/>
          </a:xfrm>
          <a:prstGeom prst="straightConnector1">
            <a:avLst/>
          </a:prstGeom>
          <a:noFill/>
          <a:ln cap="flat" cmpd="sng" w="114300">
            <a:solidFill>
              <a:srgbClr val="FBE91F"/>
            </a:solidFill>
            <a:prstDash val="solid"/>
            <a:round/>
            <a:headEnd len="med" w="med" type="none"/>
            <a:tailEnd len="med" w="med" type="none"/>
          </a:ln>
        </p:spPr>
      </p:cxnSp>
      <p:cxnSp>
        <p:nvCxnSpPr>
          <p:cNvPr id="854" name="Shape 854"/>
          <p:cNvCxnSpPr/>
          <p:nvPr/>
        </p:nvCxnSpPr>
        <p:spPr>
          <a:xfrm>
            <a:off x="9805635" y="6858000"/>
            <a:ext cx="9917540" cy="0"/>
          </a:xfrm>
          <a:prstGeom prst="straightConnector1">
            <a:avLst/>
          </a:prstGeom>
          <a:noFill/>
          <a:ln cap="flat" cmpd="sng" w="50800">
            <a:solidFill>
              <a:srgbClr val="BFBFBF"/>
            </a:solidFill>
            <a:prstDash val="solid"/>
            <a:round/>
            <a:headEnd len="med" w="med" type="none"/>
            <a:tailEnd len="med" w="med" type="none"/>
          </a:ln>
        </p:spPr>
      </p:cxnSp>
      <p:cxnSp>
        <p:nvCxnSpPr>
          <p:cNvPr id="855" name="Shape 855"/>
          <p:cNvCxnSpPr/>
          <p:nvPr/>
        </p:nvCxnSpPr>
        <p:spPr>
          <a:xfrm>
            <a:off x="9805635" y="9251088"/>
            <a:ext cx="9917540" cy="0"/>
          </a:xfrm>
          <a:prstGeom prst="straightConnector1">
            <a:avLst/>
          </a:prstGeom>
          <a:noFill/>
          <a:ln cap="flat" cmpd="sng" w="50800">
            <a:solidFill>
              <a:srgbClr val="BFBFBF"/>
            </a:solidFill>
            <a:prstDash val="solid"/>
            <a:round/>
            <a:headEnd len="med" w="med" type="none"/>
            <a:tailEnd len="med" w="med" type="none"/>
          </a:ln>
        </p:spPr>
      </p:cxnSp>
      <p:sp>
        <p:nvSpPr>
          <p:cNvPr id="856" name="Shape 856"/>
          <p:cNvSpPr/>
          <p:nvPr/>
        </p:nvSpPr>
        <p:spPr>
          <a:xfrm>
            <a:off x="3071655" y="9665206"/>
            <a:ext cx="5363241" cy="1656080"/>
          </a:xfrm>
          <a:prstGeom prst="rect">
            <a:avLst/>
          </a:prstGeom>
          <a:noFill/>
          <a:ln>
            <a:noFill/>
          </a:ln>
        </p:spPr>
        <p:txBody>
          <a:bodyPr anchorCtr="0" anchor="t" bIns="91425" lIns="91425" rIns="91425" tIns="91425">
            <a:noAutofit/>
          </a:bodyPr>
          <a:lstStyle/>
          <a:p>
            <a:pPr indent="0" lvl="0" marL="0" marR="0" rtl="0" algn="r">
              <a:lnSpc>
                <a:spcPct val="100000"/>
              </a:lnSpc>
              <a:spcBef>
                <a:spcPts val="0"/>
              </a:spcBef>
              <a:spcAft>
                <a:spcPts val="0"/>
              </a:spcAft>
              <a:buClr>
                <a:srgbClr val="808080"/>
              </a:buClr>
              <a:buSzPct val="25000"/>
              <a:buFont typeface="PT Sans"/>
              <a:buNone/>
            </a:pPr>
            <a:r>
              <a:rPr b="0" i="0" lang="en-US" sz="4800" u="none" cap="none" strike="noStrike">
                <a:solidFill>
                  <a:srgbClr val="808080"/>
                </a:solidFill>
                <a:latin typeface="PT Sans"/>
                <a:ea typeface="PT Sans"/>
                <a:cs typeface="PT Sans"/>
                <a:sym typeface="PT Sans"/>
              </a:rPr>
              <a:t>Validation is for Model Tuning</a:t>
            </a:r>
          </a:p>
        </p:txBody>
      </p:sp>
      <p:pic>
        <p:nvPicPr>
          <p:cNvPr id="857" name="Shape 857"/>
          <p:cNvPicPr preferRelativeResize="0"/>
          <p:nvPr/>
        </p:nvPicPr>
        <p:blipFill rotWithShape="1">
          <a:blip r:embed="rId3">
            <a:alphaModFix/>
          </a:blip>
          <a:srcRect b="0" l="0" r="0" t="0"/>
          <a:stretch/>
        </p:blipFill>
        <p:spPr>
          <a:xfrm>
            <a:off x="10082475" y="7470774"/>
            <a:ext cx="9363861" cy="116141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1" name="Shape 861"/>
        <p:cNvGrpSpPr/>
        <p:nvPr/>
      </p:nvGrpSpPr>
      <p:grpSpPr>
        <a:xfrm>
          <a:off x="0" y="0"/>
          <a:ext cx="0" cy="0"/>
          <a:chOff x="0" y="0"/>
          <a:chExt cx="0" cy="0"/>
        </a:xfrm>
      </p:grpSpPr>
      <p:sp>
        <p:nvSpPr>
          <p:cNvPr id="862" name="Shape 862"/>
          <p:cNvSpPr txBox="1"/>
          <p:nvPr>
            <p:ph type="title"/>
          </p:nvPr>
        </p:nvSpPr>
        <p:spPr>
          <a:xfrm>
            <a:off x="3962400" y="691475"/>
            <a:ext cx="16459200" cy="1602283"/>
          </a:xfrm>
          <a:prstGeom prst="rect">
            <a:avLst/>
          </a:prstGeom>
          <a:noFill/>
          <a:ln>
            <a:noFill/>
          </a:ln>
        </p:spPr>
        <p:txBody>
          <a:bodyPr anchorCtr="0" anchor="b" bIns="0" lIns="0" rIns="0" tIns="0">
            <a:noAutofit/>
          </a:bodyPr>
          <a:lstStyle/>
          <a:p>
            <a:pPr indent="0" lvl="0" marL="0" marR="0" rtl="0" algn="ctr">
              <a:lnSpc>
                <a:spcPct val="107843"/>
              </a:lnSpc>
              <a:spcBef>
                <a:spcPts val="0"/>
              </a:spcBef>
              <a:spcAft>
                <a:spcPts val="0"/>
              </a:spcAft>
              <a:buClr>
                <a:srgbClr val="000000"/>
              </a:buClr>
              <a:buSzPct val="25000"/>
              <a:buFont typeface="Calibri"/>
              <a:buNone/>
            </a:pPr>
            <a:r>
              <a:rPr b="0" i="0" lang="en-US" sz="10200" u="none" cap="none" strike="noStrike">
                <a:solidFill>
                  <a:srgbClr val="000000"/>
                </a:solidFill>
                <a:latin typeface="Calibri"/>
                <a:ea typeface="Calibri"/>
                <a:cs typeface="Calibri"/>
                <a:sym typeface="Calibri"/>
              </a:rPr>
              <a:t>3. Model Performance</a:t>
            </a:r>
          </a:p>
        </p:txBody>
      </p:sp>
      <p:sp>
        <p:nvSpPr>
          <p:cNvPr id="863" name="Shape 863"/>
          <p:cNvSpPr txBox="1"/>
          <p:nvPr>
            <p:ph idx="1" type="body"/>
          </p:nvPr>
        </p:nvSpPr>
        <p:spPr>
          <a:xfrm>
            <a:off x="3217547" y="3265475"/>
            <a:ext cx="5363242" cy="2011683"/>
          </a:xfrm>
          <a:prstGeom prst="rect">
            <a:avLst/>
          </a:prstGeom>
          <a:noFill/>
          <a:ln>
            <a:noFill/>
          </a:ln>
        </p:spPr>
        <p:txBody>
          <a:bodyPr anchorCtr="0" anchor="t" bIns="0" lIns="0" rIns="0" tIns="0">
            <a:noAutofit/>
          </a:bodyPr>
          <a:lstStyle/>
          <a:p>
            <a:pPr indent="0" lvl="0" marL="0" marR="0" rtl="0" algn="r">
              <a:lnSpc>
                <a:spcPct val="100000"/>
              </a:lnSpc>
              <a:spcBef>
                <a:spcPts val="0"/>
              </a:spcBef>
              <a:spcAft>
                <a:spcPts val="0"/>
              </a:spcAft>
              <a:buClr>
                <a:srgbClr val="808080"/>
              </a:buClr>
              <a:buSzPct val="25000"/>
              <a:buFont typeface="Arial"/>
              <a:buNone/>
            </a:pPr>
            <a:r>
              <a:rPr b="0" i="0" lang="en-US" sz="4800" u="none" cap="none" strike="noStrike">
                <a:solidFill>
                  <a:srgbClr val="808080"/>
                </a:solidFill>
                <a:latin typeface="PT Sans"/>
                <a:ea typeface="PT Sans"/>
                <a:cs typeface="PT Sans"/>
                <a:sym typeface="PT Sans"/>
              </a:rPr>
              <a:t>Test Error</a:t>
            </a:r>
          </a:p>
        </p:txBody>
      </p:sp>
      <p:sp>
        <p:nvSpPr>
          <p:cNvPr id="864" name="Shape 864"/>
          <p:cNvSpPr/>
          <p:nvPr/>
        </p:nvSpPr>
        <p:spPr>
          <a:xfrm>
            <a:off x="9805635" y="3122046"/>
            <a:ext cx="9917540" cy="2148841"/>
          </a:xfrm>
          <a:prstGeom prst="rect">
            <a:avLst/>
          </a:prstGeom>
          <a:noFill/>
          <a:ln>
            <a:noFill/>
          </a:ln>
        </p:spPr>
        <p:txBody>
          <a:bodyPr anchorCtr="0" anchor="t" bIns="91425" lIns="91425" rIns="91425" tIns="91425">
            <a:noAutofit/>
          </a:bodyPr>
          <a:lstStyle/>
          <a:p>
            <a:pPr indent="-571500" lvl="0" marL="571500" marR="0" rtl="0" algn="l">
              <a:lnSpc>
                <a:spcPct val="11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Partition the original data (randomly) into a training set and a test set.  (e.g. 70/30)</a:t>
            </a:r>
          </a:p>
          <a:p>
            <a:pPr indent="-571500" lvl="0" marL="571500" marR="0" rtl="0" algn="l">
              <a:lnSpc>
                <a:spcPct val="11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Train a model using the training set and evaluate performance (a single time) on the test set.</a:t>
            </a:r>
          </a:p>
        </p:txBody>
      </p:sp>
      <p:sp>
        <p:nvSpPr>
          <p:cNvPr id="865" name="Shape 865"/>
          <p:cNvSpPr/>
          <p:nvPr/>
        </p:nvSpPr>
        <p:spPr>
          <a:xfrm>
            <a:off x="9932635" y="6099176"/>
            <a:ext cx="4075541" cy="3383280"/>
          </a:xfrm>
          <a:prstGeom prst="rect">
            <a:avLst/>
          </a:prstGeom>
          <a:noFill/>
          <a:ln>
            <a:noFill/>
          </a:ln>
        </p:spPr>
        <p:txBody>
          <a:bodyPr anchorCtr="0" anchor="t" bIns="91425" lIns="91425" rIns="91425" tIns="91425">
            <a:noAutofit/>
          </a:bodyPr>
          <a:lstStyle/>
          <a:p>
            <a:pPr indent="-571500" lvl="0" marL="5715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Train &amp; test K models as shown.</a:t>
            </a:r>
          </a:p>
          <a:p>
            <a:pPr indent="-571500" lvl="0" marL="5715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Average the model performance over the K test sets.</a:t>
            </a:r>
          </a:p>
          <a:p>
            <a:pPr indent="-571500" lvl="0" marL="5715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Report cross-validated metrics.</a:t>
            </a:r>
          </a:p>
        </p:txBody>
      </p:sp>
      <p:cxnSp>
        <p:nvCxnSpPr>
          <p:cNvPr id="866" name="Shape 866"/>
          <p:cNvCxnSpPr/>
          <p:nvPr/>
        </p:nvCxnSpPr>
        <p:spPr>
          <a:xfrm flipH="1">
            <a:off x="9120266" y="3271434"/>
            <a:ext cx="0" cy="8236731"/>
          </a:xfrm>
          <a:prstGeom prst="straightConnector1">
            <a:avLst/>
          </a:prstGeom>
          <a:noFill/>
          <a:ln cap="flat" cmpd="sng" w="114300">
            <a:solidFill>
              <a:srgbClr val="FBE91F"/>
            </a:solidFill>
            <a:prstDash val="solid"/>
            <a:round/>
            <a:headEnd len="med" w="med" type="none"/>
            <a:tailEnd len="med" w="med" type="none"/>
          </a:ln>
        </p:spPr>
      </p:cxnSp>
      <p:cxnSp>
        <p:nvCxnSpPr>
          <p:cNvPr id="867" name="Shape 867"/>
          <p:cNvCxnSpPr/>
          <p:nvPr/>
        </p:nvCxnSpPr>
        <p:spPr>
          <a:xfrm>
            <a:off x="9805635" y="5530026"/>
            <a:ext cx="9917540" cy="0"/>
          </a:xfrm>
          <a:prstGeom prst="straightConnector1">
            <a:avLst/>
          </a:prstGeom>
          <a:noFill/>
          <a:ln cap="flat" cmpd="sng" w="50800">
            <a:solidFill>
              <a:srgbClr val="BFBFBF"/>
            </a:solidFill>
            <a:prstDash val="solid"/>
            <a:round/>
            <a:headEnd len="med" w="med" type="none"/>
            <a:tailEnd len="med" w="med" type="none"/>
          </a:ln>
        </p:spPr>
      </p:cxnSp>
      <p:cxnSp>
        <p:nvCxnSpPr>
          <p:cNvPr id="868" name="Shape 868"/>
          <p:cNvCxnSpPr/>
          <p:nvPr/>
        </p:nvCxnSpPr>
        <p:spPr>
          <a:xfrm>
            <a:off x="9805635" y="10188309"/>
            <a:ext cx="9917540" cy="0"/>
          </a:xfrm>
          <a:prstGeom prst="straightConnector1">
            <a:avLst/>
          </a:prstGeom>
          <a:noFill/>
          <a:ln cap="flat" cmpd="sng" w="50800">
            <a:solidFill>
              <a:srgbClr val="BFBFBF"/>
            </a:solidFill>
            <a:prstDash val="solid"/>
            <a:round/>
            <a:headEnd len="med" w="med" type="none"/>
            <a:tailEnd len="med" w="med" type="none"/>
          </a:ln>
        </p:spPr>
      </p:cxnSp>
      <p:sp>
        <p:nvSpPr>
          <p:cNvPr id="869" name="Shape 869"/>
          <p:cNvSpPr/>
          <p:nvPr/>
        </p:nvSpPr>
        <p:spPr>
          <a:xfrm>
            <a:off x="9805635" y="10437238"/>
            <a:ext cx="10882852" cy="1554481"/>
          </a:xfrm>
          <a:prstGeom prst="rect">
            <a:avLst/>
          </a:prstGeom>
          <a:noFill/>
          <a:ln>
            <a:noFill/>
          </a:ln>
        </p:spPr>
        <p:txBody>
          <a:bodyPr anchorCtr="0" anchor="t" bIns="91425" lIns="91425" rIns="91425" tIns="91425">
            <a:noAutofit/>
          </a:bodyPr>
          <a:lstStyle/>
          <a:p>
            <a:pPr indent="-685800" lvl="1" marL="6858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Regression:  R^2, MSE, RMSE</a:t>
            </a:r>
          </a:p>
          <a:p>
            <a:pPr indent="-685800" lvl="1" marL="6858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Classification:  Accuracy, F1, H-measure, Log-loss</a:t>
            </a:r>
          </a:p>
          <a:p>
            <a:pPr indent="-685800" lvl="1" marL="6858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Ranking (Binary Outcome):  AUC, Partial AUC</a:t>
            </a:r>
          </a:p>
        </p:txBody>
      </p:sp>
      <p:sp>
        <p:nvSpPr>
          <p:cNvPr id="870" name="Shape 870"/>
          <p:cNvSpPr/>
          <p:nvPr/>
        </p:nvSpPr>
        <p:spPr>
          <a:xfrm>
            <a:off x="3217547" y="5768817"/>
            <a:ext cx="5363242" cy="1600201"/>
          </a:xfrm>
          <a:prstGeom prst="rect">
            <a:avLst/>
          </a:prstGeom>
          <a:noFill/>
          <a:ln>
            <a:noFill/>
          </a:ln>
        </p:spPr>
        <p:txBody>
          <a:bodyPr anchorCtr="0" anchor="t" bIns="0" lIns="0" rIns="0" tIns="0">
            <a:noAutofit/>
          </a:bodyPr>
          <a:lstStyle/>
          <a:p>
            <a:pPr indent="0" lvl="0" marL="0" marR="0" rtl="0" algn="r">
              <a:lnSpc>
                <a:spcPct val="100000"/>
              </a:lnSpc>
              <a:spcBef>
                <a:spcPts val="0"/>
              </a:spcBef>
              <a:spcAft>
                <a:spcPts val="0"/>
              </a:spcAft>
              <a:buClr>
                <a:srgbClr val="808080"/>
              </a:buClr>
              <a:buSzPct val="25000"/>
              <a:buFont typeface="PT Sans"/>
              <a:buNone/>
            </a:pPr>
            <a:r>
              <a:rPr b="0" i="0" lang="en-US" sz="4800" u="none" cap="none" strike="noStrike">
                <a:solidFill>
                  <a:srgbClr val="808080"/>
                </a:solidFill>
                <a:latin typeface="PT Sans"/>
                <a:ea typeface="PT Sans"/>
                <a:cs typeface="PT Sans"/>
                <a:sym typeface="PT Sans"/>
              </a:rPr>
              <a:t>K-fold</a:t>
            </a:r>
          </a:p>
          <a:p>
            <a:pPr indent="0" lvl="0" marL="0" marR="0" rtl="0" algn="r">
              <a:lnSpc>
                <a:spcPct val="100000"/>
              </a:lnSpc>
              <a:spcBef>
                <a:spcPts val="1000"/>
              </a:spcBef>
              <a:spcAft>
                <a:spcPts val="0"/>
              </a:spcAft>
              <a:buClr>
                <a:srgbClr val="808080"/>
              </a:buClr>
              <a:buSzPct val="25000"/>
              <a:buFont typeface="PT Sans"/>
              <a:buNone/>
            </a:pPr>
            <a:r>
              <a:rPr b="0" i="0" lang="en-US" sz="4800" u="none" cap="none" strike="noStrike">
                <a:solidFill>
                  <a:srgbClr val="808080"/>
                </a:solidFill>
                <a:latin typeface="PT Sans"/>
                <a:ea typeface="PT Sans"/>
                <a:cs typeface="PT Sans"/>
                <a:sym typeface="PT Sans"/>
              </a:rPr>
              <a:t>Cross-validation</a:t>
            </a:r>
          </a:p>
        </p:txBody>
      </p:sp>
      <p:sp>
        <p:nvSpPr>
          <p:cNvPr id="871" name="Shape 871"/>
          <p:cNvSpPr/>
          <p:nvPr/>
        </p:nvSpPr>
        <p:spPr>
          <a:xfrm>
            <a:off x="3242947" y="10225174"/>
            <a:ext cx="5363242" cy="1473200"/>
          </a:xfrm>
          <a:prstGeom prst="rect">
            <a:avLst/>
          </a:prstGeom>
          <a:noFill/>
          <a:ln>
            <a:noFill/>
          </a:ln>
        </p:spPr>
        <p:txBody>
          <a:bodyPr anchorCtr="0" anchor="t" bIns="0" lIns="0" rIns="0" tIns="0">
            <a:noAutofit/>
          </a:bodyPr>
          <a:lstStyle/>
          <a:p>
            <a:pPr indent="0" lvl="0" marL="0" marR="0" rtl="0" algn="r">
              <a:lnSpc>
                <a:spcPct val="100000"/>
              </a:lnSpc>
              <a:spcBef>
                <a:spcPts val="0"/>
              </a:spcBef>
              <a:spcAft>
                <a:spcPts val="0"/>
              </a:spcAft>
              <a:buClr>
                <a:srgbClr val="808080"/>
              </a:buClr>
              <a:buSzPct val="25000"/>
              <a:buFont typeface="PT Sans"/>
              <a:buNone/>
            </a:pPr>
            <a:r>
              <a:rPr b="0" i="0" lang="en-US" sz="4800" u="none" cap="none" strike="noStrike">
                <a:solidFill>
                  <a:srgbClr val="808080"/>
                </a:solidFill>
                <a:latin typeface="PT Sans"/>
                <a:ea typeface="PT Sans"/>
                <a:cs typeface="PT Sans"/>
                <a:sym typeface="PT Sans"/>
              </a:rPr>
              <a:t>Performance Metrics</a:t>
            </a:r>
          </a:p>
        </p:txBody>
      </p:sp>
      <p:pic>
        <p:nvPicPr>
          <p:cNvPr id="872" name="Shape 872"/>
          <p:cNvPicPr preferRelativeResize="0"/>
          <p:nvPr/>
        </p:nvPicPr>
        <p:blipFill rotWithShape="1">
          <a:blip r:embed="rId3">
            <a:alphaModFix/>
          </a:blip>
          <a:srcRect b="0" l="0" r="0" t="0"/>
          <a:stretch/>
        </p:blipFill>
        <p:spPr>
          <a:xfrm>
            <a:off x="13980870" y="5688050"/>
            <a:ext cx="5720307" cy="43320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6" name="Shape 876"/>
        <p:cNvGrpSpPr/>
        <p:nvPr/>
      </p:nvGrpSpPr>
      <p:grpSpPr>
        <a:xfrm>
          <a:off x="0" y="0"/>
          <a:ext cx="0" cy="0"/>
          <a:chOff x="0" y="0"/>
          <a:chExt cx="0" cy="0"/>
        </a:xfrm>
      </p:grpSpPr>
      <p:sp>
        <p:nvSpPr>
          <p:cNvPr id="877" name="Shape 877"/>
          <p:cNvSpPr txBox="1"/>
          <p:nvPr>
            <p:ph type="title"/>
          </p:nvPr>
        </p:nvSpPr>
        <p:spPr>
          <a:xfrm>
            <a:off x="3962400" y="691475"/>
            <a:ext cx="16459200" cy="1602283"/>
          </a:xfrm>
          <a:prstGeom prst="rect">
            <a:avLst/>
          </a:prstGeom>
          <a:noFill/>
          <a:ln>
            <a:noFill/>
          </a:ln>
        </p:spPr>
        <p:txBody>
          <a:bodyPr anchorCtr="0" anchor="b" bIns="0" lIns="0" rIns="0" tIns="0">
            <a:noAutofit/>
          </a:bodyPr>
          <a:lstStyle/>
          <a:p>
            <a:pPr indent="0" lvl="0" marL="0" marR="0" rtl="0" algn="ctr">
              <a:lnSpc>
                <a:spcPct val="107843"/>
              </a:lnSpc>
              <a:spcBef>
                <a:spcPts val="0"/>
              </a:spcBef>
              <a:spcAft>
                <a:spcPts val="0"/>
              </a:spcAft>
              <a:buClr>
                <a:srgbClr val="000000"/>
              </a:buClr>
              <a:buSzPct val="25000"/>
              <a:buFont typeface="Calibri"/>
              <a:buNone/>
            </a:pPr>
            <a:r>
              <a:rPr b="0" i="0" lang="en-US" sz="10200" u="none" cap="none" strike="noStrike">
                <a:solidFill>
                  <a:srgbClr val="000000"/>
                </a:solidFill>
                <a:latin typeface="Calibri"/>
                <a:ea typeface="Calibri"/>
                <a:cs typeface="Calibri"/>
                <a:sym typeface="Calibri"/>
              </a:rPr>
              <a:t>4. Class Imbalance</a:t>
            </a:r>
          </a:p>
        </p:txBody>
      </p:sp>
      <p:sp>
        <p:nvSpPr>
          <p:cNvPr id="878" name="Shape 878"/>
          <p:cNvSpPr txBox="1"/>
          <p:nvPr>
            <p:ph idx="1" type="body"/>
          </p:nvPr>
        </p:nvSpPr>
        <p:spPr>
          <a:xfrm>
            <a:off x="3217547" y="3265475"/>
            <a:ext cx="5363242" cy="2011683"/>
          </a:xfrm>
          <a:prstGeom prst="rect">
            <a:avLst/>
          </a:prstGeom>
          <a:noFill/>
          <a:ln>
            <a:noFill/>
          </a:ln>
        </p:spPr>
        <p:txBody>
          <a:bodyPr anchorCtr="0" anchor="t" bIns="0" lIns="0" rIns="0" tIns="0">
            <a:noAutofit/>
          </a:bodyPr>
          <a:lstStyle/>
          <a:p>
            <a:pPr indent="0" lvl="0" marL="0" marR="0" rtl="0" algn="r">
              <a:lnSpc>
                <a:spcPct val="100000"/>
              </a:lnSpc>
              <a:spcBef>
                <a:spcPts val="0"/>
              </a:spcBef>
              <a:spcAft>
                <a:spcPts val="0"/>
              </a:spcAft>
              <a:buClr>
                <a:srgbClr val="808080"/>
              </a:buClr>
              <a:buSzPct val="25000"/>
              <a:buFont typeface="Arial"/>
              <a:buNone/>
            </a:pPr>
            <a:r>
              <a:rPr b="0" i="0" lang="en-US" sz="4800" u="none" cap="none" strike="noStrike">
                <a:solidFill>
                  <a:srgbClr val="808080"/>
                </a:solidFill>
                <a:latin typeface="PT Sans"/>
                <a:ea typeface="PT Sans"/>
                <a:cs typeface="PT Sans"/>
                <a:sym typeface="PT Sans"/>
              </a:rPr>
              <a:t> Imbalanced Response Variable</a:t>
            </a:r>
          </a:p>
        </p:txBody>
      </p:sp>
      <p:sp>
        <p:nvSpPr>
          <p:cNvPr id="879" name="Shape 879"/>
          <p:cNvSpPr/>
          <p:nvPr/>
        </p:nvSpPr>
        <p:spPr>
          <a:xfrm>
            <a:off x="9805635" y="3122046"/>
            <a:ext cx="9917540" cy="1965961"/>
          </a:xfrm>
          <a:prstGeom prst="rect">
            <a:avLst/>
          </a:prstGeom>
          <a:noFill/>
          <a:ln>
            <a:noFill/>
          </a:ln>
        </p:spPr>
        <p:txBody>
          <a:bodyPr anchorCtr="0" anchor="t" bIns="0" lIns="0" rIns="0" tIns="0">
            <a:noAutofit/>
          </a:bodyPr>
          <a:lstStyle/>
          <a:p>
            <a:pPr indent="-571500" lvl="0" marL="571500" marR="0" rtl="0" algn="l">
              <a:lnSpc>
                <a:spcPct val="11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A dataset is said to be </a:t>
            </a:r>
            <a:r>
              <a:rPr b="1" i="0" lang="en-US" sz="3000" u="none" cap="none" strike="noStrike">
                <a:solidFill>
                  <a:srgbClr val="000000"/>
                </a:solidFill>
                <a:latin typeface="Quattrocento Sans"/>
                <a:ea typeface="Quattrocento Sans"/>
                <a:cs typeface="Quattrocento Sans"/>
                <a:sym typeface="Quattrocento Sans"/>
              </a:rPr>
              <a:t>imbalanced</a:t>
            </a:r>
            <a:r>
              <a:rPr b="0" i="0" lang="en-US" sz="3000" u="none" cap="none" strike="noStrike">
                <a:solidFill>
                  <a:srgbClr val="000000"/>
                </a:solidFill>
                <a:latin typeface="Quattrocento Sans"/>
                <a:ea typeface="Quattrocento Sans"/>
                <a:cs typeface="Quattrocento Sans"/>
                <a:sym typeface="Quattrocento Sans"/>
              </a:rPr>
              <a:t> when the binomial or multinomial response variable has one or more classes that are underrepresented in the training data, with respect to the other classes.  </a:t>
            </a:r>
          </a:p>
        </p:txBody>
      </p:sp>
      <p:sp>
        <p:nvSpPr>
          <p:cNvPr id="880" name="Shape 880"/>
          <p:cNvSpPr/>
          <p:nvPr/>
        </p:nvSpPr>
        <p:spPr>
          <a:xfrm>
            <a:off x="9805635" y="5822512"/>
            <a:ext cx="9917540" cy="3200401"/>
          </a:xfrm>
          <a:prstGeom prst="rect">
            <a:avLst/>
          </a:prstGeom>
          <a:noFill/>
          <a:ln>
            <a:noFill/>
          </a:ln>
        </p:spPr>
        <p:txBody>
          <a:bodyPr anchorCtr="0" anchor="t" bIns="0" lIns="0" rIns="0" tIns="0">
            <a:noAutofit/>
          </a:bodyPr>
          <a:lstStyle/>
          <a:p>
            <a:pPr indent="-571500" lvl="0" marL="5715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This is incredibly common in real-word datasets.</a:t>
            </a:r>
          </a:p>
          <a:p>
            <a:pPr indent="-571500" lvl="0" marL="5715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In practice, balanced datasets are the rarity, unless they have been artificially created.</a:t>
            </a:r>
          </a:p>
          <a:p>
            <a:pPr indent="-571500" lvl="0" marL="5715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There is </a:t>
            </a:r>
            <a:r>
              <a:rPr b="1" i="0" lang="en-US" sz="3000" u="none" cap="none" strike="noStrike">
                <a:solidFill>
                  <a:srgbClr val="000000"/>
                </a:solidFill>
                <a:latin typeface="Quattrocento Sans"/>
                <a:ea typeface="Quattrocento Sans"/>
                <a:cs typeface="Quattrocento Sans"/>
                <a:sym typeface="Quattrocento Sans"/>
              </a:rPr>
              <a:t>no precise definition</a:t>
            </a:r>
            <a:r>
              <a:rPr b="0" i="0" lang="en-US" sz="3000" u="none" cap="none" strike="noStrike">
                <a:solidFill>
                  <a:srgbClr val="000000"/>
                </a:solidFill>
                <a:latin typeface="Quattrocento Sans"/>
                <a:ea typeface="Quattrocento Sans"/>
                <a:cs typeface="Quattrocento Sans"/>
                <a:sym typeface="Quattrocento Sans"/>
              </a:rPr>
              <a:t> of what defines an imbalanced vs balanced dataset — the term is vague.</a:t>
            </a:r>
          </a:p>
          <a:p>
            <a:pPr indent="-571500" lvl="0" marL="5715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My rule of thumb for binary response: If the minority class makes &lt;10% of the data, this can cause issues.</a:t>
            </a:r>
          </a:p>
        </p:txBody>
      </p:sp>
      <p:cxnSp>
        <p:nvCxnSpPr>
          <p:cNvPr id="881" name="Shape 881"/>
          <p:cNvCxnSpPr/>
          <p:nvPr/>
        </p:nvCxnSpPr>
        <p:spPr>
          <a:xfrm flipH="1">
            <a:off x="9120266" y="3271435"/>
            <a:ext cx="0" cy="8855792"/>
          </a:xfrm>
          <a:prstGeom prst="straightConnector1">
            <a:avLst/>
          </a:prstGeom>
          <a:noFill/>
          <a:ln cap="flat" cmpd="sng" w="114300">
            <a:solidFill>
              <a:srgbClr val="FBE91F"/>
            </a:solidFill>
            <a:prstDash val="solid"/>
            <a:round/>
            <a:headEnd len="med" w="med" type="none"/>
            <a:tailEnd len="med" w="med" type="none"/>
          </a:ln>
        </p:spPr>
      </p:cxnSp>
      <p:cxnSp>
        <p:nvCxnSpPr>
          <p:cNvPr id="882" name="Shape 882"/>
          <p:cNvCxnSpPr/>
          <p:nvPr/>
        </p:nvCxnSpPr>
        <p:spPr>
          <a:xfrm>
            <a:off x="9805635" y="5530026"/>
            <a:ext cx="9917540" cy="0"/>
          </a:xfrm>
          <a:prstGeom prst="straightConnector1">
            <a:avLst/>
          </a:prstGeom>
          <a:noFill/>
          <a:ln cap="flat" cmpd="sng" w="50800">
            <a:solidFill>
              <a:srgbClr val="BFBFBF"/>
            </a:solidFill>
            <a:prstDash val="solid"/>
            <a:round/>
            <a:headEnd len="med" w="med" type="none"/>
            <a:tailEnd len="med" w="med" type="none"/>
          </a:ln>
        </p:spPr>
      </p:cxnSp>
      <p:cxnSp>
        <p:nvCxnSpPr>
          <p:cNvPr id="883" name="Shape 883"/>
          <p:cNvCxnSpPr/>
          <p:nvPr/>
        </p:nvCxnSpPr>
        <p:spPr>
          <a:xfrm>
            <a:off x="9805635" y="9502509"/>
            <a:ext cx="9917540" cy="0"/>
          </a:xfrm>
          <a:prstGeom prst="straightConnector1">
            <a:avLst/>
          </a:prstGeom>
          <a:noFill/>
          <a:ln cap="flat" cmpd="sng" w="50800">
            <a:solidFill>
              <a:srgbClr val="BFBFBF"/>
            </a:solidFill>
            <a:prstDash val="solid"/>
            <a:round/>
            <a:headEnd len="med" w="med" type="none"/>
            <a:tailEnd len="med" w="med" type="none"/>
          </a:ln>
        </p:spPr>
      </p:cxnSp>
      <p:sp>
        <p:nvSpPr>
          <p:cNvPr id="884" name="Shape 884"/>
          <p:cNvSpPr/>
          <p:nvPr/>
        </p:nvSpPr>
        <p:spPr>
          <a:xfrm>
            <a:off x="9659742" y="9757421"/>
            <a:ext cx="10882852" cy="2286000"/>
          </a:xfrm>
          <a:prstGeom prst="rect">
            <a:avLst/>
          </a:prstGeom>
          <a:noFill/>
          <a:ln>
            <a:noFill/>
          </a:ln>
        </p:spPr>
        <p:txBody>
          <a:bodyPr anchorCtr="0" anchor="t" bIns="0" lIns="0" rIns="0" tIns="0">
            <a:noAutofit/>
          </a:bodyPr>
          <a:lstStyle/>
          <a:p>
            <a:pPr indent="-685800" lvl="1" marL="6858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Advertising — Probability that someone clicks on ad is </a:t>
            </a:r>
            <a:br>
              <a:rPr b="0" i="0" lang="en-US" sz="3000" u="none" cap="none" strike="noStrike">
                <a:solidFill>
                  <a:srgbClr val="000000"/>
                </a:solidFill>
                <a:latin typeface="Quattrocento Sans"/>
                <a:ea typeface="Quattrocento Sans"/>
                <a:cs typeface="Quattrocento Sans"/>
                <a:sym typeface="Quattrocento Sans"/>
              </a:rPr>
            </a:br>
            <a:r>
              <a:rPr b="0" i="0" lang="en-US" sz="3000" u="none" cap="none" strike="noStrike">
                <a:solidFill>
                  <a:srgbClr val="000000"/>
                </a:solidFill>
                <a:latin typeface="Quattrocento Sans"/>
                <a:ea typeface="Quattrocento Sans"/>
                <a:cs typeface="Quattrocento Sans"/>
                <a:sym typeface="Quattrocento Sans"/>
              </a:rPr>
              <a:t>very low… very very low.</a:t>
            </a:r>
          </a:p>
          <a:p>
            <a:pPr indent="-685800" lvl="1" marL="6858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Healthcare &amp; Medicine — Certain diseases or adverse medical conditions are rare.</a:t>
            </a:r>
          </a:p>
          <a:p>
            <a:pPr indent="-685800" lvl="1" marL="6858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Fraud Detection — Insurance or credit fraud is rare.</a:t>
            </a:r>
          </a:p>
        </p:txBody>
      </p:sp>
      <p:sp>
        <p:nvSpPr>
          <p:cNvPr id="885" name="Shape 885"/>
          <p:cNvSpPr/>
          <p:nvPr/>
        </p:nvSpPr>
        <p:spPr>
          <a:xfrm>
            <a:off x="3217547" y="5768817"/>
            <a:ext cx="5363242" cy="736600"/>
          </a:xfrm>
          <a:prstGeom prst="rect">
            <a:avLst/>
          </a:prstGeom>
          <a:noFill/>
          <a:ln>
            <a:noFill/>
          </a:ln>
        </p:spPr>
        <p:txBody>
          <a:bodyPr anchorCtr="0" anchor="t" bIns="0" lIns="0" rIns="0" tIns="0">
            <a:noAutofit/>
          </a:bodyPr>
          <a:lstStyle/>
          <a:p>
            <a:pPr indent="0" lvl="0" marL="0" marR="0" rtl="0" algn="r">
              <a:lnSpc>
                <a:spcPct val="100000"/>
              </a:lnSpc>
              <a:spcBef>
                <a:spcPts val="0"/>
              </a:spcBef>
              <a:spcAft>
                <a:spcPts val="0"/>
              </a:spcAft>
              <a:buClr>
                <a:srgbClr val="808080"/>
              </a:buClr>
              <a:buSzPct val="25000"/>
              <a:buFont typeface="PT Sans"/>
              <a:buNone/>
            </a:pPr>
            <a:r>
              <a:rPr b="0" i="0" lang="en-US" sz="4800" u="none" cap="none" strike="noStrike">
                <a:solidFill>
                  <a:srgbClr val="808080"/>
                </a:solidFill>
                <a:latin typeface="PT Sans"/>
                <a:ea typeface="PT Sans"/>
                <a:cs typeface="PT Sans"/>
                <a:sym typeface="PT Sans"/>
              </a:rPr>
              <a:t>Very common</a:t>
            </a:r>
          </a:p>
        </p:txBody>
      </p:sp>
      <p:sp>
        <p:nvSpPr>
          <p:cNvPr id="886" name="Shape 886"/>
          <p:cNvSpPr/>
          <p:nvPr/>
        </p:nvSpPr>
        <p:spPr>
          <a:xfrm>
            <a:off x="3242947" y="9590174"/>
            <a:ext cx="5363242" cy="736600"/>
          </a:xfrm>
          <a:prstGeom prst="rect">
            <a:avLst/>
          </a:prstGeom>
          <a:noFill/>
          <a:ln>
            <a:noFill/>
          </a:ln>
        </p:spPr>
        <p:txBody>
          <a:bodyPr anchorCtr="0" anchor="t" bIns="0" lIns="0" rIns="0" tIns="0">
            <a:noAutofit/>
          </a:bodyPr>
          <a:lstStyle/>
          <a:p>
            <a:pPr indent="0" lvl="0" marL="0" marR="0" rtl="0" algn="r">
              <a:lnSpc>
                <a:spcPct val="100000"/>
              </a:lnSpc>
              <a:spcBef>
                <a:spcPts val="0"/>
              </a:spcBef>
              <a:spcAft>
                <a:spcPts val="0"/>
              </a:spcAft>
              <a:buClr>
                <a:srgbClr val="808080"/>
              </a:buClr>
              <a:buSzPct val="25000"/>
              <a:buFont typeface="PT Sans"/>
              <a:buNone/>
            </a:pPr>
            <a:r>
              <a:rPr b="0" i="0" lang="en-US" sz="4800" u="none" cap="none" strike="noStrike">
                <a:solidFill>
                  <a:srgbClr val="808080"/>
                </a:solidFill>
                <a:latin typeface="PT Sans"/>
                <a:ea typeface="PT Sans"/>
                <a:cs typeface="PT Sans"/>
                <a:sym typeface="PT Sans"/>
              </a:rPr>
              <a:t>Industries</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0" name="Shape 890"/>
        <p:cNvGrpSpPr/>
        <p:nvPr/>
      </p:nvGrpSpPr>
      <p:grpSpPr>
        <a:xfrm>
          <a:off x="0" y="0"/>
          <a:ext cx="0" cy="0"/>
          <a:chOff x="0" y="0"/>
          <a:chExt cx="0" cy="0"/>
        </a:xfrm>
      </p:grpSpPr>
      <p:sp>
        <p:nvSpPr>
          <p:cNvPr id="891" name="Shape 891"/>
          <p:cNvSpPr txBox="1"/>
          <p:nvPr>
            <p:ph type="title"/>
          </p:nvPr>
        </p:nvSpPr>
        <p:spPr>
          <a:xfrm>
            <a:off x="3962400" y="691475"/>
            <a:ext cx="16459200" cy="1602283"/>
          </a:xfrm>
          <a:prstGeom prst="rect">
            <a:avLst/>
          </a:prstGeom>
          <a:noFill/>
          <a:ln>
            <a:noFill/>
          </a:ln>
        </p:spPr>
        <p:txBody>
          <a:bodyPr anchorCtr="0" anchor="b" bIns="0" lIns="0" rIns="0" tIns="0">
            <a:noAutofit/>
          </a:bodyPr>
          <a:lstStyle/>
          <a:p>
            <a:pPr indent="0" lvl="0" marL="0" marR="0" rtl="0" algn="ctr">
              <a:lnSpc>
                <a:spcPct val="107843"/>
              </a:lnSpc>
              <a:spcBef>
                <a:spcPts val="0"/>
              </a:spcBef>
              <a:spcAft>
                <a:spcPts val="0"/>
              </a:spcAft>
              <a:buClr>
                <a:srgbClr val="000000"/>
              </a:buClr>
              <a:buSzPct val="25000"/>
              <a:buFont typeface="Calibri"/>
              <a:buNone/>
            </a:pPr>
            <a:r>
              <a:rPr b="0" i="0" lang="en-US" sz="10200" u="none" cap="none" strike="noStrike">
                <a:solidFill>
                  <a:srgbClr val="000000"/>
                </a:solidFill>
                <a:latin typeface="Calibri"/>
                <a:ea typeface="Calibri"/>
                <a:cs typeface="Calibri"/>
                <a:sym typeface="Calibri"/>
              </a:rPr>
              <a:t>4. Remedies</a:t>
            </a:r>
          </a:p>
        </p:txBody>
      </p:sp>
      <p:sp>
        <p:nvSpPr>
          <p:cNvPr id="892" name="Shape 892"/>
          <p:cNvSpPr txBox="1"/>
          <p:nvPr>
            <p:ph idx="1" type="body"/>
          </p:nvPr>
        </p:nvSpPr>
        <p:spPr>
          <a:xfrm>
            <a:off x="3217547" y="3062275"/>
            <a:ext cx="5363242" cy="2011683"/>
          </a:xfrm>
          <a:prstGeom prst="rect">
            <a:avLst/>
          </a:prstGeom>
          <a:noFill/>
          <a:ln>
            <a:noFill/>
          </a:ln>
        </p:spPr>
        <p:txBody>
          <a:bodyPr anchorCtr="0" anchor="t" bIns="91425" lIns="91425" rIns="91425" tIns="91425">
            <a:noAutofit/>
          </a:bodyPr>
          <a:lstStyle/>
          <a:p>
            <a:pPr indent="0" lvl="0" marL="0" marR="0" rtl="0" algn="r">
              <a:lnSpc>
                <a:spcPct val="100000"/>
              </a:lnSpc>
              <a:spcBef>
                <a:spcPts val="0"/>
              </a:spcBef>
              <a:spcAft>
                <a:spcPts val="0"/>
              </a:spcAft>
              <a:buClr>
                <a:srgbClr val="808080"/>
              </a:buClr>
              <a:buSzPct val="25000"/>
              <a:buFont typeface="Arial"/>
              <a:buNone/>
            </a:pPr>
            <a:r>
              <a:rPr b="0" i="0" lang="en-US" sz="4800" u="none" cap="none" strike="noStrike">
                <a:solidFill>
                  <a:srgbClr val="808080"/>
                </a:solidFill>
                <a:latin typeface="PT Sans"/>
                <a:ea typeface="PT Sans"/>
                <a:cs typeface="PT Sans"/>
                <a:sym typeface="PT Sans"/>
              </a:rPr>
              <a:t>Artificial Balance</a:t>
            </a:r>
          </a:p>
        </p:txBody>
      </p:sp>
      <p:sp>
        <p:nvSpPr>
          <p:cNvPr id="893" name="Shape 893"/>
          <p:cNvSpPr/>
          <p:nvPr/>
        </p:nvSpPr>
        <p:spPr>
          <a:xfrm>
            <a:off x="9805635" y="3122046"/>
            <a:ext cx="9917540" cy="457200"/>
          </a:xfrm>
          <a:prstGeom prst="rect">
            <a:avLst/>
          </a:prstGeom>
          <a:noFill/>
          <a:ln>
            <a:noFill/>
          </a:ln>
        </p:spPr>
        <p:txBody>
          <a:bodyPr anchorCtr="0" anchor="t" bIns="0" lIns="0" rIns="0" tIns="0">
            <a:noAutofit/>
          </a:bodyPr>
          <a:lstStyle/>
          <a:p>
            <a:pPr indent="-571500" lvl="0" marL="571500" marR="0" rtl="0" algn="l">
              <a:lnSpc>
                <a:spcPct val="11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You can </a:t>
            </a:r>
            <a:r>
              <a:rPr b="1" i="0" lang="en-US" sz="3000" u="none" cap="none" strike="noStrike">
                <a:solidFill>
                  <a:srgbClr val="000000"/>
                </a:solidFill>
                <a:latin typeface="Quattrocento Sans"/>
                <a:ea typeface="Quattrocento Sans"/>
                <a:cs typeface="Quattrocento Sans"/>
                <a:sym typeface="Quattrocento Sans"/>
              </a:rPr>
              <a:t>balance</a:t>
            </a:r>
            <a:r>
              <a:rPr b="0" i="0" lang="en-US" sz="3000" u="none" cap="none" strike="noStrike">
                <a:solidFill>
                  <a:srgbClr val="000000"/>
                </a:solidFill>
                <a:latin typeface="Quattrocento Sans"/>
                <a:ea typeface="Quattrocento Sans"/>
                <a:cs typeface="Quattrocento Sans"/>
                <a:sym typeface="Quattrocento Sans"/>
              </a:rPr>
              <a:t> the training set using sampling.</a:t>
            </a:r>
          </a:p>
        </p:txBody>
      </p:sp>
      <p:sp>
        <p:nvSpPr>
          <p:cNvPr id="894" name="Shape 894"/>
          <p:cNvSpPr/>
          <p:nvPr/>
        </p:nvSpPr>
        <p:spPr>
          <a:xfrm>
            <a:off x="9805635" y="4374105"/>
            <a:ext cx="9917540" cy="3200401"/>
          </a:xfrm>
          <a:prstGeom prst="rect">
            <a:avLst/>
          </a:prstGeom>
          <a:noFill/>
          <a:ln>
            <a:noFill/>
          </a:ln>
        </p:spPr>
        <p:txBody>
          <a:bodyPr anchorCtr="0" anchor="t" bIns="0" lIns="0" rIns="0" tIns="0">
            <a:noAutofit/>
          </a:bodyPr>
          <a:lstStyle/>
          <a:p>
            <a:pPr indent="-571500" lvl="0" marL="5715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Notice that we don’t say to balance the test set.  The test set represents the true data distribution.  The only way to get “honest” model performance on your test set is to use the original, unbalanced, test set.</a:t>
            </a:r>
          </a:p>
          <a:p>
            <a:pPr indent="-571500" lvl="0" marL="5715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The same goes for the hold-out sets in cross-validation.  For this, you may end up having to write custom code, depending on what software you use.</a:t>
            </a:r>
          </a:p>
        </p:txBody>
      </p:sp>
      <p:cxnSp>
        <p:nvCxnSpPr>
          <p:cNvPr id="895" name="Shape 895"/>
          <p:cNvCxnSpPr/>
          <p:nvPr/>
        </p:nvCxnSpPr>
        <p:spPr>
          <a:xfrm flipH="1">
            <a:off x="9120266" y="3271434"/>
            <a:ext cx="0" cy="8778666"/>
          </a:xfrm>
          <a:prstGeom prst="straightConnector1">
            <a:avLst/>
          </a:prstGeom>
          <a:noFill/>
          <a:ln cap="flat" cmpd="sng" w="114300">
            <a:solidFill>
              <a:srgbClr val="FBE91F"/>
            </a:solidFill>
            <a:prstDash val="solid"/>
            <a:round/>
            <a:headEnd len="med" w="med" type="none"/>
            <a:tailEnd len="med" w="med" type="none"/>
          </a:ln>
        </p:spPr>
      </p:cxnSp>
      <p:cxnSp>
        <p:nvCxnSpPr>
          <p:cNvPr id="896" name="Shape 896"/>
          <p:cNvCxnSpPr/>
          <p:nvPr/>
        </p:nvCxnSpPr>
        <p:spPr>
          <a:xfrm>
            <a:off x="9805635" y="4068117"/>
            <a:ext cx="9917540" cy="0"/>
          </a:xfrm>
          <a:prstGeom prst="straightConnector1">
            <a:avLst/>
          </a:prstGeom>
          <a:noFill/>
          <a:ln cap="flat" cmpd="sng" w="50800">
            <a:solidFill>
              <a:srgbClr val="BFBFBF"/>
            </a:solidFill>
            <a:prstDash val="solid"/>
            <a:round/>
            <a:headEnd len="med" w="med" type="none"/>
            <a:tailEnd len="med" w="med" type="none"/>
          </a:ln>
        </p:spPr>
      </p:cxnSp>
      <p:cxnSp>
        <p:nvCxnSpPr>
          <p:cNvPr id="897" name="Shape 897"/>
          <p:cNvCxnSpPr/>
          <p:nvPr/>
        </p:nvCxnSpPr>
        <p:spPr>
          <a:xfrm>
            <a:off x="9805635" y="8119038"/>
            <a:ext cx="9917540" cy="0"/>
          </a:xfrm>
          <a:prstGeom prst="straightConnector1">
            <a:avLst/>
          </a:prstGeom>
          <a:noFill/>
          <a:ln cap="flat" cmpd="sng" w="50800">
            <a:solidFill>
              <a:srgbClr val="BFBFBF"/>
            </a:solidFill>
            <a:prstDash val="solid"/>
            <a:round/>
            <a:headEnd len="med" w="med" type="none"/>
            <a:tailEnd len="med" w="med" type="none"/>
          </a:ln>
        </p:spPr>
      </p:cxnSp>
      <p:sp>
        <p:nvSpPr>
          <p:cNvPr id="898" name="Shape 898"/>
          <p:cNvSpPr/>
          <p:nvPr/>
        </p:nvSpPr>
        <p:spPr>
          <a:xfrm>
            <a:off x="9659742" y="8369364"/>
            <a:ext cx="10882852" cy="2286000"/>
          </a:xfrm>
          <a:prstGeom prst="rect">
            <a:avLst/>
          </a:prstGeom>
          <a:noFill/>
          <a:ln>
            <a:noFill/>
          </a:ln>
        </p:spPr>
        <p:txBody>
          <a:bodyPr anchorCtr="0" anchor="t" bIns="0" lIns="0" rIns="0" tIns="0">
            <a:noAutofit/>
          </a:bodyPr>
          <a:lstStyle/>
          <a:p>
            <a:pPr indent="-685800" lvl="1" marL="6858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H2O has a “balance_classes” argument that can be used to do this properly &amp; automatically.</a:t>
            </a:r>
          </a:p>
          <a:p>
            <a:pPr indent="-685800" lvl="1" marL="6858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You can manually </a:t>
            </a:r>
            <a:r>
              <a:rPr b="1" i="0" lang="en-US" sz="3000" u="none" cap="none" strike="noStrike">
                <a:solidFill>
                  <a:srgbClr val="000000"/>
                </a:solidFill>
                <a:latin typeface="Quattrocento Sans"/>
                <a:ea typeface="Quattrocento Sans"/>
                <a:cs typeface="Quattrocento Sans"/>
                <a:sym typeface="Quattrocento Sans"/>
              </a:rPr>
              <a:t>upsample (or downsample)</a:t>
            </a:r>
            <a:r>
              <a:rPr b="0" i="0" lang="en-US" sz="3000" u="none" cap="none" strike="noStrike">
                <a:solidFill>
                  <a:srgbClr val="000000"/>
                </a:solidFill>
                <a:latin typeface="Quattrocento Sans"/>
                <a:ea typeface="Quattrocento Sans"/>
                <a:cs typeface="Quattrocento Sans"/>
                <a:sym typeface="Quattrocento Sans"/>
              </a:rPr>
              <a:t> your minority (or majority) class(es) set either by duplicating (or sub-sampling) rows, or by using row weights.</a:t>
            </a:r>
          </a:p>
        </p:txBody>
      </p:sp>
      <p:sp>
        <p:nvSpPr>
          <p:cNvPr id="899" name="Shape 899"/>
          <p:cNvSpPr/>
          <p:nvPr/>
        </p:nvSpPr>
        <p:spPr>
          <a:xfrm>
            <a:off x="3242947" y="4491623"/>
            <a:ext cx="5363242" cy="919481"/>
          </a:xfrm>
          <a:prstGeom prst="rect">
            <a:avLst/>
          </a:prstGeom>
          <a:noFill/>
          <a:ln>
            <a:noFill/>
          </a:ln>
        </p:spPr>
        <p:txBody>
          <a:bodyPr anchorCtr="0" anchor="t" bIns="91425" lIns="91425" rIns="91425" tIns="91425">
            <a:noAutofit/>
          </a:bodyPr>
          <a:lstStyle/>
          <a:p>
            <a:pPr indent="0" lvl="0" marL="0" marR="0" rtl="0" algn="r">
              <a:lnSpc>
                <a:spcPct val="100000"/>
              </a:lnSpc>
              <a:spcBef>
                <a:spcPts val="0"/>
              </a:spcBef>
              <a:spcAft>
                <a:spcPts val="0"/>
              </a:spcAft>
              <a:buClr>
                <a:srgbClr val="808080"/>
              </a:buClr>
              <a:buSzPct val="25000"/>
              <a:buFont typeface="PT Sans"/>
              <a:buNone/>
            </a:pPr>
            <a:r>
              <a:rPr b="0" i="0" lang="en-US" sz="4800" u="none" cap="none" strike="noStrike">
                <a:solidFill>
                  <a:srgbClr val="808080"/>
                </a:solidFill>
                <a:latin typeface="PT Sans"/>
                <a:ea typeface="PT Sans"/>
                <a:cs typeface="PT Sans"/>
                <a:sym typeface="PT Sans"/>
              </a:rPr>
              <a:t>Potential Pitfalls</a:t>
            </a:r>
          </a:p>
        </p:txBody>
      </p:sp>
      <p:sp>
        <p:nvSpPr>
          <p:cNvPr id="900" name="Shape 900"/>
          <p:cNvSpPr/>
          <p:nvPr/>
        </p:nvSpPr>
        <p:spPr>
          <a:xfrm>
            <a:off x="3242947" y="8701174"/>
            <a:ext cx="5363242" cy="919481"/>
          </a:xfrm>
          <a:prstGeom prst="rect">
            <a:avLst/>
          </a:prstGeom>
          <a:noFill/>
          <a:ln>
            <a:noFill/>
          </a:ln>
        </p:spPr>
        <p:txBody>
          <a:bodyPr anchorCtr="0" anchor="t" bIns="91425" lIns="91425" rIns="91425" tIns="91425">
            <a:noAutofit/>
          </a:bodyPr>
          <a:lstStyle/>
          <a:p>
            <a:pPr indent="0" lvl="0" marL="0" marR="0" rtl="0" algn="r">
              <a:lnSpc>
                <a:spcPct val="100000"/>
              </a:lnSpc>
              <a:spcBef>
                <a:spcPts val="0"/>
              </a:spcBef>
              <a:spcAft>
                <a:spcPts val="0"/>
              </a:spcAft>
              <a:buClr>
                <a:srgbClr val="808080"/>
              </a:buClr>
              <a:buSzPct val="25000"/>
              <a:buFont typeface="PT Sans"/>
              <a:buNone/>
            </a:pPr>
            <a:r>
              <a:rPr b="0" i="0" lang="en-US" sz="4800" u="none" cap="none" strike="noStrike">
                <a:solidFill>
                  <a:srgbClr val="808080"/>
                </a:solidFill>
                <a:latin typeface="PT Sans"/>
                <a:ea typeface="PT Sans"/>
                <a:cs typeface="PT Sans"/>
                <a:sym typeface="PT Sans"/>
              </a:rPr>
              <a:t>Solutions</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4" name="Shape 904"/>
        <p:cNvGrpSpPr/>
        <p:nvPr/>
      </p:nvGrpSpPr>
      <p:grpSpPr>
        <a:xfrm>
          <a:off x="0" y="0"/>
          <a:ext cx="0" cy="0"/>
          <a:chOff x="0" y="0"/>
          <a:chExt cx="0" cy="0"/>
        </a:xfrm>
      </p:grpSpPr>
      <p:sp>
        <p:nvSpPr>
          <p:cNvPr id="905" name="Shape 905"/>
          <p:cNvSpPr txBox="1"/>
          <p:nvPr>
            <p:ph type="title"/>
          </p:nvPr>
        </p:nvSpPr>
        <p:spPr>
          <a:xfrm>
            <a:off x="3962400" y="691475"/>
            <a:ext cx="16459200" cy="1602283"/>
          </a:xfrm>
          <a:prstGeom prst="rect">
            <a:avLst/>
          </a:prstGeom>
          <a:noFill/>
          <a:ln>
            <a:noFill/>
          </a:ln>
        </p:spPr>
        <p:txBody>
          <a:bodyPr anchorCtr="0" anchor="b" bIns="0" lIns="0" rIns="0" tIns="0">
            <a:noAutofit/>
          </a:bodyPr>
          <a:lstStyle/>
          <a:p>
            <a:pPr indent="0" lvl="0" marL="0" marR="0" rtl="0" algn="ctr">
              <a:lnSpc>
                <a:spcPct val="107843"/>
              </a:lnSpc>
              <a:spcBef>
                <a:spcPts val="0"/>
              </a:spcBef>
              <a:spcAft>
                <a:spcPts val="0"/>
              </a:spcAft>
              <a:buClr>
                <a:srgbClr val="000000"/>
              </a:buClr>
              <a:buSzPct val="25000"/>
              <a:buFont typeface="Calibri"/>
              <a:buNone/>
            </a:pPr>
            <a:r>
              <a:rPr b="0" i="0" lang="en-US" sz="10200" u="none" cap="none" strike="noStrike">
                <a:solidFill>
                  <a:srgbClr val="000000"/>
                </a:solidFill>
                <a:latin typeface="Calibri"/>
                <a:ea typeface="Calibri"/>
                <a:cs typeface="Calibri"/>
                <a:sym typeface="Calibri"/>
              </a:rPr>
              <a:t>5. Categorical Data</a:t>
            </a:r>
          </a:p>
        </p:txBody>
      </p:sp>
      <p:sp>
        <p:nvSpPr>
          <p:cNvPr id="906" name="Shape 906"/>
          <p:cNvSpPr txBox="1"/>
          <p:nvPr>
            <p:ph idx="1" type="body"/>
          </p:nvPr>
        </p:nvSpPr>
        <p:spPr>
          <a:xfrm>
            <a:off x="3217547" y="3052292"/>
            <a:ext cx="5363242" cy="2011683"/>
          </a:xfrm>
          <a:prstGeom prst="rect">
            <a:avLst/>
          </a:prstGeom>
          <a:noFill/>
          <a:ln>
            <a:noFill/>
          </a:ln>
        </p:spPr>
        <p:txBody>
          <a:bodyPr anchorCtr="0" anchor="t" bIns="91425" lIns="91425" rIns="91425" tIns="91425">
            <a:noAutofit/>
          </a:bodyPr>
          <a:lstStyle/>
          <a:p>
            <a:pPr indent="0" lvl="0" marL="0" marR="0" rtl="0" algn="r">
              <a:lnSpc>
                <a:spcPct val="100000"/>
              </a:lnSpc>
              <a:spcBef>
                <a:spcPts val="0"/>
              </a:spcBef>
              <a:spcAft>
                <a:spcPts val="0"/>
              </a:spcAft>
              <a:buClr>
                <a:srgbClr val="808080"/>
              </a:buClr>
              <a:buSzPct val="25000"/>
              <a:buFont typeface="Arial"/>
              <a:buNone/>
            </a:pPr>
            <a:r>
              <a:rPr b="0" i="0" lang="en-US" sz="4800" u="none" cap="none" strike="noStrike">
                <a:solidFill>
                  <a:srgbClr val="808080"/>
                </a:solidFill>
                <a:latin typeface="PT Sans"/>
                <a:ea typeface="PT Sans"/>
                <a:cs typeface="PT Sans"/>
                <a:sym typeface="PT Sans"/>
              </a:rPr>
              <a:t>Real Data</a:t>
            </a:r>
          </a:p>
        </p:txBody>
      </p:sp>
      <p:sp>
        <p:nvSpPr>
          <p:cNvPr id="907" name="Shape 907"/>
          <p:cNvSpPr/>
          <p:nvPr/>
        </p:nvSpPr>
        <p:spPr>
          <a:xfrm>
            <a:off x="9805635" y="3122046"/>
            <a:ext cx="9917540" cy="457200"/>
          </a:xfrm>
          <a:prstGeom prst="rect">
            <a:avLst/>
          </a:prstGeom>
          <a:noFill/>
          <a:ln>
            <a:noFill/>
          </a:ln>
        </p:spPr>
        <p:txBody>
          <a:bodyPr anchorCtr="0" anchor="t" bIns="0" lIns="0" rIns="0" tIns="0">
            <a:noAutofit/>
          </a:bodyPr>
          <a:lstStyle/>
          <a:p>
            <a:pPr indent="-571500" lvl="0" marL="571500" marR="0" rtl="0" algn="l">
              <a:lnSpc>
                <a:spcPct val="11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Most real world datasets contain categorical data.</a:t>
            </a:r>
          </a:p>
        </p:txBody>
      </p:sp>
      <p:sp>
        <p:nvSpPr>
          <p:cNvPr id="908" name="Shape 908"/>
          <p:cNvSpPr/>
          <p:nvPr/>
        </p:nvSpPr>
        <p:spPr>
          <a:xfrm>
            <a:off x="9805635" y="4445255"/>
            <a:ext cx="9917540" cy="3657601"/>
          </a:xfrm>
          <a:prstGeom prst="rect">
            <a:avLst/>
          </a:prstGeom>
          <a:noFill/>
          <a:ln>
            <a:noFill/>
          </a:ln>
        </p:spPr>
        <p:txBody>
          <a:bodyPr anchorCtr="0" anchor="t" bIns="0" lIns="0" rIns="0" tIns="0">
            <a:noAutofit/>
          </a:bodyPr>
          <a:lstStyle/>
          <a:p>
            <a:pPr indent="-571500" lvl="0" marL="5715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Problems can arise if you have </a:t>
            </a:r>
            <a:r>
              <a:rPr b="1" i="0" lang="en-US" sz="3000" u="none" cap="none" strike="noStrike">
                <a:solidFill>
                  <a:srgbClr val="000000"/>
                </a:solidFill>
                <a:latin typeface="Quattrocento Sans"/>
                <a:ea typeface="Quattrocento Sans"/>
                <a:cs typeface="Quattrocento Sans"/>
                <a:sym typeface="Quattrocento Sans"/>
              </a:rPr>
              <a:t>too many categories</a:t>
            </a:r>
            <a:r>
              <a:rPr b="0" i="0" lang="en-US" sz="3000" u="none" cap="none" strike="noStrike">
                <a:solidFill>
                  <a:srgbClr val="000000"/>
                </a:solidFill>
                <a:latin typeface="Quattrocento Sans"/>
                <a:ea typeface="Quattrocento Sans"/>
                <a:cs typeface="Quattrocento Sans"/>
                <a:sym typeface="Quattrocento Sans"/>
              </a:rPr>
              <a:t>.</a:t>
            </a:r>
          </a:p>
          <a:p>
            <a:pPr indent="-571500" lvl="0" marL="5715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A lot of ML software will place limits on the number of categories allowed in a single column (e.g. 1024) so you may be forced to deal with this whether you like it or not.</a:t>
            </a:r>
          </a:p>
          <a:p>
            <a:pPr indent="-571500" lvl="0" marL="5715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When there are high-cardinality categorical columns, often there will be many categories that only occur a small number of times (not very useful). </a:t>
            </a:r>
          </a:p>
        </p:txBody>
      </p:sp>
      <p:cxnSp>
        <p:nvCxnSpPr>
          <p:cNvPr id="909" name="Shape 909"/>
          <p:cNvCxnSpPr/>
          <p:nvPr/>
        </p:nvCxnSpPr>
        <p:spPr>
          <a:xfrm flipH="1">
            <a:off x="9120266" y="3271434"/>
            <a:ext cx="0" cy="8900902"/>
          </a:xfrm>
          <a:prstGeom prst="straightConnector1">
            <a:avLst/>
          </a:prstGeom>
          <a:noFill/>
          <a:ln cap="flat" cmpd="sng" w="114300">
            <a:solidFill>
              <a:srgbClr val="FBE91F"/>
            </a:solidFill>
            <a:prstDash val="solid"/>
            <a:round/>
            <a:headEnd len="med" w="med" type="none"/>
            <a:tailEnd len="med" w="med" type="none"/>
          </a:ln>
        </p:spPr>
      </p:cxnSp>
      <p:cxnSp>
        <p:nvCxnSpPr>
          <p:cNvPr id="910" name="Shape 910"/>
          <p:cNvCxnSpPr/>
          <p:nvPr/>
        </p:nvCxnSpPr>
        <p:spPr>
          <a:xfrm>
            <a:off x="9659742" y="4058135"/>
            <a:ext cx="9917538" cy="0"/>
          </a:xfrm>
          <a:prstGeom prst="straightConnector1">
            <a:avLst/>
          </a:prstGeom>
          <a:noFill/>
          <a:ln cap="flat" cmpd="sng" w="50800">
            <a:solidFill>
              <a:srgbClr val="BFBFBF"/>
            </a:solidFill>
            <a:prstDash val="solid"/>
            <a:round/>
            <a:headEnd len="med" w="med" type="none"/>
            <a:tailEnd len="med" w="med" type="none"/>
          </a:ln>
        </p:spPr>
      </p:cxnSp>
      <p:cxnSp>
        <p:nvCxnSpPr>
          <p:cNvPr id="911" name="Shape 911"/>
          <p:cNvCxnSpPr/>
          <p:nvPr/>
        </p:nvCxnSpPr>
        <p:spPr>
          <a:xfrm>
            <a:off x="9805635" y="8672857"/>
            <a:ext cx="9917540" cy="0"/>
          </a:xfrm>
          <a:prstGeom prst="straightConnector1">
            <a:avLst/>
          </a:prstGeom>
          <a:noFill/>
          <a:ln cap="flat" cmpd="sng" w="50800">
            <a:solidFill>
              <a:srgbClr val="BFBFBF"/>
            </a:solidFill>
            <a:prstDash val="solid"/>
            <a:round/>
            <a:headEnd len="med" w="med" type="none"/>
            <a:tailEnd len="med" w="med" type="none"/>
          </a:ln>
        </p:spPr>
      </p:cxnSp>
      <p:sp>
        <p:nvSpPr>
          <p:cNvPr id="912" name="Shape 912"/>
          <p:cNvSpPr/>
          <p:nvPr/>
        </p:nvSpPr>
        <p:spPr>
          <a:xfrm>
            <a:off x="9659742" y="8968867"/>
            <a:ext cx="10882852" cy="2743201"/>
          </a:xfrm>
          <a:prstGeom prst="rect">
            <a:avLst/>
          </a:prstGeom>
          <a:noFill/>
          <a:ln>
            <a:noFill/>
          </a:ln>
        </p:spPr>
        <p:txBody>
          <a:bodyPr anchorCtr="0" anchor="t" bIns="0" lIns="0" rIns="0" tIns="0">
            <a:noAutofit/>
          </a:bodyPr>
          <a:lstStyle/>
          <a:p>
            <a:pPr indent="-685800" lvl="1" marL="6858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If you have some hierarchical knowledge about the data, then you may be able to reduce the number of categories by using some sensible higher-level mapping of the categories.</a:t>
            </a:r>
          </a:p>
          <a:p>
            <a:pPr indent="-685800" lvl="1" marL="6858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Example: ICD-9 codes — thousands of unique diagnostic and procedure codes.  You can map each category to a higher level super-category to reduce the cardinality.</a:t>
            </a:r>
          </a:p>
        </p:txBody>
      </p:sp>
      <p:sp>
        <p:nvSpPr>
          <p:cNvPr id="913" name="Shape 913"/>
          <p:cNvSpPr/>
          <p:nvPr/>
        </p:nvSpPr>
        <p:spPr>
          <a:xfrm>
            <a:off x="3242947" y="4445255"/>
            <a:ext cx="5363242" cy="1656080"/>
          </a:xfrm>
          <a:prstGeom prst="rect">
            <a:avLst/>
          </a:prstGeom>
          <a:noFill/>
          <a:ln>
            <a:noFill/>
          </a:ln>
        </p:spPr>
        <p:txBody>
          <a:bodyPr anchorCtr="0" anchor="t" bIns="91425" lIns="91425" rIns="91425" tIns="91425">
            <a:noAutofit/>
          </a:bodyPr>
          <a:lstStyle/>
          <a:p>
            <a:pPr indent="0" lvl="0" marL="0" marR="0" rtl="0" algn="r">
              <a:lnSpc>
                <a:spcPct val="100000"/>
              </a:lnSpc>
              <a:spcBef>
                <a:spcPts val="0"/>
              </a:spcBef>
              <a:spcAft>
                <a:spcPts val="0"/>
              </a:spcAft>
              <a:buClr>
                <a:srgbClr val="808080"/>
              </a:buClr>
              <a:buSzPct val="25000"/>
              <a:buFont typeface="PT Sans"/>
              <a:buNone/>
            </a:pPr>
            <a:r>
              <a:rPr b="0" i="0" lang="en-US" sz="4800" u="none" cap="none" strike="noStrike">
                <a:solidFill>
                  <a:srgbClr val="808080"/>
                </a:solidFill>
                <a:latin typeface="PT Sans"/>
                <a:ea typeface="PT Sans"/>
                <a:cs typeface="PT Sans"/>
                <a:sym typeface="PT Sans"/>
              </a:rPr>
              <a:t>Too Many Categories</a:t>
            </a:r>
          </a:p>
        </p:txBody>
      </p:sp>
      <p:sp>
        <p:nvSpPr>
          <p:cNvPr id="914" name="Shape 914"/>
          <p:cNvSpPr/>
          <p:nvPr/>
        </p:nvSpPr>
        <p:spPr>
          <a:xfrm>
            <a:off x="3217547" y="8853574"/>
            <a:ext cx="5363242" cy="919481"/>
          </a:xfrm>
          <a:prstGeom prst="rect">
            <a:avLst/>
          </a:prstGeom>
          <a:noFill/>
          <a:ln>
            <a:noFill/>
          </a:ln>
        </p:spPr>
        <p:txBody>
          <a:bodyPr anchorCtr="0" anchor="t" bIns="91425" lIns="91425" rIns="91425" tIns="91425">
            <a:noAutofit/>
          </a:bodyPr>
          <a:lstStyle/>
          <a:p>
            <a:pPr indent="0" lvl="0" marL="0" marR="0" rtl="0" algn="r">
              <a:lnSpc>
                <a:spcPct val="100000"/>
              </a:lnSpc>
              <a:spcBef>
                <a:spcPts val="0"/>
              </a:spcBef>
              <a:spcAft>
                <a:spcPts val="0"/>
              </a:spcAft>
              <a:buClr>
                <a:srgbClr val="808080"/>
              </a:buClr>
              <a:buSzPct val="25000"/>
              <a:buFont typeface="PT Sans"/>
              <a:buNone/>
            </a:pPr>
            <a:r>
              <a:rPr b="0" i="0" lang="en-US" sz="4800" u="none" cap="none" strike="noStrike">
                <a:solidFill>
                  <a:srgbClr val="808080"/>
                </a:solidFill>
                <a:latin typeface="PT Sans"/>
                <a:ea typeface="PT Sans"/>
                <a:cs typeface="PT Sans"/>
                <a:sym typeface="PT Sans"/>
              </a:rPr>
              <a:t>Solutions</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8" name="Shape 918"/>
        <p:cNvGrpSpPr/>
        <p:nvPr/>
      </p:nvGrpSpPr>
      <p:grpSpPr>
        <a:xfrm>
          <a:off x="0" y="0"/>
          <a:ext cx="0" cy="0"/>
          <a:chOff x="0" y="0"/>
          <a:chExt cx="0" cy="0"/>
        </a:xfrm>
      </p:grpSpPr>
      <p:sp>
        <p:nvSpPr>
          <p:cNvPr id="919" name="Shape 919"/>
          <p:cNvSpPr txBox="1"/>
          <p:nvPr>
            <p:ph type="title"/>
          </p:nvPr>
        </p:nvSpPr>
        <p:spPr>
          <a:xfrm>
            <a:off x="3962400" y="691475"/>
            <a:ext cx="16459200" cy="1602283"/>
          </a:xfrm>
          <a:prstGeom prst="rect">
            <a:avLst/>
          </a:prstGeom>
          <a:noFill/>
          <a:ln>
            <a:noFill/>
          </a:ln>
        </p:spPr>
        <p:txBody>
          <a:bodyPr anchorCtr="0" anchor="b" bIns="0" lIns="0" rIns="0" tIns="0">
            <a:noAutofit/>
          </a:bodyPr>
          <a:lstStyle/>
          <a:p>
            <a:pPr indent="0" lvl="0" marL="0" marR="0" rtl="0" algn="ctr">
              <a:lnSpc>
                <a:spcPct val="107843"/>
              </a:lnSpc>
              <a:spcBef>
                <a:spcPts val="0"/>
              </a:spcBef>
              <a:spcAft>
                <a:spcPts val="0"/>
              </a:spcAft>
              <a:buClr>
                <a:srgbClr val="000000"/>
              </a:buClr>
              <a:buSzPct val="25000"/>
              <a:buFont typeface="Calibri"/>
              <a:buNone/>
            </a:pPr>
            <a:r>
              <a:rPr b="0" i="0" lang="en-US" sz="10200" u="none" cap="none" strike="noStrike">
                <a:solidFill>
                  <a:srgbClr val="000000"/>
                </a:solidFill>
                <a:latin typeface="Calibri"/>
                <a:ea typeface="Calibri"/>
                <a:cs typeface="Calibri"/>
                <a:sym typeface="Calibri"/>
              </a:rPr>
              <a:t>6. Missing Data</a:t>
            </a:r>
          </a:p>
        </p:txBody>
      </p:sp>
      <p:sp>
        <p:nvSpPr>
          <p:cNvPr id="920" name="Shape 920"/>
          <p:cNvSpPr txBox="1"/>
          <p:nvPr>
            <p:ph idx="1" type="body"/>
          </p:nvPr>
        </p:nvSpPr>
        <p:spPr>
          <a:xfrm>
            <a:off x="3217547" y="3265475"/>
            <a:ext cx="5363242" cy="2011683"/>
          </a:xfrm>
          <a:prstGeom prst="rect">
            <a:avLst/>
          </a:prstGeom>
          <a:noFill/>
          <a:ln>
            <a:noFill/>
          </a:ln>
        </p:spPr>
        <p:txBody>
          <a:bodyPr anchorCtr="0" anchor="t" bIns="91425" lIns="91425" rIns="91425" tIns="91425">
            <a:noAutofit/>
          </a:bodyPr>
          <a:lstStyle/>
          <a:p>
            <a:pPr indent="0" lvl="0" marL="0" marR="0" rtl="0" algn="r">
              <a:lnSpc>
                <a:spcPct val="100000"/>
              </a:lnSpc>
              <a:spcBef>
                <a:spcPts val="0"/>
              </a:spcBef>
              <a:spcAft>
                <a:spcPts val="0"/>
              </a:spcAft>
              <a:buClr>
                <a:srgbClr val="808080"/>
              </a:buClr>
              <a:buSzPct val="25000"/>
              <a:buFont typeface="Arial"/>
              <a:buNone/>
            </a:pPr>
            <a:r>
              <a:rPr b="0" i="0" lang="en-US" sz="4800" u="none" cap="none" strike="noStrike">
                <a:solidFill>
                  <a:srgbClr val="808080"/>
                </a:solidFill>
                <a:latin typeface="PT Sans"/>
                <a:ea typeface="PT Sans"/>
                <a:cs typeface="PT Sans"/>
                <a:sym typeface="PT Sans"/>
              </a:rPr>
              <a:t>Types of </a:t>
            </a:r>
          </a:p>
          <a:p>
            <a:pPr indent="0" lvl="0" marL="0" marR="0" rtl="0" algn="r">
              <a:lnSpc>
                <a:spcPct val="100000"/>
              </a:lnSpc>
              <a:spcBef>
                <a:spcPts val="1000"/>
              </a:spcBef>
              <a:spcAft>
                <a:spcPts val="0"/>
              </a:spcAft>
              <a:buClr>
                <a:srgbClr val="808080"/>
              </a:buClr>
              <a:buSzPct val="25000"/>
              <a:buFont typeface="Arial"/>
              <a:buNone/>
            </a:pPr>
            <a:r>
              <a:rPr b="0" i="0" lang="en-US" sz="4800" u="none" cap="none" strike="noStrike">
                <a:solidFill>
                  <a:srgbClr val="808080"/>
                </a:solidFill>
                <a:latin typeface="PT Sans"/>
                <a:ea typeface="PT Sans"/>
                <a:cs typeface="PT Sans"/>
                <a:sym typeface="PT Sans"/>
              </a:rPr>
              <a:t>Missing Data</a:t>
            </a:r>
          </a:p>
        </p:txBody>
      </p:sp>
      <p:sp>
        <p:nvSpPr>
          <p:cNvPr id="921" name="Shape 921"/>
          <p:cNvSpPr/>
          <p:nvPr/>
        </p:nvSpPr>
        <p:spPr>
          <a:xfrm>
            <a:off x="9805635" y="3122046"/>
            <a:ext cx="9917540" cy="3474720"/>
          </a:xfrm>
          <a:prstGeom prst="rect">
            <a:avLst/>
          </a:prstGeom>
          <a:noFill/>
          <a:ln>
            <a:noFill/>
          </a:ln>
        </p:spPr>
        <p:txBody>
          <a:bodyPr anchorCtr="0" anchor="t" bIns="0" lIns="0" rIns="0" tIns="0">
            <a:noAutofit/>
          </a:bodyPr>
          <a:lstStyle/>
          <a:p>
            <a:pPr indent="-571500" lvl="0" marL="571500" marR="0" rtl="0" algn="l">
              <a:lnSpc>
                <a:spcPct val="11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Unavailable: Valid for the observation, but not available in the data set.</a:t>
            </a:r>
          </a:p>
          <a:p>
            <a:pPr indent="-571500" lvl="0" marL="571500" marR="0" rtl="0" algn="l">
              <a:lnSpc>
                <a:spcPct val="11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Removed: Observation quality threshold may have not been reached, and data removed</a:t>
            </a:r>
          </a:p>
          <a:p>
            <a:pPr indent="-571500" lvl="0" marL="571500" marR="0" rtl="0" algn="l">
              <a:lnSpc>
                <a:spcPct val="11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Not applicable: measurement does not apply to the particular observation (e.g. number of tires on a boat observation)</a:t>
            </a:r>
          </a:p>
        </p:txBody>
      </p:sp>
      <p:sp>
        <p:nvSpPr>
          <p:cNvPr id="922" name="Shape 922"/>
          <p:cNvSpPr/>
          <p:nvPr/>
        </p:nvSpPr>
        <p:spPr>
          <a:xfrm>
            <a:off x="9805635" y="7422714"/>
            <a:ext cx="9917540" cy="3200401"/>
          </a:xfrm>
          <a:prstGeom prst="rect">
            <a:avLst/>
          </a:prstGeom>
          <a:noFill/>
          <a:ln>
            <a:noFill/>
          </a:ln>
        </p:spPr>
        <p:txBody>
          <a:bodyPr anchorCtr="0" anchor="t" bIns="0" lIns="0" rIns="0" tIns="0">
            <a:noAutofit/>
          </a:bodyPr>
          <a:lstStyle/>
          <a:p>
            <a:pPr indent="-571500" lvl="0" marL="5715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It depends!  Some options:</a:t>
            </a:r>
          </a:p>
          <a:p>
            <a:pPr indent="-571500" lvl="0" marL="5715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Ignore entire observation.	</a:t>
            </a:r>
          </a:p>
          <a:p>
            <a:pPr indent="-571500" lvl="0" marL="5715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Create an binary variable for each predictor to indicate whether the data was missing or not</a:t>
            </a:r>
          </a:p>
          <a:p>
            <a:pPr indent="-571500" lvl="0" marL="5715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Segment model based on data availability.</a:t>
            </a:r>
          </a:p>
          <a:p>
            <a:pPr indent="-571500" lvl="0" marL="5715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Use alternative algorithm: decision trees accept missing values; linear models typically do not.</a:t>
            </a:r>
          </a:p>
        </p:txBody>
      </p:sp>
      <p:cxnSp>
        <p:nvCxnSpPr>
          <p:cNvPr id="923" name="Shape 923"/>
          <p:cNvCxnSpPr/>
          <p:nvPr/>
        </p:nvCxnSpPr>
        <p:spPr>
          <a:xfrm flipH="1">
            <a:off x="9120266" y="3271434"/>
            <a:ext cx="0" cy="7731930"/>
          </a:xfrm>
          <a:prstGeom prst="straightConnector1">
            <a:avLst/>
          </a:prstGeom>
          <a:noFill/>
          <a:ln cap="flat" cmpd="sng" w="114300">
            <a:solidFill>
              <a:srgbClr val="FBE91F"/>
            </a:solidFill>
            <a:prstDash val="solid"/>
            <a:round/>
            <a:headEnd len="med" w="med" type="none"/>
            <a:tailEnd len="med" w="med" type="none"/>
          </a:ln>
        </p:spPr>
      </p:cxnSp>
      <p:cxnSp>
        <p:nvCxnSpPr>
          <p:cNvPr id="924" name="Shape 924"/>
          <p:cNvCxnSpPr/>
          <p:nvPr/>
        </p:nvCxnSpPr>
        <p:spPr>
          <a:xfrm>
            <a:off x="9659742" y="7137400"/>
            <a:ext cx="9917538" cy="0"/>
          </a:xfrm>
          <a:prstGeom prst="straightConnector1">
            <a:avLst/>
          </a:prstGeom>
          <a:noFill/>
          <a:ln cap="flat" cmpd="sng" w="50800">
            <a:solidFill>
              <a:srgbClr val="BFBFBF"/>
            </a:solidFill>
            <a:prstDash val="solid"/>
            <a:round/>
            <a:headEnd len="med" w="med" type="none"/>
            <a:tailEnd len="med" w="med" type="none"/>
          </a:ln>
        </p:spPr>
      </p:cxnSp>
      <p:sp>
        <p:nvSpPr>
          <p:cNvPr id="925" name="Shape 925"/>
          <p:cNvSpPr/>
          <p:nvPr/>
        </p:nvSpPr>
        <p:spPr>
          <a:xfrm>
            <a:off x="3217547" y="6942759"/>
            <a:ext cx="5363242" cy="919481"/>
          </a:xfrm>
          <a:prstGeom prst="rect">
            <a:avLst/>
          </a:prstGeom>
          <a:noFill/>
          <a:ln>
            <a:noFill/>
          </a:ln>
        </p:spPr>
        <p:txBody>
          <a:bodyPr anchorCtr="0" anchor="t" bIns="91425" lIns="91425" rIns="91425" tIns="91425">
            <a:noAutofit/>
          </a:bodyPr>
          <a:lstStyle/>
          <a:p>
            <a:pPr indent="0" lvl="0" marL="0" marR="0" rtl="0" algn="r">
              <a:lnSpc>
                <a:spcPct val="100000"/>
              </a:lnSpc>
              <a:spcBef>
                <a:spcPts val="0"/>
              </a:spcBef>
              <a:spcAft>
                <a:spcPts val="0"/>
              </a:spcAft>
              <a:buClr>
                <a:srgbClr val="808080"/>
              </a:buClr>
              <a:buSzPct val="25000"/>
              <a:buFont typeface="PT Sans"/>
              <a:buNone/>
            </a:pPr>
            <a:r>
              <a:rPr b="0" i="0" lang="en-US" sz="4800" u="none" cap="none" strike="noStrike">
                <a:solidFill>
                  <a:srgbClr val="808080"/>
                </a:solidFill>
                <a:latin typeface="PT Sans"/>
                <a:ea typeface="PT Sans"/>
                <a:cs typeface="PT Sans"/>
                <a:sym typeface="PT Sans"/>
              </a:rPr>
              <a:t>What to Do</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6" name="Shape 206"/>
        <p:cNvGrpSpPr/>
        <p:nvPr/>
      </p:nvGrpSpPr>
      <p:grpSpPr>
        <a:xfrm>
          <a:off x="0" y="0"/>
          <a:ext cx="0" cy="0"/>
          <a:chOff x="0" y="0"/>
          <a:chExt cx="0" cy="0"/>
        </a:xfrm>
      </p:grpSpPr>
      <p:sp>
        <p:nvSpPr>
          <p:cNvPr id="207" name="Shape 207"/>
          <p:cNvSpPr txBox="1"/>
          <p:nvPr>
            <p:ph type="title"/>
          </p:nvPr>
        </p:nvSpPr>
        <p:spPr>
          <a:xfrm>
            <a:off x="3962400" y="599285"/>
            <a:ext cx="16459200" cy="1516667"/>
          </a:xfrm>
          <a:prstGeom prst="rect">
            <a:avLst/>
          </a:prstGeom>
          <a:noFill/>
          <a:ln>
            <a:noFill/>
          </a:ln>
        </p:spPr>
        <p:txBody>
          <a:bodyPr anchorCtr="0" anchor="b" bIns="91375" lIns="91375" rIns="91375" tIns="91375">
            <a:noAutofit/>
          </a:bodyPr>
          <a:lstStyle/>
          <a:p>
            <a:pPr indent="0" lvl="0" marL="0" marR="0" rtl="0" algn="ctr">
              <a:lnSpc>
                <a:spcPct val="107407"/>
              </a:lnSpc>
              <a:spcBef>
                <a:spcPts val="0"/>
              </a:spcBef>
              <a:spcAft>
                <a:spcPts val="0"/>
              </a:spcAft>
              <a:buClr>
                <a:srgbClr val="000000"/>
              </a:buClr>
              <a:buSzPct val="25000"/>
              <a:buFont typeface="Calibri"/>
              <a:buNone/>
            </a:pPr>
            <a:r>
              <a:rPr b="0" i="0" lang="en-US" sz="8067" u="none" cap="none" strike="noStrike">
                <a:solidFill>
                  <a:srgbClr val="000000"/>
                </a:solidFill>
                <a:latin typeface="Calibri"/>
                <a:ea typeface="Calibri"/>
                <a:cs typeface="Calibri"/>
                <a:sym typeface="Calibri"/>
              </a:rPr>
              <a:t>Executive Team</a:t>
            </a:r>
          </a:p>
        </p:txBody>
      </p:sp>
      <p:sp>
        <p:nvSpPr>
          <p:cNvPr id="208" name="Shape 208"/>
          <p:cNvSpPr/>
          <p:nvPr/>
        </p:nvSpPr>
        <p:spPr>
          <a:xfrm>
            <a:off x="4644419" y="10178563"/>
            <a:ext cx="7111207" cy="792481"/>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Quattrocento Sans"/>
              <a:buNone/>
            </a:pPr>
            <a:r>
              <a:rPr b="0" i="0" lang="en-US" sz="4000" u="none" cap="none" strike="noStrike">
                <a:solidFill>
                  <a:srgbClr val="000000"/>
                </a:solidFill>
                <a:latin typeface="Quattrocento Sans"/>
                <a:ea typeface="Quattrocento Sans"/>
                <a:cs typeface="Quattrocento Sans"/>
                <a:sym typeface="Quattrocento Sans"/>
              </a:rPr>
              <a:t>Board of Directors</a:t>
            </a:r>
          </a:p>
        </p:txBody>
      </p:sp>
      <p:sp>
        <p:nvSpPr>
          <p:cNvPr id="209" name="Shape 209"/>
          <p:cNvSpPr/>
          <p:nvPr/>
        </p:nvSpPr>
        <p:spPr>
          <a:xfrm>
            <a:off x="5442698" y="11080690"/>
            <a:ext cx="8729209" cy="1140460"/>
          </a:xfrm>
          <a:prstGeom prst="rect">
            <a:avLst/>
          </a:prstGeom>
          <a:noFill/>
          <a:ln>
            <a:noFill/>
          </a:ln>
        </p:spPr>
        <p:txBody>
          <a:bodyPr anchorCtr="0" anchor="t" bIns="91425" lIns="91425" rIns="91425" tIns="91425">
            <a:noAutofit/>
          </a:bodyPr>
          <a:lstStyle/>
          <a:p>
            <a:pPr indent="0" lvl="0" marL="0" marR="0" rtl="0" algn="l">
              <a:lnSpc>
                <a:spcPct val="110000"/>
              </a:lnSpc>
              <a:spcBef>
                <a:spcPts val="0"/>
              </a:spcBef>
              <a:spcAft>
                <a:spcPts val="0"/>
              </a:spcAft>
              <a:buClr>
                <a:srgbClr val="6C6C6C"/>
              </a:buClr>
              <a:buSzPct val="25000"/>
              <a:buFont typeface="Quattrocento Sans"/>
              <a:buNone/>
            </a:pPr>
            <a:r>
              <a:rPr b="0" i="0" lang="en-US" sz="2800" u="none" cap="none" strike="noStrike">
                <a:solidFill>
                  <a:srgbClr val="6C6C6C"/>
                </a:solidFill>
                <a:latin typeface="Quattrocento Sans"/>
                <a:ea typeface="Quattrocento Sans"/>
                <a:cs typeface="Quattrocento Sans"/>
                <a:sym typeface="Quattrocento Sans"/>
              </a:rPr>
              <a:t>Jishnu Bhattacharjee // Nexus Ventures</a:t>
            </a:r>
          </a:p>
          <a:p>
            <a:pPr indent="0" lvl="0" marL="0" marR="0" rtl="0" algn="l">
              <a:lnSpc>
                <a:spcPct val="110000"/>
              </a:lnSpc>
              <a:spcBef>
                <a:spcPts val="400"/>
              </a:spcBef>
              <a:spcAft>
                <a:spcPts val="0"/>
              </a:spcAft>
              <a:buClr>
                <a:srgbClr val="6C6C6C"/>
              </a:buClr>
              <a:buSzPct val="25000"/>
              <a:buFont typeface="Quattrocento Sans"/>
              <a:buNone/>
            </a:pPr>
            <a:r>
              <a:rPr b="0" i="0" lang="en-US" sz="2800" u="none" cap="none" strike="noStrike">
                <a:solidFill>
                  <a:srgbClr val="6C6C6C"/>
                </a:solidFill>
                <a:latin typeface="Quattrocento Sans"/>
                <a:ea typeface="Quattrocento Sans"/>
                <a:cs typeface="Quattrocento Sans"/>
                <a:sym typeface="Quattrocento Sans"/>
              </a:rPr>
              <a:t>Ash Bhardwaj // Flextronics</a:t>
            </a:r>
          </a:p>
        </p:txBody>
      </p:sp>
      <p:sp>
        <p:nvSpPr>
          <p:cNvPr id="210" name="Shape 210"/>
          <p:cNvSpPr/>
          <p:nvPr/>
        </p:nvSpPr>
        <p:spPr>
          <a:xfrm>
            <a:off x="12507263" y="10178563"/>
            <a:ext cx="7111207" cy="792481"/>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Quattrocento Sans"/>
              <a:buNone/>
            </a:pPr>
            <a:r>
              <a:rPr b="0" i="0" lang="en-US" sz="4000" u="none" cap="none" strike="noStrike">
                <a:solidFill>
                  <a:srgbClr val="000000"/>
                </a:solidFill>
                <a:latin typeface="Quattrocento Sans"/>
                <a:ea typeface="Quattrocento Sans"/>
                <a:cs typeface="Quattrocento Sans"/>
                <a:sym typeface="Quattrocento Sans"/>
              </a:rPr>
              <a:t>Scientific Advisory Council</a:t>
            </a:r>
          </a:p>
        </p:txBody>
      </p:sp>
      <p:cxnSp>
        <p:nvCxnSpPr>
          <p:cNvPr id="211" name="Shape 211"/>
          <p:cNvCxnSpPr/>
          <p:nvPr/>
        </p:nvCxnSpPr>
        <p:spPr>
          <a:xfrm>
            <a:off x="5372146" y="11096363"/>
            <a:ext cx="0" cy="1211612"/>
          </a:xfrm>
          <a:prstGeom prst="straightConnector1">
            <a:avLst/>
          </a:prstGeom>
          <a:noFill/>
          <a:ln cap="flat" cmpd="sng" w="76200">
            <a:solidFill>
              <a:srgbClr val="FAE41A"/>
            </a:solidFill>
            <a:prstDash val="solid"/>
            <a:round/>
            <a:headEnd len="med" w="med" type="none"/>
            <a:tailEnd len="med" w="med" type="none"/>
          </a:ln>
        </p:spPr>
      </p:cxnSp>
      <p:sp>
        <p:nvSpPr>
          <p:cNvPr id="212" name="Shape 212"/>
          <p:cNvSpPr/>
          <p:nvPr/>
        </p:nvSpPr>
        <p:spPr>
          <a:xfrm>
            <a:off x="13579912" y="11049331"/>
            <a:ext cx="8729209" cy="2025447"/>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6C6C6C"/>
              </a:buClr>
              <a:buSzPct val="25000"/>
              <a:buFont typeface="Quattrocento Sans"/>
              <a:buNone/>
            </a:pPr>
            <a:r>
              <a:rPr b="0" i="0" lang="en-US" sz="2800" u="none" cap="none" strike="noStrike">
                <a:solidFill>
                  <a:srgbClr val="6C6C6C"/>
                </a:solidFill>
                <a:latin typeface="Quattrocento Sans"/>
                <a:ea typeface="Quattrocento Sans"/>
                <a:cs typeface="Quattrocento Sans"/>
                <a:sym typeface="Quattrocento Sans"/>
              </a:rPr>
              <a:t>Trevor Hastie</a:t>
            </a:r>
          </a:p>
          <a:p>
            <a:pPr indent="0" lvl="0" marL="0" marR="0" rtl="0" algn="l">
              <a:lnSpc>
                <a:spcPct val="100000"/>
              </a:lnSpc>
              <a:spcBef>
                <a:spcPts val="400"/>
              </a:spcBef>
              <a:spcAft>
                <a:spcPts val="0"/>
              </a:spcAft>
              <a:buClr>
                <a:srgbClr val="6C6C6C"/>
              </a:buClr>
              <a:buSzPct val="25000"/>
              <a:buFont typeface="Quattrocento Sans"/>
              <a:buNone/>
            </a:pPr>
            <a:r>
              <a:rPr b="0" i="0" lang="en-US" sz="2800" u="none" cap="none" strike="noStrike">
                <a:solidFill>
                  <a:srgbClr val="6C6C6C"/>
                </a:solidFill>
                <a:latin typeface="Quattrocento Sans"/>
                <a:ea typeface="Quattrocento Sans"/>
                <a:cs typeface="Quattrocento Sans"/>
                <a:sym typeface="Quattrocento Sans"/>
              </a:rPr>
              <a:t>Stephen Boyd</a:t>
            </a:r>
          </a:p>
          <a:p>
            <a:pPr indent="0" lvl="0" marL="0" marR="0" rtl="0" algn="l">
              <a:lnSpc>
                <a:spcPct val="100000"/>
              </a:lnSpc>
              <a:spcBef>
                <a:spcPts val="400"/>
              </a:spcBef>
              <a:spcAft>
                <a:spcPts val="0"/>
              </a:spcAft>
              <a:buClr>
                <a:srgbClr val="6C6C6C"/>
              </a:buClr>
              <a:buSzPct val="25000"/>
              <a:buFont typeface="Quattrocento Sans"/>
              <a:buNone/>
            </a:pPr>
            <a:r>
              <a:rPr b="0" i="0" lang="en-US" sz="2800" u="none" cap="none" strike="noStrike">
                <a:solidFill>
                  <a:srgbClr val="6C6C6C"/>
                </a:solidFill>
                <a:latin typeface="Quattrocento Sans"/>
                <a:ea typeface="Quattrocento Sans"/>
                <a:cs typeface="Quattrocento Sans"/>
                <a:sym typeface="Quattrocento Sans"/>
              </a:rPr>
              <a:t>Rob Tibshirani</a:t>
            </a:r>
          </a:p>
        </p:txBody>
      </p:sp>
      <p:cxnSp>
        <p:nvCxnSpPr>
          <p:cNvPr id="213" name="Shape 213"/>
          <p:cNvCxnSpPr/>
          <p:nvPr/>
        </p:nvCxnSpPr>
        <p:spPr>
          <a:xfrm>
            <a:off x="13480792" y="11072845"/>
            <a:ext cx="0" cy="1579015"/>
          </a:xfrm>
          <a:prstGeom prst="straightConnector1">
            <a:avLst/>
          </a:prstGeom>
          <a:noFill/>
          <a:ln cap="flat" cmpd="sng" w="76200">
            <a:solidFill>
              <a:srgbClr val="FAE41A"/>
            </a:solidFill>
            <a:prstDash val="solid"/>
            <a:round/>
            <a:headEnd len="med" w="med" type="none"/>
            <a:tailEnd len="med" w="med" type="none"/>
          </a:ln>
        </p:spPr>
      </p:cxnSp>
      <p:pic>
        <p:nvPicPr>
          <p:cNvPr id="214" name="Shape 214"/>
          <p:cNvPicPr preferRelativeResize="0"/>
          <p:nvPr/>
        </p:nvPicPr>
        <p:blipFill rotWithShape="1">
          <a:blip r:embed="rId3">
            <a:alphaModFix/>
          </a:blip>
          <a:srcRect b="0" l="0" r="0" t="0"/>
          <a:stretch/>
        </p:blipFill>
        <p:spPr>
          <a:xfrm>
            <a:off x="12300724" y="9870095"/>
            <a:ext cx="713297" cy="1061654"/>
          </a:xfrm>
          <a:prstGeom prst="rect">
            <a:avLst/>
          </a:prstGeom>
          <a:noFill/>
          <a:ln>
            <a:noFill/>
          </a:ln>
        </p:spPr>
      </p:pic>
      <p:grpSp>
        <p:nvGrpSpPr>
          <p:cNvPr id="215" name="Shape 215"/>
          <p:cNvGrpSpPr/>
          <p:nvPr/>
        </p:nvGrpSpPr>
        <p:grpSpPr>
          <a:xfrm>
            <a:off x="6277866" y="3139452"/>
            <a:ext cx="3427060" cy="5560094"/>
            <a:chOff x="0" y="0"/>
            <a:chExt cx="3427058" cy="5560093"/>
          </a:xfrm>
        </p:grpSpPr>
        <p:grpSp>
          <p:nvGrpSpPr>
            <p:cNvPr id="216" name="Shape 216"/>
            <p:cNvGrpSpPr/>
            <p:nvPr/>
          </p:nvGrpSpPr>
          <p:grpSpPr>
            <a:xfrm>
              <a:off x="0" y="0"/>
              <a:ext cx="3427058" cy="4363414"/>
              <a:chOff x="0" y="0"/>
              <a:chExt cx="3427058" cy="4363413"/>
            </a:xfrm>
          </p:grpSpPr>
          <p:sp>
            <p:nvSpPr>
              <p:cNvPr id="217" name="Shape 217"/>
              <p:cNvSpPr/>
              <p:nvPr/>
            </p:nvSpPr>
            <p:spPr>
              <a:xfrm>
                <a:off x="278212" y="0"/>
                <a:ext cx="2886336" cy="2886336"/>
              </a:xfrm>
              <a:custGeom>
                <a:pathLst>
                  <a:path extrusionOk="0" h="120000" w="120000">
                    <a:moveTo>
                      <a:pt x="59994" y="0"/>
                    </a:moveTo>
                    <a:cubicBezTo>
                      <a:pt x="26855" y="0"/>
                      <a:pt x="0" y="26855"/>
                      <a:pt x="0" y="59994"/>
                    </a:cubicBezTo>
                    <a:cubicBezTo>
                      <a:pt x="0" y="93127"/>
                      <a:pt x="26855" y="120000"/>
                      <a:pt x="59994" y="120000"/>
                    </a:cubicBezTo>
                    <a:cubicBezTo>
                      <a:pt x="93127" y="120000"/>
                      <a:pt x="120000" y="93127"/>
                      <a:pt x="120000" y="59994"/>
                    </a:cubicBezTo>
                    <a:cubicBezTo>
                      <a:pt x="120000" y="26855"/>
                      <a:pt x="93127" y="0"/>
                      <a:pt x="59994" y="0"/>
                    </a:cubicBezTo>
                    <a:close/>
                  </a:path>
                </a:pathLst>
              </a:custGeom>
              <a:noFill/>
              <a:ln>
                <a:noFill/>
              </a:ln>
            </p:spPr>
          </p:sp>
          <p:sp>
            <p:nvSpPr>
              <p:cNvPr id="218" name="Shape 218"/>
              <p:cNvSpPr/>
              <p:nvPr/>
            </p:nvSpPr>
            <p:spPr>
              <a:xfrm>
                <a:off x="0" y="3211446"/>
                <a:ext cx="3427058" cy="6654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Quattrocento Sans"/>
                  <a:buNone/>
                </a:pPr>
                <a:r>
                  <a:rPr b="0" i="0" lang="en-US" sz="3200" u="none" cap="none" strike="noStrike">
                    <a:solidFill>
                      <a:srgbClr val="000000"/>
                    </a:solidFill>
                    <a:latin typeface="Quattrocento Sans"/>
                    <a:ea typeface="Quattrocento Sans"/>
                    <a:cs typeface="Quattrocento Sans"/>
                    <a:sym typeface="Quattrocento Sans"/>
                  </a:rPr>
                  <a:t>Sri Satish Ambati</a:t>
                </a:r>
              </a:p>
            </p:txBody>
          </p:sp>
          <p:sp>
            <p:nvSpPr>
              <p:cNvPr id="219" name="Shape 219"/>
              <p:cNvSpPr/>
              <p:nvPr/>
            </p:nvSpPr>
            <p:spPr>
              <a:xfrm>
                <a:off x="278212" y="3850332"/>
                <a:ext cx="2886336" cy="5130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6C6C6C"/>
                  </a:buClr>
                  <a:buSzPct val="25000"/>
                  <a:buFont typeface="Quattrocento Sans"/>
                  <a:buNone/>
                </a:pPr>
                <a:r>
                  <a:rPr b="0" i="0" lang="en-US" sz="2200" u="none" cap="none" strike="noStrike">
                    <a:solidFill>
                      <a:srgbClr val="6C6C6C"/>
                    </a:solidFill>
                    <a:latin typeface="Quattrocento Sans"/>
                    <a:ea typeface="Quattrocento Sans"/>
                    <a:cs typeface="Quattrocento Sans"/>
                    <a:sym typeface="Quattrocento Sans"/>
                  </a:rPr>
                  <a:t>CEO &amp; Co-founder</a:t>
                </a:r>
              </a:p>
            </p:txBody>
          </p:sp>
        </p:grpSp>
        <p:sp>
          <p:nvSpPr>
            <p:cNvPr id="220" name="Shape 220"/>
            <p:cNvSpPr/>
            <p:nvPr/>
          </p:nvSpPr>
          <p:spPr>
            <a:xfrm>
              <a:off x="278211" y="5008912"/>
              <a:ext cx="2886334" cy="55118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Quattrocento Sans"/>
                <a:buNone/>
              </a:pPr>
              <a:r>
                <a:rPr b="0" i="0" lang="en-US" sz="2400" u="none" cap="none" strike="noStrike">
                  <a:solidFill>
                    <a:srgbClr val="000000"/>
                  </a:solidFill>
                  <a:latin typeface="Quattrocento Sans"/>
                  <a:ea typeface="Quattrocento Sans"/>
                  <a:cs typeface="Quattrocento Sans"/>
                  <a:sym typeface="Quattrocento Sans"/>
                </a:rPr>
                <a:t>DataStax</a:t>
              </a:r>
            </a:p>
          </p:txBody>
        </p:sp>
        <p:cxnSp>
          <p:nvCxnSpPr>
            <p:cNvPr id="221" name="Shape 221"/>
            <p:cNvCxnSpPr/>
            <p:nvPr/>
          </p:nvCxnSpPr>
          <p:spPr>
            <a:xfrm>
              <a:off x="269344" y="4713521"/>
              <a:ext cx="2895201" cy="0"/>
            </a:xfrm>
            <a:prstGeom prst="straightConnector1">
              <a:avLst/>
            </a:prstGeom>
            <a:noFill/>
            <a:ln cap="flat" cmpd="sng" w="76200">
              <a:solidFill>
                <a:srgbClr val="FAE81A"/>
              </a:solidFill>
              <a:prstDash val="solid"/>
              <a:round/>
              <a:headEnd len="med" w="med" type="none"/>
              <a:tailEnd len="med" w="med" type="none"/>
            </a:ln>
          </p:spPr>
        </p:cxnSp>
      </p:grpSp>
      <p:grpSp>
        <p:nvGrpSpPr>
          <p:cNvPr id="222" name="Shape 222"/>
          <p:cNvGrpSpPr/>
          <p:nvPr/>
        </p:nvGrpSpPr>
        <p:grpSpPr>
          <a:xfrm>
            <a:off x="10604178" y="3118458"/>
            <a:ext cx="3056959" cy="5602083"/>
            <a:chOff x="0" y="0"/>
            <a:chExt cx="3056957" cy="5602082"/>
          </a:xfrm>
        </p:grpSpPr>
        <p:grpSp>
          <p:nvGrpSpPr>
            <p:cNvPr id="223" name="Shape 223"/>
            <p:cNvGrpSpPr/>
            <p:nvPr/>
          </p:nvGrpSpPr>
          <p:grpSpPr>
            <a:xfrm>
              <a:off x="0" y="0"/>
              <a:ext cx="3056957" cy="4361017"/>
              <a:chOff x="0" y="0"/>
              <a:chExt cx="3056956" cy="4361016"/>
            </a:xfrm>
          </p:grpSpPr>
          <p:sp>
            <p:nvSpPr>
              <p:cNvPr id="224" name="Shape 224"/>
              <p:cNvSpPr/>
              <p:nvPr/>
            </p:nvSpPr>
            <p:spPr>
              <a:xfrm>
                <a:off x="83238" y="0"/>
                <a:ext cx="2886336" cy="2886336"/>
              </a:xfrm>
              <a:custGeom>
                <a:pathLst>
                  <a:path extrusionOk="0" h="120000" w="120000">
                    <a:moveTo>
                      <a:pt x="59994" y="0"/>
                    </a:moveTo>
                    <a:cubicBezTo>
                      <a:pt x="26855" y="0"/>
                      <a:pt x="0" y="26855"/>
                      <a:pt x="0" y="59994"/>
                    </a:cubicBezTo>
                    <a:cubicBezTo>
                      <a:pt x="0" y="93127"/>
                      <a:pt x="26855" y="120000"/>
                      <a:pt x="59994" y="120000"/>
                    </a:cubicBezTo>
                    <a:cubicBezTo>
                      <a:pt x="93127" y="120000"/>
                      <a:pt x="120000" y="93127"/>
                      <a:pt x="120000" y="59994"/>
                    </a:cubicBezTo>
                    <a:cubicBezTo>
                      <a:pt x="120000" y="26855"/>
                      <a:pt x="93127" y="0"/>
                      <a:pt x="59994" y="0"/>
                    </a:cubicBezTo>
                    <a:close/>
                  </a:path>
                </a:pathLst>
              </a:custGeom>
              <a:noFill/>
              <a:ln>
                <a:noFill/>
              </a:ln>
            </p:spPr>
          </p:sp>
          <p:sp>
            <p:nvSpPr>
              <p:cNvPr id="225" name="Shape 225"/>
              <p:cNvSpPr/>
              <p:nvPr/>
            </p:nvSpPr>
            <p:spPr>
              <a:xfrm>
                <a:off x="0" y="3209044"/>
                <a:ext cx="3056956" cy="6654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Quattrocento Sans"/>
                  <a:buNone/>
                </a:pPr>
                <a:r>
                  <a:rPr b="0" i="0" lang="en-US" sz="3200" u="none" cap="none" strike="noStrike">
                    <a:solidFill>
                      <a:srgbClr val="000000"/>
                    </a:solidFill>
                    <a:latin typeface="Quattrocento Sans"/>
                    <a:ea typeface="Quattrocento Sans"/>
                    <a:cs typeface="Quattrocento Sans"/>
                    <a:sym typeface="Quattrocento Sans"/>
                  </a:rPr>
                  <a:t>Tom Kraljevic</a:t>
                </a:r>
              </a:p>
            </p:txBody>
          </p:sp>
          <p:sp>
            <p:nvSpPr>
              <p:cNvPr id="226" name="Shape 226"/>
              <p:cNvSpPr/>
              <p:nvPr/>
            </p:nvSpPr>
            <p:spPr>
              <a:xfrm>
                <a:off x="62428" y="3847935"/>
                <a:ext cx="2886339" cy="5130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6C6C6C"/>
                  </a:buClr>
                  <a:buSzPct val="25000"/>
                  <a:buFont typeface="Quattrocento Sans"/>
                  <a:buNone/>
                </a:pPr>
                <a:r>
                  <a:rPr b="0" i="0" lang="en-US" sz="2200" u="none" cap="none" strike="noStrike">
                    <a:solidFill>
                      <a:srgbClr val="6C6C6C"/>
                    </a:solidFill>
                    <a:latin typeface="Quattrocento Sans"/>
                    <a:ea typeface="Quattrocento Sans"/>
                    <a:cs typeface="Quattrocento Sans"/>
                    <a:sym typeface="Quattrocento Sans"/>
                  </a:rPr>
                  <a:t>VP of Engineering</a:t>
                </a:r>
              </a:p>
            </p:txBody>
          </p:sp>
        </p:grpSp>
        <p:cxnSp>
          <p:nvCxnSpPr>
            <p:cNvPr id="227" name="Shape 227"/>
            <p:cNvCxnSpPr/>
            <p:nvPr/>
          </p:nvCxnSpPr>
          <p:spPr>
            <a:xfrm>
              <a:off x="74370" y="4712323"/>
              <a:ext cx="2895203" cy="0"/>
            </a:xfrm>
            <a:prstGeom prst="straightConnector1">
              <a:avLst/>
            </a:prstGeom>
            <a:noFill/>
            <a:ln cap="flat" cmpd="sng" w="76200">
              <a:solidFill>
                <a:srgbClr val="FAE81A"/>
              </a:solidFill>
              <a:prstDash val="solid"/>
              <a:round/>
              <a:headEnd len="med" w="med" type="none"/>
              <a:tailEnd len="med" w="med" type="none"/>
            </a:ln>
          </p:spPr>
        </p:cxnSp>
        <p:sp>
          <p:nvSpPr>
            <p:cNvPr id="228" name="Shape 228"/>
            <p:cNvSpPr/>
            <p:nvPr/>
          </p:nvSpPr>
          <p:spPr>
            <a:xfrm>
              <a:off x="13402" y="5050901"/>
              <a:ext cx="2886336" cy="55118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Quattrocento Sans"/>
                <a:buNone/>
              </a:pPr>
              <a:r>
                <a:rPr b="0" i="0" lang="en-US" sz="2400" u="none" cap="none" strike="noStrike">
                  <a:solidFill>
                    <a:srgbClr val="000000"/>
                  </a:solidFill>
                  <a:latin typeface="Quattrocento Sans"/>
                  <a:ea typeface="Quattrocento Sans"/>
                  <a:cs typeface="Quattrocento Sans"/>
                  <a:sym typeface="Quattrocento Sans"/>
                </a:rPr>
                <a:t>Abrizio, Intel</a:t>
              </a:r>
            </a:p>
          </p:txBody>
        </p:sp>
      </p:grpSp>
      <p:grpSp>
        <p:nvGrpSpPr>
          <p:cNvPr id="229" name="Shape 229"/>
          <p:cNvGrpSpPr/>
          <p:nvPr/>
        </p:nvGrpSpPr>
        <p:grpSpPr>
          <a:xfrm>
            <a:off x="15049176" y="3139452"/>
            <a:ext cx="3056959" cy="5602083"/>
            <a:chOff x="0" y="0"/>
            <a:chExt cx="3056957" cy="5602082"/>
          </a:xfrm>
        </p:grpSpPr>
        <p:grpSp>
          <p:nvGrpSpPr>
            <p:cNvPr id="230" name="Shape 230"/>
            <p:cNvGrpSpPr/>
            <p:nvPr/>
          </p:nvGrpSpPr>
          <p:grpSpPr>
            <a:xfrm>
              <a:off x="0" y="0"/>
              <a:ext cx="3056957" cy="4361017"/>
              <a:chOff x="0" y="0"/>
              <a:chExt cx="3056956" cy="4361016"/>
            </a:xfrm>
          </p:grpSpPr>
          <p:sp>
            <p:nvSpPr>
              <p:cNvPr id="231" name="Shape 231"/>
              <p:cNvSpPr/>
              <p:nvPr/>
            </p:nvSpPr>
            <p:spPr>
              <a:xfrm>
                <a:off x="83238" y="0"/>
                <a:ext cx="2886336" cy="2886336"/>
              </a:xfrm>
              <a:custGeom>
                <a:pathLst>
                  <a:path extrusionOk="0" h="120000" w="120000">
                    <a:moveTo>
                      <a:pt x="59994" y="0"/>
                    </a:moveTo>
                    <a:cubicBezTo>
                      <a:pt x="26855" y="0"/>
                      <a:pt x="0" y="26855"/>
                      <a:pt x="0" y="59994"/>
                    </a:cubicBezTo>
                    <a:cubicBezTo>
                      <a:pt x="0" y="93127"/>
                      <a:pt x="26855" y="120000"/>
                      <a:pt x="59994" y="120000"/>
                    </a:cubicBezTo>
                    <a:cubicBezTo>
                      <a:pt x="93127" y="120000"/>
                      <a:pt x="120000" y="93127"/>
                      <a:pt x="120000" y="59994"/>
                    </a:cubicBezTo>
                    <a:cubicBezTo>
                      <a:pt x="120000" y="26855"/>
                      <a:pt x="93127" y="0"/>
                      <a:pt x="59994" y="0"/>
                    </a:cubicBezTo>
                    <a:close/>
                  </a:path>
                </a:pathLst>
              </a:custGeom>
              <a:noFill/>
              <a:ln>
                <a:noFill/>
              </a:ln>
            </p:spPr>
          </p:sp>
          <p:sp>
            <p:nvSpPr>
              <p:cNvPr id="232" name="Shape 232"/>
              <p:cNvSpPr/>
              <p:nvPr/>
            </p:nvSpPr>
            <p:spPr>
              <a:xfrm>
                <a:off x="0" y="3209044"/>
                <a:ext cx="3056956" cy="6654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Quattrocento Sans"/>
                  <a:buNone/>
                </a:pPr>
                <a:r>
                  <a:rPr b="0" i="0" lang="en-US" sz="3200" u="none" cap="none" strike="noStrike">
                    <a:solidFill>
                      <a:srgbClr val="000000"/>
                    </a:solidFill>
                    <a:latin typeface="Quattrocento Sans"/>
                    <a:ea typeface="Quattrocento Sans"/>
                    <a:cs typeface="Quattrocento Sans"/>
                    <a:sym typeface="Quattrocento Sans"/>
                  </a:rPr>
                  <a:t>Arno Candel</a:t>
                </a:r>
              </a:p>
            </p:txBody>
          </p:sp>
          <p:sp>
            <p:nvSpPr>
              <p:cNvPr id="233" name="Shape 233"/>
              <p:cNvSpPr/>
              <p:nvPr/>
            </p:nvSpPr>
            <p:spPr>
              <a:xfrm>
                <a:off x="62428" y="3847935"/>
                <a:ext cx="2886339" cy="513081"/>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6C6C6C"/>
                  </a:buClr>
                  <a:buSzPct val="25000"/>
                  <a:buFont typeface="Quattrocento Sans"/>
                  <a:buNone/>
                </a:pPr>
                <a:r>
                  <a:rPr b="0" i="0" lang="en-US" sz="2200" u="none" cap="none" strike="noStrike">
                    <a:solidFill>
                      <a:srgbClr val="6C6C6C"/>
                    </a:solidFill>
                    <a:latin typeface="Quattrocento Sans"/>
                    <a:ea typeface="Quattrocento Sans"/>
                    <a:cs typeface="Quattrocento Sans"/>
                    <a:sym typeface="Quattrocento Sans"/>
                  </a:rPr>
                  <a:t>Chief Architect</a:t>
                </a:r>
              </a:p>
            </p:txBody>
          </p:sp>
        </p:grpSp>
        <p:cxnSp>
          <p:nvCxnSpPr>
            <p:cNvPr id="234" name="Shape 234"/>
            <p:cNvCxnSpPr/>
            <p:nvPr/>
          </p:nvCxnSpPr>
          <p:spPr>
            <a:xfrm>
              <a:off x="74370" y="4712323"/>
              <a:ext cx="2895203" cy="0"/>
            </a:xfrm>
            <a:prstGeom prst="straightConnector1">
              <a:avLst/>
            </a:prstGeom>
            <a:noFill/>
            <a:ln cap="flat" cmpd="sng" w="76200">
              <a:solidFill>
                <a:srgbClr val="FAE81A"/>
              </a:solidFill>
              <a:prstDash val="solid"/>
              <a:round/>
              <a:headEnd len="med" w="med" type="none"/>
              <a:tailEnd len="med" w="med" type="none"/>
            </a:ln>
          </p:spPr>
        </p:cxnSp>
        <p:sp>
          <p:nvSpPr>
            <p:cNvPr id="235" name="Shape 235"/>
            <p:cNvSpPr/>
            <p:nvPr/>
          </p:nvSpPr>
          <p:spPr>
            <a:xfrm>
              <a:off x="13402" y="5050901"/>
              <a:ext cx="2886336" cy="551180"/>
            </a:xfrm>
            <a:prstGeom prst="rect">
              <a:avLst/>
            </a:prstGeom>
            <a:noFill/>
            <a:ln>
              <a:noFill/>
            </a:ln>
          </p:spPr>
          <p:txBody>
            <a:bodyPr anchorCtr="0" anchor="t" bIns="91425" lIns="91425" rIns="91425" tIns="91425">
              <a:noAutofit/>
            </a:bodyPr>
            <a:lstStyle/>
            <a:p>
              <a:pPr indent="0" lvl="1" marL="0" marR="0" rtl="0" algn="ctr">
                <a:lnSpc>
                  <a:spcPct val="100000"/>
                </a:lnSpc>
                <a:spcBef>
                  <a:spcPts val="0"/>
                </a:spcBef>
                <a:spcAft>
                  <a:spcPts val="0"/>
                </a:spcAft>
                <a:buClr>
                  <a:srgbClr val="000000"/>
                </a:buClr>
                <a:buSzPct val="25000"/>
                <a:buFont typeface="Quattrocento Sans"/>
                <a:buNone/>
              </a:pPr>
              <a:r>
                <a:rPr b="0" i="0" lang="en-US" sz="2400" u="none" cap="none" strike="noStrike">
                  <a:solidFill>
                    <a:srgbClr val="000000"/>
                  </a:solidFill>
                  <a:latin typeface="Quattrocento Sans"/>
                  <a:ea typeface="Quattrocento Sans"/>
                  <a:cs typeface="Quattrocento Sans"/>
                  <a:sym typeface="Quattrocento Sans"/>
                </a:rPr>
                <a:t>HPC, CERN</a:t>
              </a:r>
            </a:p>
          </p:txBody>
        </p:sp>
      </p:gr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9" name="Shape 929"/>
        <p:cNvGrpSpPr/>
        <p:nvPr/>
      </p:nvGrpSpPr>
      <p:grpSpPr>
        <a:xfrm>
          <a:off x="0" y="0"/>
          <a:ext cx="0" cy="0"/>
          <a:chOff x="0" y="0"/>
          <a:chExt cx="0" cy="0"/>
        </a:xfrm>
      </p:grpSpPr>
      <p:sp>
        <p:nvSpPr>
          <p:cNvPr id="930" name="Shape 930"/>
          <p:cNvSpPr txBox="1"/>
          <p:nvPr>
            <p:ph type="title"/>
          </p:nvPr>
        </p:nvSpPr>
        <p:spPr>
          <a:xfrm>
            <a:off x="3962400" y="691475"/>
            <a:ext cx="16459200" cy="1602283"/>
          </a:xfrm>
          <a:prstGeom prst="rect">
            <a:avLst/>
          </a:prstGeom>
          <a:noFill/>
          <a:ln>
            <a:noFill/>
          </a:ln>
        </p:spPr>
        <p:txBody>
          <a:bodyPr anchorCtr="0" anchor="b" bIns="0" lIns="0" rIns="0" tIns="0">
            <a:noAutofit/>
          </a:bodyPr>
          <a:lstStyle/>
          <a:p>
            <a:pPr indent="0" lvl="0" marL="0" marR="0" rtl="0" algn="ctr">
              <a:lnSpc>
                <a:spcPct val="107843"/>
              </a:lnSpc>
              <a:spcBef>
                <a:spcPts val="0"/>
              </a:spcBef>
              <a:spcAft>
                <a:spcPts val="0"/>
              </a:spcAft>
              <a:buClr>
                <a:srgbClr val="000000"/>
              </a:buClr>
              <a:buSzPct val="25000"/>
              <a:buFont typeface="Calibri"/>
              <a:buNone/>
            </a:pPr>
            <a:r>
              <a:rPr b="0" i="0" lang="en-US" sz="10200" u="none" cap="none" strike="noStrike">
                <a:solidFill>
                  <a:srgbClr val="000000"/>
                </a:solidFill>
                <a:latin typeface="Calibri"/>
                <a:ea typeface="Calibri"/>
                <a:cs typeface="Calibri"/>
                <a:sym typeface="Calibri"/>
              </a:rPr>
              <a:t>7. Outliers/Extreme Values</a:t>
            </a:r>
          </a:p>
        </p:txBody>
      </p:sp>
      <p:sp>
        <p:nvSpPr>
          <p:cNvPr id="931" name="Shape 931"/>
          <p:cNvSpPr txBox="1"/>
          <p:nvPr>
            <p:ph idx="1" type="body"/>
          </p:nvPr>
        </p:nvSpPr>
        <p:spPr>
          <a:xfrm>
            <a:off x="3217547" y="3265475"/>
            <a:ext cx="5363242" cy="2011683"/>
          </a:xfrm>
          <a:prstGeom prst="rect">
            <a:avLst/>
          </a:prstGeom>
          <a:noFill/>
          <a:ln>
            <a:noFill/>
          </a:ln>
        </p:spPr>
        <p:txBody>
          <a:bodyPr anchorCtr="0" anchor="t" bIns="91425" lIns="91425" rIns="91425" tIns="91425">
            <a:noAutofit/>
          </a:bodyPr>
          <a:lstStyle/>
          <a:p>
            <a:pPr indent="0" lvl="0" marL="0" marR="0" rtl="0" algn="r">
              <a:lnSpc>
                <a:spcPct val="100000"/>
              </a:lnSpc>
              <a:spcBef>
                <a:spcPts val="0"/>
              </a:spcBef>
              <a:spcAft>
                <a:spcPts val="0"/>
              </a:spcAft>
              <a:buClr>
                <a:srgbClr val="808080"/>
              </a:buClr>
              <a:buSzPct val="25000"/>
              <a:buFont typeface="Arial"/>
              <a:buNone/>
            </a:pPr>
            <a:r>
              <a:rPr b="0" i="0" lang="en-US" sz="4800" u="none" cap="none" strike="noStrike">
                <a:solidFill>
                  <a:srgbClr val="808080"/>
                </a:solidFill>
                <a:latin typeface="PT Sans"/>
                <a:ea typeface="PT Sans"/>
                <a:cs typeface="PT Sans"/>
                <a:sym typeface="PT Sans"/>
              </a:rPr>
              <a:t>Types of Outliers</a:t>
            </a:r>
          </a:p>
        </p:txBody>
      </p:sp>
      <p:sp>
        <p:nvSpPr>
          <p:cNvPr id="932" name="Shape 932"/>
          <p:cNvSpPr/>
          <p:nvPr/>
        </p:nvSpPr>
        <p:spPr>
          <a:xfrm>
            <a:off x="9659742" y="3057442"/>
            <a:ext cx="9917538" cy="1463042"/>
          </a:xfrm>
          <a:prstGeom prst="rect">
            <a:avLst/>
          </a:prstGeom>
          <a:noFill/>
          <a:ln>
            <a:noFill/>
          </a:ln>
        </p:spPr>
        <p:txBody>
          <a:bodyPr anchorCtr="0" anchor="t" bIns="0" lIns="0" rIns="0" tIns="0">
            <a:noAutofit/>
          </a:bodyPr>
          <a:lstStyle/>
          <a:p>
            <a:pPr indent="-571500" lvl="0" marL="571500" marR="0" rtl="0" algn="l">
              <a:lnSpc>
                <a:spcPct val="11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Outliers can exist in response or predictors</a:t>
            </a:r>
          </a:p>
          <a:p>
            <a:pPr indent="-571500" lvl="0" marL="571500" marR="0" rtl="0" algn="l">
              <a:lnSpc>
                <a:spcPct val="11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Valid outliers: rare, extreme events </a:t>
            </a:r>
          </a:p>
          <a:p>
            <a:pPr indent="-571500" lvl="0" marL="571500" marR="0" rtl="0" algn="l">
              <a:lnSpc>
                <a:spcPct val="11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Invalid outliers: erroneous measurements</a:t>
            </a:r>
          </a:p>
        </p:txBody>
      </p:sp>
      <p:sp>
        <p:nvSpPr>
          <p:cNvPr id="933" name="Shape 933"/>
          <p:cNvSpPr/>
          <p:nvPr/>
        </p:nvSpPr>
        <p:spPr>
          <a:xfrm>
            <a:off x="9659742" y="9088961"/>
            <a:ext cx="9917538" cy="3657601"/>
          </a:xfrm>
          <a:prstGeom prst="rect">
            <a:avLst/>
          </a:prstGeom>
          <a:noFill/>
          <a:ln>
            <a:noFill/>
          </a:ln>
        </p:spPr>
        <p:txBody>
          <a:bodyPr anchorCtr="0" anchor="t" bIns="0" lIns="0" rIns="0" tIns="0">
            <a:noAutofit/>
          </a:bodyPr>
          <a:lstStyle/>
          <a:p>
            <a:pPr indent="-571500" lvl="0" marL="5715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Remove observations.</a:t>
            </a:r>
          </a:p>
          <a:p>
            <a:pPr indent="-571500" lvl="0" marL="5715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Apply a transformation to reduce impact: e.g. log or bins.</a:t>
            </a:r>
          </a:p>
          <a:p>
            <a:pPr indent="-571500" lvl="0" marL="5715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Choose a loss function that is more robust: e.g. MAE vs MSE.</a:t>
            </a:r>
          </a:p>
          <a:p>
            <a:pPr indent="-571500" lvl="0" marL="5715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Impose a constraint on data range (cap values).</a:t>
            </a:r>
          </a:p>
          <a:p>
            <a:pPr indent="-571500" lvl="0" marL="5715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Ask questions: Understand whether the values are valid or invalid, to make the most appropriate choice.</a:t>
            </a:r>
          </a:p>
        </p:txBody>
      </p:sp>
      <p:cxnSp>
        <p:nvCxnSpPr>
          <p:cNvPr id="934" name="Shape 934"/>
          <p:cNvCxnSpPr/>
          <p:nvPr/>
        </p:nvCxnSpPr>
        <p:spPr>
          <a:xfrm flipH="1">
            <a:off x="9120266" y="3271435"/>
            <a:ext cx="0" cy="9562612"/>
          </a:xfrm>
          <a:prstGeom prst="straightConnector1">
            <a:avLst/>
          </a:prstGeom>
          <a:noFill/>
          <a:ln cap="flat" cmpd="sng" w="114300">
            <a:solidFill>
              <a:srgbClr val="FBE91F"/>
            </a:solidFill>
            <a:prstDash val="solid"/>
            <a:round/>
            <a:headEnd len="med" w="med" type="none"/>
            <a:tailEnd len="med" w="med" type="none"/>
          </a:ln>
        </p:spPr>
      </p:cxnSp>
      <p:cxnSp>
        <p:nvCxnSpPr>
          <p:cNvPr id="935" name="Shape 935"/>
          <p:cNvCxnSpPr/>
          <p:nvPr/>
        </p:nvCxnSpPr>
        <p:spPr>
          <a:xfrm>
            <a:off x="9805635" y="5372948"/>
            <a:ext cx="9917540" cy="0"/>
          </a:xfrm>
          <a:prstGeom prst="straightConnector1">
            <a:avLst/>
          </a:prstGeom>
          <a:noFill/>
          <a:ln cap="flat" cmpd="sng" w="50800">
            <a:solidFill>
              <a:srgbClr val="BFBFBF"/>
            </a:solidFill>
            <a:prstDash val="solid"/>
            <a:round/>
            <a:headEnd len="med" w="med" type="none"/>
            <a:tailEnd len="med" w="med" type="none"/>
          </a:ln>
        </p:spPr>
      </p:cxnSp>
      <p:sp>
        <p:nvSpPr>
          <p:cNvPr id="936" name="Shape 936"/>
          <p:cNvSpPr/>
          <p:nvPr/>
        </p:nvSpPr>
        <p:spPr>
          <a:xfrm>
            <a:off x="3217547" y="9838359"/>
            <a:ext cx="5363242" cy="919481"/>
          </a:xfrm>
          <a:prstGeom prst="rect">
            <a:avLst/>
          </a:prstGeom>
          <a:noFill/>
          <a:ln>
            <a:noFill/>
          </a:ln>
        </p:spPr>
        <p:txBody>
          <a:bodyPr anchorCtr="0" anchor="t" bIns="91425" lIns="91425" rIns="91425" tIns="91425">
            <a:noAutofit/>
          </a:bodyPr>
          <a:lstStyle/>
          <a:p>
            <a:pPr indent="0" lvl="0" marL="0" marR="0" rtl="0" algn="r">
              <a:lnSpc>
                <a:spcPct val="100000"/>
              </a:lnSpc>
              <a:spcBef>
                <a:spcPts val="0"/>
              </a:spcBef>
              <a:spcAft>
                <a:spcPts val="0"/>
              </a:spcAft>
              <a:buClr>
                <a:srgbClr val="808080"/>
              </a:buClr>
              <a:buSzPct val="25000"/>
              <a:buFont typeface="PT Sans"/>
              <a:buNone/>
            </a:pPr>
            <a:r>
              <a:rPr b="0" i="0" lang="en-US" sz="4800" u="none" cap="none" strike="noStrike">
                <a:solidFill>
                  <a:srgbClr val="808080"/>
                </a:solidFill>
                <a:latin typeface="PT Sans"/>
                <a:ea typeface="PT Sans"/>
                <a:cs typeface="PT Sans"/>
                <a:sym typeface="PT Sans"/>
              </a:rPr>
              <a:t>What to Do</a:t>
            </a:r>
          </a:p>
        </p:txBody>
      </p:sp>
      <p:sp>
        <p:nvSpPr>
          <p:cNvPr id="937" name="Shape 937"/>
          <p:cNvSpPr/>
          <p:nvPr/>
        </p:nvSpPr>
        <p:spPr>
          <a:xfrm>
            <a:off x="3217547" y="5391235"/>
            <a:ext cx="5363242" cy="1783081"/>
          </a:xfrm>
          <a:prstGeom prst="rect">
            <a:avLst/>
          </a:prstGeom>
          <a:noFill/>
          <a:ln>
            <a:noFill/>
          </a:ln>
        </p:spPr>
        <p:txBody>
          <a:bodyPr anchorCtr="0" anchor="t" bIns="91425" lIns="91425" rIns="91425" tIns="91425">
            <a:noAutofit/>
          </a:bodyPr>
          <a:lstStyle/>
          <a:p>
            <a:pPr indent="0" lvl="0" marL="0" marR="0" rtl="0" algn="r">
              <a:lnSpc>
                <a:spcPct val="100000"/>
              </a:lnSpc>
              <a:spcBef>
                <a:spcPts val="0"/>
              </a:spcBef>
              <a:spcAft>
                <a:spcPts val="0"/>
              </a:spcAft>
              <a:buClr>
                <a:srgbClr val="808080"/>
              </a:buClr>
              <a:buSzPct val="25000"/>
              <a:buFont typeface="PT Sans"/>
              <a:buNone/>
            </a:pPr>
            <a:r>
              <a:rPr b="0" i="0" lang="en-US" sz="4800" u="none" cap="none" strike="noStrike">
                <a:solidFill>
                  <a:srgbClr val="808080"/>
                </a:solidFill>
                <a:latin typeface="PT Sans"/>
                <a:ea typeface="PT Sans"/>
                <a:cs typeface="PT Sans"/>
                <a:sym typeface="PT Sans"/>
              </a:rPr>
              <a:t>What Can </a:t>
            </a:r>
          </a:p>
          <a:p>
            <a:pPr indent="0" lvl="0" marL="0" marR="0" rtl="0" algn="r">
              <a:lnSpc>
                <a:spcPct val="100000"/>
              </a:lnSpc>
              <a:spcBef>
                <a:spcPts val="1000"/>
              </a:spcBef>
              <a:spcAft>
                <a:spcPts val="0"/>
              </a:spcAft>
              <a:buClr>
                <a:srgbClr val="808080"/>
              </a:buClr>
              <a:buSzPct val="25000"/>
              <a:buFont typeface="PT Sans"/>
              <a:buNone/>
            </a:pPr>
            <a:r>
              <a:rPr b="0" i="0" lang="en-US" sz="4800" u="none" cap="none" strike="noStrike">
                <a:solidFill>
                  <a:srgbClr val="808080"/>
                </a:solidFill>
                <a:latin typeface="PT Sans"/>
                <a:ea typeface="PT Sans"/>
                <a:cs typeface="PT Sans"/>
                <a:sym typeface="PT Sans"/>
              </a:rPr>
              <a:t>Happen</a:t>
            </a:r>
          </a:p>
        </p:txBody>
      </p:sp>
      <p:sp>
        <p:nvSpPr>
          <p:cNvPr id="938" name="Shape 938"/>
          <p:cNvSpPr/>
          <p:nvPr/>
        </p:nvSpPr>
        <p:spPr>
          <a:xfrm>
            <a:off x="9659742" y="5560057"/>
            <a:ext cx="9917538" cy="2971801"/>
          </a:xfrm>
          <a:prstGeom prst="rect">
            <a:avLst/>
          </a:prstGeom>
          <a:noFill/>
          <a:ln>
            <a:noFill/>
          </a:ln>
        </p:spPr>
        <p:txBody>
          <a:bodyPr anchorCtr="0" anchor="t" bIns="0" lIns="0" rIns="0" tIns="0">
            <a:noAutofit/>
          </a:bodyPr>
          <a:lstStyle/>
          <a:p>
            <a:pPr indent="-571500" lvl="0" marL="571500" marR="0" rtl="0" algn="l">
              <a:lnSpc>
                <a:spcPct val="11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Outlier values can have a disproportionate weight on the model.</a:t>
            </a:r>
          </a:p>
          <a:p>
            <a:pPr indent="-571500" lvl="0" marL="571500" marR="0" rtl="0" algn="l">
              <a:lnSpc>
                <a:spcPct val="11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MSE will focus on handling outlier observations more to reduce squared error.</a:t>
            </a:r>
          </a:p>
          <a:p>
            <a:pPr indent="-571500" lvl="0" marL="571500" marR="0" rtl="0" algn="l">
              <a:lnSpc>
                <a:spcPct val="11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Boosting will spend considerable modeling effort fitting these observations.</a:t>
            </a:r>
          </a:p>
        </p:txBody>
      </p:sp>
      <p:cxnSp>
        <p:nvCxnSpPr>
          <p:cNvPr id="939" name="Shape 939"/>
          <p:cNvCxnSpPr/>
          <p:nvPr/>
        </p:nvCxnSpPr>
        <p:spPr>
          <a:xfrm>
            <a:off x="9659742" y="8901850"/>
            <a:ext cx="9917538" cy="0"/>
          </a:xfrm>
          <a:prstGeom prst="straightConnector1">
            <a:avLst/>
          </a:prstGeom>
          <a:noFill/>
          <a:ln cap="flat" cmpd="sng" w="50800">
            <a:solidFill>
              <a:srgbClr val="BFBFBF"/>
            </a:solidFill>
            <a:prstDash val="solid"/>
            <a:round/>
            <a:headEnd len="med" w="med" type="none"/>
            <a:tailEnd len="med" w="med" type="non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3" name="Shape 943"/>
        <p:cNvGrpSpPr/>
        <p:nvPr/>
      </p:nvGrpSpPr>
      <p:grpSpPr>
        <a:xfrm>
          <a:off x="0" y="0"/>
          <a:ext cx="0" cy="0"/>
          <a:chOff x="0" y="0"/>
          <a:chExt cx="0" cy="0"/>
        </a:xfrm>
      </p:grpSpPr>
      <p:sp>
        <p:nvSpPr>
          <p:cNvPr id="944" name="Shape 944"/>
          <p:cNvSpPr txBox="1"/>
          <p:nvPr>
            <p:ph type="title"/>
          </p:nvPr>
        </p:nvSpPr>
        <p:spPr>
          <a:xfrm>
            <a:off x="3962400" y="691475"/>
            <a:ext cx="16459200" cy="1602283"/>
          </a:xfrm>
          <a:prstGeom prst="rect">
            <a:avLst/>
          </a:prstGeom>
          <a:noFill/>
          <a:ln>
            <a:noFill/>
          </a:ln>
        </p:spPr>
        <p:txBody>
          <a:bodyPr anchorCtr="0" anchor="b" bIns="0" lIns="0" rIns="0" tIns="0">
            <a:noAutofit/>
          </a:bodyPr>
          <a:lstStyle/>
          <a:p>
            <a:pPr indent="0" lvl="0" marL="0" marR="0" rtl="0" algn="ctr">
              <a:lnSpc>
                <a:spcPct val="107843"/>
              </a:lnSpc>
              <a:spcBef>
                <a:spcPts val="0"/>
              </a:spcBef>
              <a:spcAft>
                <a:spcPts val="0"/>
              </a:spcAft>
              <a:buClr>
                <a:srgbClr val="000000"/>
              </a:buClr>
              <a:buSzPct val="25000"/>
              <a:buFont typeface="Calibri"/>
              <a:buNone/>
            </a:pPr>
            <a:r>
              <a:rPr b="0" i="0" lang="en-US" sz="10200" u="none" cap="none" strike="noStrike">
                <a:solidFill>
                  <a:srgbClr val="000000"/>
                </a:solidFill>
                <a:latin typeface="Calibri"/>
                <a:ea typeface="Calibri"/>
                <a:cs typeface="Calibri"/>
                <a:sym typeface="Calibri"/>
              </a:rPr>
              <a:t>8. Data Leakage</a:t>
            </a:r>
          </a:p>
        </p:txBody>
      </p:sp>
      <p:sp>
        <p:nvSpPr>
          <p:cNvPr id="945" name="Shape 945"/>
          <p:cNvSpPr txBox="1"/>
          <p:nvPr>
            <p:ph idx="1" type="body"/>
          </p:nvPr>
        </p:nvSpPr>
        <p:spPr>
          <a:xfrm>
            <a:off x="3217547" y="3265475"/>
            <a:ext cx="5363242" cy="2011683"/>
          </a:xfrm>
          <a:prstGeom prst="rect">
            <a:avLst/>
          </a:prstGeom>
          <a:noFill/>
          <a:ln>
            <a:noFill/>
          </a:ln>
        </p:spPr>
        <p:txBody>
          <a:bodyPr anchorCtr="0" anchor="t" bIns="91425" lIns="91425" rIns="91425" tIns="91425">
            <a:noAutofit/>
          </a:bodyPr>
          <a:lstStyle/>
          <a:p>
            <a:pPr indent="0" lvl="0" marL="0" marR="0" rtl="0" algn="r">
              <a:lnSpc>
                <a:spcPct val="100000"/>
              </a:lnSpc>
              <a:spcBef>
                <a:spcPts val="0"/>
              </a:spcBef>
              <a:spcAft>
                <a:spcPts val="0"/>
              </a:spcAft>
              <a:buClr>
                <a:srgbClr val="808080"/>
              </a:buClr>
              <a:buSzPct val="25000"/>
              <a:buFont typeface="Arial"/>
              <a:buNone/>
            </a:pPr>
            <a:r>
              <a:rPr b="0" i="0" lang="en-US" sz="4800" u="none" cap="none" strike="noStrike">
                <a:solidFill>
                  <a:srgbClr val="808080"/>
                </a:solidFill>
                <a:latin typeface="PT Sans"/>
                <a:ea typeface="PT Sans"/>
                <a:cs typeface="PT Sans"/>
                <a:sym typeface="PT Sans"/>
              </a:rPr>
              <a:t>What Is It</a:t>
            </a:r>
          </a:p>
        </p:txBody>
      </p:sp>
      <p:sp>
        <p:nvSpPr>
          <p:cNvPr id="946" name="Shape 946"/>
          <p:cNvSpPr/>
          <p:nvPr/>
        </p:nvSpPr>
        <p:spPr>
          <a:xfrm>
            <a:off x="9659742" y="3122046"/>
            <a:ext cx="9917538" cy="2468880"/>
          </a:xfrm>
          <a:prstGeom prst="rect">
            <a:avLst/>
          </a:prstGeom>
          <a:noFill/>
          <a:ln>
            <a:noFill/>
          </a:ln>
        </p:spPr>
        <p:txBody>
          <a:bodyPr anchorCtr="0" anchor="t" bIns="0" lIns="0" rIns="0" tIns="0">
            <a:noAutofit/>
          </a:bodyPr>
          <a:lstStyle/>
          <a:p>
            <a:pPr indent="-571500" lvl="0" marL="571500" marR="0" rtl="0" algn="l">
              <a:lnSpc>
                <a:spcPct val="11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Leakage is allowing your model to use information that will not be available in a production setting.</a:t>
            </a:r>
          </a:p>
          <a:p>
            <a:pPr indent="-571500" lvl="0" marL="571500" marR="0" rtl="0" algn="l">
              <a:lnSpc>
                <a:spcPct val="11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Obvious example: using the Dow Jones daily gain/loss as part of a model to predict individual stock performance</a:t>
            </a:r>
          </a:p>
        </p:txBody>
      </p:sp>
      <p:sp>
        <p:nvSpPr>
          <p:cNvPr id="947" name="Shape 947"/>
          <p:cNvSpPr/>
          <p:nvPr/>
        </p:nvSpPr>
        <p:spPr>
          <a:xfrm>
            <a:off x="9659742" y="6841159"/>
            <a:ext cx="9917538" cy="2286000"/>
          </a:xfrm>
          <a:prstGeom prst="rect">
            <a:avLst/>
          </a:prstGeom>
          <a:noFill/>
          <a:ln>
            <a:noFill/>
          </a:ln>
        </p:spPr>
        <p:txBody>
          <a:bodyPr anchorCtr="0" anchor="t" bIns="0" lIns="0" rIns="0" tIns="0">
            <a:noAutofit/>
          </a:bodyPr>
          <a:lstStyle/>
          <a:p>
            <a:pPr indent="-571500" lvl="0" marL="5715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Model is overfit. </a:t>
            </a:r>
          </a:p>
          <a:p>
            <a:pPr indent="-571500" lvl="0" marL="5715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Will make predictions inconsistent with those you scored when fitting the model (even with a validation set).</a:t>
            </a:r>
          </a:p>
          <a:p>
            <a:pPr indent="-571500" lvl="0" marL="5715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Insights derived from the model will be incorrect.</a:t>
            </a:r>
          </a:p>
        </p:txBody>
      </p:sp>
      <p:cxnSp>
        <p:nvCxnSpPr>
          <p:cNvPr id="948" name="Shape 948"/>
          <p:cNvCxnSpPr/>
          <p:nvPr/>
        </p:nvCxnSpPr>
        <p:spPr>
          <a:xfrm flipH="1">
            <a:off x="9120266" y="3271434"/>
            <a:ext cx="0" cy="8684507"/>
          </a:xfrm>
          <a:prstGeom prst="straightConnector1">
            <a:avLst/>
          </a:prstGeom>
          <a:noFill/>
          <a:ln cap="flat" cmpd="sng" w="114300">
            <a:solidFill>
              <a:srgbClr val="FBE91F"/>
            </a:solidFill>
            <a:prstDash val="solid"/>
            <a:round/>
            <a:headEnd len="med" w="med" type="none"/>
            <a:tailEnd len="med" w="med" type="none"/>
          </a:ln>
        </p:spPr>
      </p:cxnSp>
      <p:cxnSp>
        <p:nvCxnSpPr>
          <p:cNvPr id="949" name="Shape 949"/>
          <p:cNvCxnSpPr/>
          <p:nvPr/>
        </p:nvCxnSpPr>
        <p:spPr>
          <a:xfrm>
            <a:off x="9805635" y="6558942"/>
            <a:ext cx="9917540" cy="0"/>
          </a:xfrm>
          <a:prstGeom prst="straightConnector1">
            <a:avLst/>
          </a:prstGeom>
          <a:noFill/>
          <a:ln cap="flat" cmpd="sng" w="50800">
            <a:solidFill>
              <a:srgbClr val="BFBFBF"/>
            </a:solidFill>
            <a:prstDash val="solid"/>
            <a:round/>
            <a:headEnd len="med" w="med" type="none"/>
            <a:tailEnd len="med" w="med" type="none"/>
          </a:ln>
        </p:spPr>
      </p:cxnSp>
      <p:cxnSp>
        <p:nvCxnSpPr>
          <p:cNvPr id="950" name="Shape 950"/>
          <p:cNvCxnSpPr/>
          <p:nvPr/>
        </p:nvCxnSpPr>
        <p:spPr>
          <a:xfrm>
            <a:off x="9659742" y="9592257"/>
            <a:ext cx="9917538" cy="0"/>
          </a:xfrm>
          <a:prstGeom prst="straightConnector1">
            <a:avLst/>
          </a:prstGeom>
          <a:noFill/>
          <a:ln cap="flat" cmpd="sng" w="50800">
            <a:solidFill>
              <a:srgbClr val="BFBFBF"/>
            </a:solidFill>
            <a:prstDash val="solid"/>
            <a:round/>
            <a:headEnd len="med" w="med" type="none"/>
            <a:tailEnd len="med" w="med" type="none"/>
          </a:ln>
        </p:spPr>
      </p:cxnSp>
      <p:sp>
        <p:nvSpPr>
          <p:cNvPr id="951" name="Shape 951"/>
          <p:cNvSpPr/>
          <p:nvPr/>
        </p:nvSpPr>
        <p:spPr>
          <a:xfrm>
            <a:off x="9634342" y="9950060"/>
            <a:ext cx="9917538" cy="1371600"/>
          </a:xfrm>
          <a:prstGeom prst="rect">
            <a:avLst/>
          </a:prstGeom>
          <a:noFill/>
          <a:ln>
            <a:noFill/>
          </a:ln>
        </p:spPr>
        <p:txBody>
          <a:bodyPr anchorCtr="0" anchor="t" bIns="0" lIns="0" rIns="0" tIns="0">
            <a:noAutofit/>
          </a:bodyPr>
          <a:lstStyle/>
          <a:p>
            <a:pPr indent="-685800" lvl="1" marL="6858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Understand the nature of your problem and data.</a:t>
            </a:r>
          </a:p>
          <a:p>
            <a:pPr indent="-685800" lvl="1" marL="685800"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Quattrocento Sans"/>
                <a:ea typeface="Quattrocento Sans"/>
                <a:cs typeface="Quattrocento Sans"/>
                <a:sym typeface="Quattrocento Sans"/>
              </a:rPr>
              <a:t>Scrutinize model feedback, such as relative influence or linear coefficient.</a:t>
            </a:r>
          </a:p>
        </p:txBody>
      </p:sp>
      <p:sp>
        <p:nvSpPr>
          <p:cNvPr id="952" name="Shape 952"/>
          <p:cNvSpPr/>
          <p:nvPr/>
        </p:nvSpPr>
        <p:spPr>
          <a:xfrm>
            <a:off x="3217547" y="6383958"/>
            <a:ext cx="5363242" cy="919481"/>
          </a:xfrm>
          <a:prstGeom prst="rect">
            <a:avLst/>
          </a:prstGeom>
          <a:noFill/>
          <a:ln>
            <a:noFill/>
          </a:ln>
        </p:spPr>
        <p:txBody>
          <a:bodyPr anchorCtr="0" anchor="t" bIns="91425" lIns="91425" rIns="91425" tIns="91425">
            <a:noAutofit/>
          </a:bodyPr>
          <a:lstStyle/>
          <a:p>
            <a:pPr indent="0" lvl="0" marL="0" marR="0" rtl="0" algn="r">
              <a:lnSpc>
                <a:spcPct val="100000"/>
              </a:lnSpc>
              <a:spcBef>
                <a:spcPts val="0"/>
              </a:spcBef>
              <a:spcAft>
                <a:spcPts val="0"/>
              </a:spcAft>
              <a:buClr>
                <a:srgbClr val="808080"/>
              </a:buClr>
              <a:buSzPct val="25000"/>
              <a:buFont typeface="PT Sans"/>
              <a:buNone/>
            </a:pPr>
            <a:r>
              <a:rPr b="0" i="0" lang="en-US" sz="4800" u="none" cap="none" strike="noStrike">
                <a:solidFill>
                  <a:srgbClr val="808080"/>
                </a:solidFill>
                <a:latin typeface="PT Sans"/>
                <a:ea typeface="PT Sans"/>
                <a:cs typeface="PT Sans"/>
                <a:sym typeface="PT Sans"/>
              </a:rPr>
              <a:t>What Happens </a:t>
            </a:r>
          </a:p>
        </p:txBody>
      </p:sp>
      <p:sp>
        <p:nvSpPr>
          <p:cNvPr id="953" name="Shape 953"/>
          <p:cNvSpPr/>
          <p:nvPr/>
        </p:nvSpPr>
        <p:spPr>
          <a:xfrm>
            <a:off x="3242947" y="9721460"/>
            <a:ext cx="5363242" cy="919481"/>
          </a:xfrm>
          <a:prstGeom prst="rect">
            <a:avLst/>
          </a:prstGeom>
          <a:noFill/>
          <a:ln>
            <a:noFill/>
          </a:ln>
        </p:spPr>
        <p:txBody>
          <a:bodyPr anchorCtr="0" anchor="t" bIns="91425" lIns="91425" rIns="91425" tIns="91425">
            <a:noAutofit/>
          </a:bodyPr>
          <a:lstStyle/>
          <a:p>
            <a:pPr indent="0" lvl="0" marL="0" marR="0" rtl="0" algn="r">
              <a:lnSpc>
                <a:spcPct val="100000"/>
              </a:lnSpc>
              <a:spcBef>
                <a:spcPts val="0"/>
              </a:spcBef>
              <a:spcAft>
                <a:spcPts val="0"/>
              </a:spcAft>
              <a:buClr>
                <a:srgbClr val="808080"/>
              </a:buClr>
              <a:buSzPct val="25000"/>
              <a:buFont typeface="PT Sans"/>
              <a:buNone/>
            </a:pPr>
            <a:r>
              <a:rPr b="0" i="0" lang="en-US" sz="4800" u="none" cap="none" strike="noStrike">
                <a:solidFill>
                  <a:srgbClr val="808080"/>
                </a:solidFill>
                <a:latin typeface="PT Sans"/>
                <a:ea typeface="PT Sans"/>
                <a:cs typeface="PT Sans"/>
                <a:sym typeface="PT Sans"/>
              </a:rPr>
              <a:t>What to Do </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7" name="Shape 957"/>
        <p:cNvGrpSpPr/>
        <p:nvPr/>
      </p:nvGrpSpPr>
      <p:grpSpPr>
        <a:xfrm>
          <a:off x="0" y="0"/>
          <a:ext cx="0" cy="0"/>
          <a:chOff x="0" y="0"/>
          <a:chExt cx="0" cy="0"/>
        </a:xfrm>
      </p:grpSpPr>
      <p:sp>
        <p:nvSpPr>
          <p:cNvPr id="958" name="Shape 958"/>
          <p:cNvSpPr txBox="1"/>
          <p:nvPr>
            <p:ph idx="4294967295" type="subTitle"/>
          </p:nvPr>
        </p:nvSpPr>
        <p:spPr>
          <a:xfrm>
            <a:off x="5572026" y="1016065"/>
            <a:ext cx="13239947" cy="3404394"/>
          </a:xfrm>
          <a:prstGeom prst="rect">
            <a:avLst/>
          </a:prstGeom>
          <a:noFill/>
          <a:ln>
            <a:noFill/>
          </a:ln>
        </p:spPr>
        <p:txBody>
          <a:bodyPr anchorCtr="0" anchor="t" bIns="91375" lIns="91375" rIns="91375" tIns="91375">
            <a:noAutofit/>
          </a:bodyPr>
          <a:lstStyle/>
          <a:p>
            <a:pPr indent="0" lvl="0" marL="0" marR="0" rtl="0" algn="ctr">
              <a:lnSpc>
                <a:spcPct val="100000"/>
              </a:lnSpc>
              <a:spcBef>
                <a:spcPts val="0"/>
              </a:spcBef>
              <a:spcAft>
                <a:spcPts val="0"/>
              </a:spcAft>
              <a:buClr>
                <a:srgbClr val="000000"/>
              </a:buClr>
              <a:buSzPct val="25000"/>
              <a:buFont typeface="Arial"/>
              <a:buNone/>
            </a:pPr>
            <a:r>
              <a:rPr b="0" i="0" lang="en-US" sz="8200" u="none" cap="none" strike="noStrike">
                <a:solidFill>
                  <a:srgbClr val="000000"/>
                </a:solidFill>
                <a:latin typeface="Calibri"/>
                <a:ea typeface="Calibri"/>
                <a:cs typeface="Calibri"/>
                <a:sym typeface="Calibri"/>
              </a:rPr>
              <a:t>Algorithm Spotlight:</a:t>
            </a:r>
          </a:p>
          <a:p>
            <a:pPr indent="0" lvl="0" marL="0" marR="0" rtl="0" algn="ctr">
              <a:lnSpc>
                <a:spcPct val="100000"/>
              </a:lnSpc>
              <a:spcBef>
                <a:spcPts val="0"/>
              </a:spcBef>
              <a:spcAft>
                <a:spcPts val="0"/>
              </a:spcAft>
              <a:buClr>
                <a:srgbClr val="000000"/>
              </a:buClr>
              <a:buSzPct val="25000"/>
              <a:buFont typeface="Arial"/>
              <a:buNone/>
            </a:pPr>
            <a:r>
              <a:rPr b="0" i="0" lang="en-US" sz="8200" u="none" cap="none" strike="noStrike">
                <a:solidFill>
                  <a:srgbClr val="000000"/>
                </a:solidFill>
                <a:latin typeface="Calibri"/>
                <a:ea typeface="Calibri"/>
                <a:cs typeface="Calibri"/>
                <a:sym typeface="Calibri"/>
              </a:rPr>
              <a:t>Gradient Boosting Machine</a:t>
            </a:r>
          </a:p>
        </p:txBody>
      </p:sp>
      <p:pic>
        <p:nvPicPr>
          <p:cNvPr id="959" name="Shape 959"/>
          <p:cNvPicPr preferRelativeResize="0"/>
          <p:nvPr/>
        </p:nvPicPr>
        <p:blipFill rotWithShape="1">
          <a:blip r:embed="rId3">
            <a:alphaModFix/>
          </a:blip>
          <a:srcRect b="0" l="0" r="0" t="0"/>
          <a:stretch/>
        </p:blipFill>
        <p:spPr>
          <a:xfrm>
            <a:off x="7517209" y="4362067"/>
            <a:ext cx="9349531" cy="584879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3" name="Shape 963"/>
        <p:cNvGrpSpPr/>
        <p:nvPr/>
      </p:nvGrpSpPr>
      <p:grpSpPr>
        <a:xfrm>
          <a:off x="0" y="0"/>
          <a:ext cx="0" cy="0"/>
          <a:chOff x="0" y="0"/>
          <a:chExt cx="0" cy="0"/>
        </a:xfrm>
      </p:grpSpPr>
      <p:sp>
        <p:nvSpPr>
          <p:cNvPr id="964" name="Shape 964"/>
          <p:cNvSpPr txBox="1"/>
          <p:nvPr>
            <p:ph idx="4294967295" type="subTitle"/>
          </p:nvPr>
        </p:nvSpPr>
        <p:spPr>
          <a:xfrm>
            <a:off x="5791201" y="609600"/>
            <a:ext cx="12801598" cy="1244599"/>
          </a:xfrm>
          <a:prstGeom prst="rect">
            <a:avLst/>
          </a:prstGeom>
          <a:noFill/>
          <a:ln>
            <a:noFill/>
          </a:ln>
        </p:spPr>
        <p:txBody>
          <a:bodyPr anchorCtr="0" anchor="t" bIns="182825" lIns="182825" rIns="182825" tIns="182825">
            <a:noAutofit/>
          </a:bodyPr>
          <a:lstStyle/>
          <a:p>
            <a:pPr indent="0" lvl="0" marL="0" marR="0" rtl="0" algn="ctr">
              <a:lnSpc>
                <a:spcPct val="90000"/>
              </a:lnSpc>
              <a:spcBef>
                <a:spcPts val="0"/>
              </a:spcBef>
              <a:spcAft>
                <a:spcPts val="0"/>
              </a:spcAft>
              <a:buClr>
                <a:srgbClr val="000000"/>
              </a:buClr>
              <a:buSzPct val="25000"/>
              <a:buFont typeface="Arial"/>
              <a:buNone/>
            </a:pPr>
            <a:r>
              <a:rPr b="1" i="0" lang="en-US" sz="5800" u="none" cap="none" strike="noStrike">
                <a:solidFill>
                  <a:srgbClr val="000000"/>
                </a:solidFill>
                <a:latin typeface="Arial"/>
                <a:ea typeface="Arial"/>
                <a:cs typeface="Arial"/>
                <a:sym typeface="Arial"/>
              </a:rPr>
              <a:t>When to use GBM?</a:t>
            </a:r>
          </a:p>
        </p:txBody>
      </p:sp>
      <p:sp>
        <p:nvSpPr>
          <p:cNvPr id="965" name="Shape 965"/>
          <p:cNvSpPr/>
          <p:nvPr/>
        </p:nvSpPr>
        <p:spPr>
          <a:xfrm>
            <a:off x="4240807" y="2495743"/>
            <a:ext cx="15902386" cy="9545235"/>
          </a:xfrm>
          <a:prstGeom prst="rect">
            <a:avLst/>
          </a:prstGeom>
          <a:noFill/>
          <a:ln>
            <a:noFill/>
          </a:ln>
        </p:spPr>
        <p:txBody>
          <a:bodyPr anchorCtr="0" anchor="t" bIns="182825" lIns="182825" rIns="182825" tIns="182825">
            <a:noAutofit/>
          </a:bodyPr>
          <a:lstStyle/>
          <a:p>
            <a:pPr indent="0" lvl="0" marL="0" marR="0" rtl="0" algn="l">
              <a:lnSpc>
                <a:spcPct val="100000"/>
              </a:lnSpc>
              <a:spcBef>
                <a:spcPts val="0"/>
              </a:spcBef>
              <a:spcAft>
                <a:spcPts val="0"/>
              </a:spcAft>
              <a:buClr>
                <a:srgbClr val="000000"/>
              </a:buClr>
              <a:buSzPct val="25000"/>
              <a:buFont typeface="Arial"/>
              <a:buNone/>
            </a:pPr>
            <a:r>
              <a:rPr b="1" i="0" lang="en-US" sz="4000" u="none" cap="none" strike="noStrike">
                <a:solidFill>
                  <a:srgbClr val="000000"/>
                </a:solidFill>
                <a:latin typeface="Arial"/>
                <a:ea typeface="Arial"/>
                <a:cs typeface="Arial"/>
                <a:sym typeface="Arial"/>
              </a:rPr>
              <a:t>What is GBM?</a:t>
            </a:r>
          </a:p>
          <a:p>
            <a:pPr indent="0" lvl="0" marL="0" marR="0" rtl="0" algn="l">
              <a:lnSpc>
                <a:spcPct val="100000"/>
              </a:lnSpc>
              <a:spcBef>
                <a:spcPts val="1800"/>
              </a:spcBef>
              <a:spcAft>
                <a:spcPts val="0"/>
              </a:spcAft>
              <a:buClr>
                <a:srgbClr val="000000"/>
              </a:buClr>
              <a:buSzPct val="25000"/>
              <a:buFont typeface="Arial"/>
              <a:buNone/>
            </a:pPr>
            <a:r>
              <a:rPr b="0" i="0" lang="en-US" sz="3000" u="none" cap="none" strike="noStrike">
                <a:solidFill>
                  <a:srgbClr val="000000"/>
                </a:solidFill>
                <a:latin typeface="Arial"/>
                <a:ea typeface="Arial"/>
                <a:cs typeface="Arial"/>
                <a:sym typeface="Arial"/>
              </a:rPr>
              <a:t>An ensemble of weak learners. The decision trees in GBM are built consecutively, with each new layer solving for the net loss of prior trees. This means the algorithm is inherits the pros of building decision trees while also making up for poor accuracy by creating an ensemble of trees that learn from prior trees.</a:t>
            </a:r>
          </a:p>
          <a:p>
            <a:pPr indent="0" lvl="0" marL="0" marR="0" rtl="0" algn="l">
              <a:lnSpc>
                <a:spcPct val="100000"/>
              </a:lnSpc>
              <a:spcBef>
                <a:spcPts val="1800"/>
              </a:spcBef>
              <a:spcAft>
                <a:spcPts val="0"/>
              </a:spcAft>
              <a:buClr>
                <a:srgbClr val="000000"/>
              </a:buClr>
              <a:buSzPct val="25000"/>
              <a:buFont typeface="Arial"/>
              <a:buNone/>
            </a:pPr>
            <a:r>
              <a:rPr b="1" i="0" lang="en-US" sz="4000" u="none" cap="none" strike="noStrike">
                <a:solidFill>
                  <a:srgbClr val="000000"/>
                </a:solidFill>
                <a:latin typeface="Arial"/>
                <a:ea typeface="Arial"/>
                <a:cs typeface="Arial"/>
                <a:sym typeface="Arial"/>
              </a:rPr>
              <a:t>Strengths</a:t>
            </a:r>
          </a:p>
          <a:p>
            <a:pPr indent="-380998" lvl="0" marL="533399" marR="0" rtl="0" algn="l">
              <a:lnSpc>
                <a:spcPct val="100000"/>
              </a:lnSpc>
              <a:spcBef>
                <a:spcPts val="1800"/>
              </a:spcBef>
              <a:spcAft>
                <a:spcPts val="0"/>
              </a:spcAft>
              <a:buClr>
                <a:srgbClr val="000000"/>
              </a:buClr>
              <a:buSzPct val="100000"/>
              <a:buFont typeface="Arial"/>
              <a:buChar char="•"/>
            </a:pPr>
            <a:r>
              <a:rPr b="0" i="0" lang="en-US" sz="3000" u="none" cap="none" strike="noStrike">
                <a:solidFill>
                  <a:srgbClr val="000000"/>
                </a:solidFill>
                <a:latin typeface="Arial"/>
                <a:ea typeface="Arial"/>
                <a:cs typeface="Arial"/>
                <a:sym typeface="Arial"/>
              </a:rPr>
              <a:t>Nonlinear models</a:t>
            </a:r>
          </a:p>
          <a:p>
            <a:pPr indent="-380998" lvl="0" marL="533399" marR="0" rtl="0" algn="l">
              <a:lnSpc>
                <a:spcPct val="100000"/>
              </a:lnSpc>
              <a:spcBef>
                <a:spcPts val="1800"/>
              </a:spcBef>
              <a:spcAft>
                <a:spcPts val="0"/>
              </a:spcAft>
              <a:buClr>
                <a:srgbClr val="000000"/>
              </a:buClr>
              <a:buSzPct val="100000"/>
              <a:buFont typeface="Arial"/>
              <a:buChar char="•"/>
            </a:pPr>
            <a:r>
              <a:rPr b="0" i="0" lang="en-US" sz="3000" u="none" cap="none" strike="noStrike">
                <a:solidFill>
                  <a:srgbClr val="000000"/>
                </a:solidFill>
                <a:latin typeface="Arial"/>
                <a:ea typeface="Arial"/>
                <a:cs typeface="Arial"/>
                <a:sym typeface="Arial"/>
              </a:rPr>
              <a:t>Robust to correlated features</a:t>
            </a:r>
          </a:p>
          <a:p>
            <a:pPr indent="-380998" lvl="0" marL="533399" marR="0" rtl="0" algn="l">
              <a:lnSpc>
                <a:spcPct val="100000"/>
              </a:lnSpc>
              <a:spcBef>
                <a:spcPts val="1800"/>
              </a:spcBef>
              <a:spcAft>
                <a:spcPts val="0"/>
              </a:spcAft>
              <a:buClr>
                <a:srgbClr val="000000"/>
              </a:buClr>
              <a:buSzPct val="100000"/>
              <a:buFont typeface="Arial"/>
              <a:buChar char="•"/>
            </a:pPr>
            <a:r>
              <a:rPr b="0" i="0" lang="en-US" sz="3000" u="none" cap="none" strike="noStrike">
                <a:solidFill>
                  <a:srgbClr val="000000"/>
                </a:solidFill>
                <a:latin typeface="Arial"/>
                <a:ea typeface="Arial"/>
                <a:cs typeface="Arial"/>
                <a:sym typeface="Arial"/>
              </a:rPr>
              <a:t>Robust to feature distributions</a:t>
            </a:r>
          </a:p>
          <a:p>
            <a:pPr indent="-380998" lvl="0" marL="533399" marR="0" rtl="0" algn="l">
              <a:lnSpc>
                <a:spcPct val="100000"/>
              </a:lnSpc>
              <a:spcBef>
                <a:spcPts val="1800"/>
              </a:spcBef>
              <a:spcAft>
                <a:spcPts val="0"/>
              </a:spcAft>
              <a:buClr>
                <a:srgbClr val="000000"/>
              </a:buClr>
              <a:buSzPct val="100000"/>
              <a:buFont typeface="Arial"/>
              <a:buChar char="•"/>
            </a:pPr>
            <a:r>
              <a:rPr b="0" i="0" lang="en-US" sz="3000" u="none" cap="none" strike="noStrike">
                <a:solidFill>
                  <a:srgbClr val="000000"/>
                </a:solidFill>
                <a:latin typeface="Arial"/>
                <a:ea typeface="Arial"/>
                <a:cs typeface="Arial"/>
                <a:sym typeface="Arial"/>
              </a:rPr>
              <a:t>Robust to missing values</a:t>
            </a:r>
          </a:p>
          <a:p>
            <a:pPr indent="0" lvl="0" marL="0" marR="0" rtl="0" algn="l">
              <a:lnSpc>
                <a:spcPct val="100000"/>
              </a:lnSpc>
              <a:spcBef>
                <a:spcPts val="1800"/>
              </a:spcBef>
              <a:spcAft>
                <a:spcPts val="0"/>
              </a:spcAft>
              <a:buClr>
                <a:srgbClr val="000000"/>
              </a:buClr>
              <a:buSzPct val="25000"/>
              <a:buFont typeface="Arial"/>
              <a:buNone/>
            </a:pPr>
            <a:r>
              <a:rPr b="1" i="0" lang="en-US" sz="4000" u="none" cap="none" strike="noStrike">
                <a:solidFill>
                  <a:srgbClr val="000000"/>
                </a:solidFill>
                <a:latin typeface="Arial"/>
                <a:ea typeface="Arial"/>
                <a:cs typeface="Arial"/>
                <a:sym typeface="Arial"/>
              </a:rPr>
              <a:t>Weaknesses</a:t>
            </a:r>
          </a:p>
          <a:p>
            <a:pPr indent="-380998" lvl="0" marL="533399" marR="0" rtl="0" algn="l">
              <a:lnSpc>
                <a:spcPct val="100000"/>
              </a:lnSpc>
              <a:spcBef>
                <a:spcPts val="1800"/>
              </a:spcBef>
              <a:spcAft>
                <a:spcPts val="0"/>
              </a:spcAft>
              <a:buClr>
                <a:srgbClr val="000000"/>
              </a:buClr>
              <a:buSzPct val="100000"/>
              <a:buFont typeface="Arial"/>
              <a:buChar char="•"/>
            </a:pPr>
            <a:r>
              <a:rPr b="0" i="0" lang="en-US" sz="3000" u="none" cap="none" strike="noStrike">
                <a:solidFill>
                  <a:srgbClr val="000000"/>
                </a:solidFill>
                <a:latin typeface="Arial"/>
                <a:ea typeface="Arial"/>
                <a:cs typeface="Arial"/>
                <a:sym typeface="Arial"/>
              </a:rPr>
              <a:t>Tends to overfit on the training set</a:t>
            </a:r>
          </a:p>
          <a:p>
            <a:pPr indent="-380998" lvl="0" marL="533399" marR="0" rtl="0" algn="l">
              <a:lnSpc>
                <a:spcPct val="100000"/>
              </a:lnSpc>
              <a:spcBef>
                <a:spcPts val="1800"/>
              </a:spcBef>
              <a:spcAft>
                <a:spcPts val="0"/>
              </a:spcAft>
              <a:buClr>
                <a:srgbClr val="000000"/>
              </a:buClr>
              <a:buSzPct val="100000"/>
              <a:buFont typeface="Arial"/>
              <a:buChar char="•"/>
            </a:pPr>
            <a:r>
              <a:rPr b="0" i="0" lang="en-US" sz="3000" u="none" cap="none" strike="noStrike">
                <a:solidFill>
                  <a:srgbClr val="000000"/>
                </a:solidFill>
                <a:latin typeface="Arial"/>
                <a:ea typeface="Arial"/>
                <a:cs typeface="Arial"/>
                <a:sym typeface="Arial"/>
              </a:rPr>
              <a:t>Sensitive to noise and outliers</a:t>
            </a:r>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9" name="Shape 969"/>
        <p:cNvGrpSpPr/>
        <p:nvPr/>
      </p:nvGrpSpPr>
      <p:grpSpPr>
        <a:xfrm>
          <a:off x="0" y="0"/>
          <a:ext cx="0" cy="0"/>
          <a:chOff x="0" y="0"/>
          <a:chExt cx="0" cy="0"/>
        </a:xfrm>
      </p:grpSpPr>
      <p:sp>
        <p:nvSpPr>
          <p:cNvPr id="970" name="Shape 970"/>
          <p:cNvSpPr txBox="1"/>
          <p:nvPr>
            <p:ph idx="4294967295" type="subTitle"/>
          </p:nvPr>
        </p:nvSpPr>
        <p:spPr>
          <a:xfrm>
            <a:off x="5791201" y="609600"/>
            <a:ext cx="12801598" cy="1244599"/>
          </a:xfrm>
          <a:prstGeom prst="rect">
            <a:avLst/>
          </a:prstGeom>
          <a:noFill/>
          <a:ln>
            <a:noFill/>
          </a:ln>
        </p:spPr>
        <p:txBody>
          <a:bodyPr anchorCtr="0" anchor="t" bIns="182825" lIns="182825" rIns="182825" tIns="182825">
            <a:noAutofit/>
          </a:bodyPr>
          <a:lstStyle/>
          <a:p>
            <a:pPr indent="0" lvl="0" marL="0" marR="0" rtl="0" algn="ctr">
              <a:lnSpc>
                <a:spcPct val="90000"/>
              </a:lnSpc>
              <a:spcBef>
                <a:spcPts val="0"/>
              </a:spcBef>
              <a:spcAft>
                <a:spcPts val="0"/>
              </a:spcAft>
              <a:buClr>
                <a:srgbClr val="000000"/>
              </a:buClr>
              <a:buSzPct val="25000"/>
              <a:buFont typeface="Arial"/>
              <a:buNone/>
            </a:pPr>
            <a:r>
              <a:rPr b="1" i="0" lang="en-US" sz="5800" u="none" cap="none" strike="noStrike">
                <a:solidFill>
                  <a:srgbClr val="000000"/>
                </a:solidFill>
                <a:latin typeface="Arial"/>
                <a:ea typeface="Arial"/>
                <a:cs typeface="Arial"/>
                <a:sym typeface="Arial"/>
              </a:rPr>
              <a:t>GBM Functionalities in H2O</a:t>
            </a:r>
          </a:p>
        </p:txBody>
      </p:sp>
      <p:sp>
        <p:nvSpPr>
          <p:cNvPr id="971" name="Shape 971"/>
          <p:cNvSpPr/>
          <p:nvPr/>
        </p:nvSpPr>
        <p:spPr>
          <a:xfrm>
            <a:off x="4240807" y="2495743"/>
            <a:ext cx="15902386" cy="9545235"/>
          </a:xfrm>
          <a:prstGeom prst="rect">
            <a:avLst/>
          </a:prstGeom>
          <a:noFill/>
          <a:ln>
            <a:noFill/>
          </a:ln>
        </p:spPr>
        <p:txBody>
          <a:bodyPr anchorCtr="0" anchor="t" bIns="182825" lIns="182825" rIns="182825" tIns="182825">
            <a:noAutofit/>
          </a:bodyPr>
          <a:lstStyle/>
          <a:p>
            <a:pPr indent="-300789" lvl="0" marL="300789" marR="0" rtl="0" algn="l">
              <a:lnSpc>
                <a:spcPct val="100000"/>
              </a:lnSpc>
              <a:spcBef>
                <a:spcPts val="0"/>
              </a:spcBef>
              <a:spcAft>
                <a:spcPts val="0"/>
              </a:spcAft>
              <a:buClr>
                <a:srgbClr val="000000"/>
              </a:buClr>
              <a:buSzPct val="100000"/>
              <a:buFont typeface="Arial"/>
              <a:buChar char="•"/>
            </a:pPr>
            <a:r>
              <a:rPr b="1" i="0" lang="en-US" sz="3000" u="none" cap="none" strike="noStrike">
                <a:solidFill>
                  <a:srgbClr val="000000"/>
                </a:solidFill>
                <a:latin typeface="Arial"/>
                <a:ea typeface="Arial"/>
                <a:cs typeface="Arial"/>
                <a:sym typeface="Arial"/>
              </a:rPr>
              <a:t>Regression and Classification Models</a:t>
            </a:r>
            <a:r>
              <a:rPr b="0" i="0" lang="en-US" sz="3000" u="none" cap="none" strike="noStrike">
                <a:solidFill>
                  <a:srgbClr val="000000"/>
                </a:solidFill>
                <a:latin typeface="Arial"/>
                <a:ea typeface="Arial"/>
                <a:cs typeface="Arial"/>
                <a:sym typeface="Arial"/>
              </a:rPr>
              <a:t> Exponential distributions including Poisson, Gamma, and Tweedie are available in addition to Bernoulli, multinomial, and gaussian distributions.</a:t>
            </a:r>
          </a:p>
          <a:p>
            <a:pPr indent="-300789" lvl="0" marL="300789" marR="0" rtl="0" algn="l">
              <a:lnSpc>
                <a:spcPct val="100000"/>
              </a:lnSpc>
              <a:spcBef>
                <a:spcPts val="1800"/>
              </a:spcBef>
              <a:spcAft>
                <a:spcPts val="0"/>
              </a:spcAft>
              <a:buClr>
                <a:srgbClr val="000000"/>
              </a:buClr>
              <a:buSzPct val="100000"/>
              <a:buFont typeface="Arial"/>
              <a:buChar char="•"/>
            </a:pPr>
            <a:r>
              <a:rPr b="1" i="0" lang="en-US" sz="3000" u="none" cap="none" strike="noStrike">
                <a:solidFill>
                  <a:srgbClr val="000000"/>
                </a:solidFill>
                <a:latin typeface="Arial"/>
                <a:ea typeface="Arial"/>
                <a:cs typeface="Arial"/>
                <a:sym typeface="Arial"/>
              </a:rPr>
              <a:t>Fast and CPU Efficient</a:t>
            </a:r>
            <a:r>
              <a:rPr b="0" i="0" lang="en-US" sz="3000" u="none" cap="none" strike="noStrike">
                <a:solidFill>
                  <a:srgbClr val="000000"/>
                </a:solidFill>
                <a:latin typeface="Arial"/>
                <a:ea typeface="Arial"/>
                <a:cs typeface="Arial"/>
                <a:sym typeface="Arial"/>
              </a:rPr>
              <a:t> Parallel and distributed computation across multiple nodes and many cores.</a:t>
            </a:r>
          </a:p>
          <a:p>
            <a:pPr indent="-300789" lvl="0" marL="300789" marR="0" rtl="0" algn="l">
              <a:lnSpc>
                <a:spcPct val="100000"/>
              </a:lnSpc>
              <a:spcBef>
                <a:spcPts val="1800"/>
              </a:spcBef>
              <a:spcAft>
                <a:spcPts val="0"/>
              </a:spcAft>
              <a:buClr>
                <a:srgbClr val="000000"/>
              </a:buClr>
              <a:buSzPct val="100000"/>
              <a:buFont typeface="Arial"/>
              <a:buChar char="•"/>
            </a:pPr>
            <a:r>
              <a:rPr b="1" i="0" lang="en-US" sz="3000" u="none" cap="none" strike="noStrike">
                <a:solidFill>
                  <a:srgbClr val="000000"/>
                </a:solidFill>
                <a:latin typeface="Arial"/>
                <a:ea typeface="Arial"/>
                <a:cs typeface="Arial"/>
                <a:sym typeface="Arial"/>
              </a:rPr>
              <a:t>Grid Search</a:t>
            </a:r>
            <a:r>
              <a:rPr b="0" i="0" lang="en-US" sz="3000" u="none" cap="none" strike="noStrike">
                <a:solidFill>
                  <a:srgbClr val="000000"/>
                </a:solidFill>
                <a:latin typeface="Arial"/>
                <a:ea typeface="Arial"/>
                <a:cs typeface="Arial"/>
                <a:sym typeface="Arial"/>
              </a:rPr>
              <a:t> Hyperparameter optimization allows the user to run through many parameters before selecting the best models.</a:t>
            </a:r>
          </a:p>
          <a:p>
            <a:pPr indent="-300789" lvl="0" marL="300789" marR="0" rtl="0" algn="l">
              <a:lnSpc>
                <a:spcPct val="100000"/>
              </a:lnSpc>
              <a:spcBef>
                <a:spcPts val="1800"/>
              </a:spcBef>
              <a:spcAft>
                <a:spcPts val="0"/>
              </a:spcAft>
              <a:buClr>
                <a:srgbClr val="000000"/>
              </a:buClr>
              <a:buSzPct val="100000"/>
              <a:buFont typeface="Arial"/>
              <a:buChar char="•"/>
            </a:pPr>
            <a:r>
              <a:rPr b="1" i="0" lang="en-US" sz="3000" u="none" cap="none" strike="noStrike">
                <a:solidFill>
                  <a:srgbClr val="000000"/>
                </a:solidFill>
                <a:latin typeface="Arial"/>
                <a:ea typeface="Arial"/>
                <a:cs typeface="Arial"/>
                <a:sym typeface="Arial"/>
              </a:rPr>
              <a:t>Early Stopping </a:t>
            </a:r>
            <a:r>
              <a:rPr b="0" i="0" lang="en-US" sz="3000" u="none" cap="none" strike="noStrike">
                <a:solidFill>
                  <a:srgbClr val="000000"/>
                </a:solidFill>
                <a:latin typeface="Arial"/>
                <a:ea typeface="Arial"/>
                <a:cs typeface="Arial"/>
                <a:sym typeface="Arial"/>
              </a:rPr>
              <a:t>The user can specify the metric and the incremental change in the metric as convergence. If additional trees no longer provide an increase in AUC prune the tree early.</a:t>
            </a:r>
          </a:p>
          <a:p>
            <a:pPr indent="-300789" lvl="0" marL="300789" marR="0" rtl="0" algn="l">
              <a:lnSpc>
                <a:spcPct val="100000"/>
              </a:lnSpc>
              <a:spcBef>
                <a:spcPts val="1800"/>
              </a:spcBef>
              <a:spcAft>
                <a:spcPts val="0"/>
              </a:spcAft>
              <a:buClr>
                <a:srgbClr val="000000"/>
              </a:buClr>
              <a:buSzPct val="100000"/>
              <a:buFont typeface="Arial"/>
              <a:buChar char="•"/>
            </a:pPr>
            <a:r>
              <a:rPr b="1" i="0" lang="en-US" sz="3000" u="none" cap="none" strike="noStrike">
                <a:solidFill>
                  <a:srgbClr val="000000"/>
                </a:solidFill>
                <a:latin typeface="Arial"/>
                <a:ea typeface="Arial"/>
                <a:cs typeface="Arial"/>
                <a:sym typeface="Arial"/>
              </a:rPr>
              <a:t>Stochastic </a:t>
            </a:r>
            <a:r>
              <a:rPr b="0" i="0" lang="en-US" sz="3000" u="none" cap="none" strike="noStrike">
                <a:solidFill>
                  <a:srgbClr val="000000"/>
                </a:solidFill>
                <a:latin typeface="Arial"/>
                <a:ea typeface="Arial"/>
                <a:cs typeface="Arial"/>
                <a:sym typeface="Arial"/>
              </a:rPr>
              <a:t>User can specify the sample rate that the algorithm will sample the column and row by for better generalization.</a:t>
            </a:r>
          </a:p>
          <a:p>
            <a:pPr indent="-300789" lvl="0" marL="300789" marR="0" rtl="0" algn="l">
              <a:lnSpc>
                <a:spcPct val="100000"/>
              </a:lnSpc>
              <a:spcBef>
                <a:spcPts val="1800"/>
              </a:spcBef>
              <a:spcAft>
                <a:spcPts val="0"/>
              </a:spcAft>
              <a:buClr>
                <a:srgbClr val="000000"/>
              </a:buClr>
              <a:buSzPct val="100000"/>
              <a:buFont typeface="Arial"/>
              <a:buChar char="•"/>
            </a:pPr>
            <a:r>
              <a:rPr b="1" i="0" lang="en-US" sz="3000" u="none" cap="none" strike="noStrike">
                <a:solidFill>
                  <a:srgbClr val="000000"/>
                </a:solidFill>
                <a:latin typeface="Arial"/>
                <a:ea typeface="Arial"/>
                <a:cs typeface="Arial"/>
                <a:sym typeface="Arial"/>
              </a:rPr>
              <a:t>Model Output </a:t>
            </a:r>
            <a:r>
              <a:rPr b="0" i="0" lang="en-US" sz="3000" u="none" cap="none" strike="noStrike">
                <a:solidFill>
                  <a:srgbClr val="000000"/>
                </a:solidFill>
                <a:latin typeface="Arial"/>
                <a:ea typeface="Arial"/>
                <a:cs typeface="Arial"/>
                <a:sym typeface="Arial"/>
              </a:rPr>
              <a:t>The model is exportable as Java code and if you find the model overfitted after a certain number of trees, it is easy to reduce the number of trees in a POJO before putting it in production without rerunning model build.</a:t>
            </a: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5" name="Shape 975"/>
        <p:cNvGrpSpPr/>
        <p:nvPr/>
      </p:nvGrpSpPr>
      <p:grpSpPr>
        <a:xfrm>
          <a:off x="0" y="0"/>
          <a:ext cx="0" cy="0"/>
          <a:chOff x="0" y="0"/>
          <a:chExt cx="0" cy="0"/>
        </a:xfrm>
      </p:grpSpPr>
      <p:sp>
        <p:nvSpPr>
          <p:cNvPr id="976" name="Shape 976"/>
          <p:cNvSpPr txBox="1"/>
          <p:nvPr>
            <p:ph idx="4294967295" type="subTitle"/>
          </p:nvPr>
        </p:nvSpPr>
        <p:spPr>
          <a:xfrm>
            <a:off x="5791201" y="609600"/>
            <a:ext cx="12801598" cy="1244599"/>
          </a:xfrm>
          <a:prstGeom prst="rect">
            <a:avLst/>
          </a:prstGeom>
          <a:noFill/>
          <a:ln>
            <a:noFill/>
          </a:ln>
        </p:spPr>
        <p:txBody>
          <a:bodyPr anchorCtr="0" anchor="t" bIns="182825" lIns="182825" rIns="182825" tIns="182825">
            <a:noAutofit/>
          </a:bodyPr>
          <a:lstStyle/>
          <a:p>
            <a:pPr indent="0" lvl="0" marL="0" marR="0" rtl="0" algn="ctr">
              <a:lnSpc>
                <a:spcPct val="90000"/>
              </a:lnSpc>
              <a:spcBef>
                <a:spcPts val="0"/>
              </a:spcBef>
              <a:spcAft>
                <a:spcPts val="0"/>
              </a:spcAft>
              <a:buClr>
                <a:srgbClr val="000000"/>
              </a:buClr>
              <a:buSzPct val="25000"/>
              <a:buFont typeface="Arial"/>
              <a:buNone/>
            </a:pPr>
            <a:r>
              <a:rPr b="1" i="0" lang="en-US" sz="5800" u="none" cap="none" strike="noStrike">
                <a:solidFill>
                  <a:srgbClr val="000000"/>
                </a:solidFill>
                <a:latin typeface="Arial"/>
                <a:ea typeface="Arial"/>
                <a:cs typeface="Arial"/>
                <a:sym typeface="Arial"/>
              </a:rPr>
              <a:t>Implementation in H2O</a:t>
            </a:r>
          </a:p>
        </p:txBody>
      </p:sp>
      <p:pic>
        <p:nvPicPr>
          <p:cNvPr id="977" name="Shape 977"/>
          <p:cNvPicPr preferRelativeResize="0"/>
          <p:nvPr/>
        </p:nvPicPr>
        <p:blipFill rotWithShape="1">
          <a:blip r:embed="rId3">
            <a:alphaModFix/>
          </a:blip>
          <a:srcRect b="0" l="0" r="0" t="0"/>
          <a:stretch/>
        </p:blipFill>
        <p:spPr>
          <a:xfrm>
            <a:off x="3886578" y="2369432"/>
            <a:ext cx="7257132" cy="9797859"/>
          </a:xfrm>
          <a:prstGeom prst="rect">
            <a:avLst/>
          </a:prstGeom>
          <a:noFill/>
          <a:ln>
            <a:noFill/>
          </a:ln>
        </p:spPr>
      </p:pic>
      <p:sp>
        <p:nvSpPr>
          <p:cNvPr id="978" name="Shape 978"/>
          <p:cNvSpPr/>
          <p:nvPr/>
        </p:nvSpPr>
        <p:spPr>
          <a:xfrm>
            <a:off x="11229677" y="2140143"/>
            <a:ext cx="9378255" cy="10859486"/>
          </a:xfrm>
          <a:prstGeom prst="rect">
            <a:avLst/>
          </a:prstGeom>
          <a:noFill/>
          <a:ln>
            <a:noFill/>
          </a:ln>
        </p:spPr>
        <p:txBody>
          <a:bodyPr anchorCtr="0" anchor="t" bIns="182825" lIns="182825" rIns="182825" tIns="182825">
            <a:noAutofit/>
          </a:bodyPr>
          <a:lstStyle/>
          <a:p>
            <a:pPr indent="-304800" lvl="0" marL="304800" marR="0" rtl="0" algn="l">
              <a:lnSpc>
                <a:spcPct val="90000"/>
              </a:lnSpc>
              <a:spcBef>
                <a:spcPts val="0"/>
              </a:spcBef>
              <a:spcAft>
                <a:spcPts val="0"/>
              </a:spcAft>
              <a:buClr>
                <a:srgbClr val="000000"/>
              </a:buClr>
              <a:buSzPct val="101333"/>
              <a:buFont typeface="Arial"/>
              <a:buAutoNum type="arabicPeriod"/>
            </a:pPr>
            <a:r>
              <a:rPr b="0" i="0" lang="en-US" sz="3040" u="none" cap="none" strike="noStrike">
                <a:solidFill>
                  <a:srgbClr val="000000"/>
                </a:solidFill>
                <a:latin typeface="Arial"/>
                <a:ea typeface="Arial"/>
                <a:cs typeface="Arial"/>
                <a:sym typeface="Arial"/>
              </a:rPr>
              <a:t>Map vectors to leaves of a tree by assigning a Node ID to each row in the dataset.</a:t>
            </a:r>
          </a:p>
          <a:p>
            <a:pPr indent="-304800" lvl="0" marL="304800" marR="0" rtl="0" algn="l">
              <a:lnSpc>
                <a:spcPct val="90000"/>
              </a:lnSpc>
              <a:spcBef>
                <a:spcPts val="1300"/>
              </a:spcBef>
              <a:spcAft>
                <a:spcPts val="0"/>
              </a:spcAft>
              <a:buClr>
                <a:srgbClr val="000000"/>
              </a:buClr>
              <a:buSzPct val="101333"/>
              <a:buFont typeface="Arial"/>
              <a:buAutoNum type="arabicPeriod"/>
            </a:pPr>
            <a:r>
              <a:rPr b="0" i="0" lang="en-US" sz="3040" u="none" cap="none" strike="noStrike">
                <a:solidFill>
                  <a:srgbClr val="000000"/>
                </a:solidFill>
                <a:latin typeface="Arial"/>
                <a:ea typeface="Arial"/>
                <a:cs typeface="Arial"/>
                <a:sym typeface="Arial"/>
              </a:rPr>
              <a:t>We make a split point decision that will move rows of the data down two internal leave nodes.</a:t>
            </a:r>
          </a:p>
          <a:p>
            <a:pPr indent="-304800" lvl="0" marL="304800" marR="0" rtl="0" algn="l">
              <a:lnSpc>
                <a:spcPct val="90000"/>
              </a:lnSpc>
              <a:spcBef>
                <a:spcPts val="1300"/>
              </a:spcBef>
              <a:spcAft>
                <a:spcPts val="0"/>
              </a:spcAft>
              <a:buClr>
                <a:srgbClr val="000000"/>
              </a:buClr>
              <a:buSzPct val="101333"/>
              <a:buFont typeface="Arial"/>
              <a:buAutoNum type="arabicPeriod"/>
            </a:pPr>
            <a:r>
              <a:rPr b="0" i="0" lang="en-US" sz="3040" u="none" cap="none" strike="noStrike">
                <a:solidFill>
                  <a:srgbClr val="000000"/>
                </a:solidFill>
                <a:latin typeface="Arial"/>
                <a:ea typeface="Arial"/>
                <a:cs typeface="Arial"/>
                <a:sym typeface="Arial"/>
              </a:rPr>
              <a:t>On each pass through the data, each observation starts at an internal tree node. As we move the observation down the decision tree into a new leaf we record the new Node ID for next pass.</a:t>
            </a:r>
          </a:p>
          <a:p>
            <a:pPr indent="-304800" lvl="0" marL="304800" marR="0" rtl="0" algn="l">
              <a:lnSpc>
                <a:spcPct val="90000"/>
              </a:lnSpc>
              <a:spcBef>
                <a:spcPts val="1300"/>
              </a:spcBef>
              <a:spcAft>
                <a:spcPts val="0"/>
              </a:spcAft>
              <a:buClr>
                <a:srgbClr val="000000"/>
              </a:buClr>
              <a:buSzPct val="101333"/>
              <a:buFont typeface="Arial"/>
              <a:buAutoNum type="arabicPeriod"/>
            </a:pPr>
            <a:r>
              <a:rPr b="0" i="0" lang="en-US" sz="3040" u="none" cap="none" strike="noStrike">
                <a:solidFill>
                  <a:srgbClr val="000000"/>
                </a:solidFill>
                <a:latin typeface="Arial"/>
                <a:ea typeface="Arial"/>
                <a:cs typeface="Arial"/>
                <a:sym typeface="Arial"/>
              </a:rPr>
              <a:t>We then collect the summaries from all the split decisions and pick the feature and the split point with the least variance.</a:t>
            </a:r>
          </a:p>
          <a:p>
            <a:pPr indent="-304800" lvl="0" marL="304800" marR="0" rtl="0" algn="l">
              <a:lnSpc>
                <a:spcPct val="90000"/>
              </a:lnSpc>
              <a:spcBef>
                <a:spcPts val="1300"/>
              </a:spcBef>
              <a:spcAft>
                <a:spcPts val="0"/>
              </a:spcAft>
              <a:buClr>
                <a:srgbClr val="000000"/>
              </a:buClr>
              <a:buSzPct val="101333"/>
              <a:buFont typeface="Arial"/>
              <a:buAutoNum type="arabicPeriod"/>
            </a:pPr>
            <a:r>
              <a:rPr b="0" i="0" lang="en-US" sz="3040" u="none" cap="none" strike="noStrike">
                <a:solidFill>
                  <a:srgbClr val="000000"/>
                </a:solidFill>
                <a:latin typeface="Arial"/>
                <a:ea typeface="Arial"/>
                <a:cs typeface="Arial"/>
                <a:sym typeface="Arial"/>
              </a:rPr>
              <a:t>By repeating this process we move all the data down the decision trees assigning it new Node IDs along the way and collecting histograms for all the rows. At the end we can split each current leaf and finish building a layer and we repeat for each layer. After one tree is built we start on the next tree.</a:t>
            </a:r>
          </a:p>
          <a:p>
            <a:pPr indent="-304800" lvl="0" marL="304800" marR="0" rtl="0" algn="l">
              <a:lnSpc>
                <a:spcPct val="90000"/>
              </a:lnSpc>
              <a:spcBef>
                <a:spcPts val="1300"/>
              </a:spcBef>
              <a:spcAft>
                <a:spcPts val="0"/>
              </a:spcAft>
              <a:buClr>
                <a:srgbClr val="000000"/>
              </a:buClr>
              <a:buSzPct val="101333"/>
              <a:buFont typeface="Arial"/>
              <a:buAutoNum type="arabicPeriod"/>
            </a:pPr>
            <a:r>
              <a:rPr b="0" i="0" lang="en-US" sz="3040" u="none" cap="none" strike="noStrike">
                <a:solidFill>
                  <a:srgbClr val="000000"/>
                </a:solidFill>
                <a:latin typeface="Arial"/>
                <a:ea typeface="Arial"/>
                <a:cs typeface="Arial"/>
                <a:sym typeface="Arial"/>
              </a:rPr>
              <a:t>We run completely parallel and distributed within a single tree level with an upper bound on the tree building rate which is capped at the latency to build a single level as described above.</a:t>
            </a: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2" name="Shape 982"/>
        <p:cNvGrpSpPr/>
        <p:nvPr/>
      </p:nvGrpSpPr>
      <p:grpSpPr>
        <a:xfrm>
          <a:off x="0" y="0"/>
          <a:ext cx="0" cy="0"/>
          <a:chOff x="0" y="0"/>
          <a:chExt cx="0" cy="0"/>
        </a:xfrm>
      </p:grpSpPr>
      <p:sp>
        <p:nvSpPr>
          <p:cNvPr id="983" name="Shape 983"/>
          <p:cNvSpPr txBox="1"/>
          <p:nvPr>
            <p:ph idx="4294967295" type="subTitle"/>
          </p:nvPr>
        </p:nvSpPr>
        <p:spPr>
          <a:xfrm>
            <a:off x="5791201" y="609600"/>
            <a:ext cx="12801598" cy="1244599"/>
          </a:xfrm>
          <a:prstGeom prst="rect">
            <a:avLst/>
          </a:prstGeom>
          <a:noFill/>
          <a:ln>
            <a:noFill/>
          </a:ln>
        </p:spPr>
        <p:txBody>
          <a:bodyPr anchorCtr="0" anchor="t" bIns="182825" lIns="182825" rIns="182825" tIns="182825">
            <a:noAutofit/>
          </a:bodyPr>
          <a:lstStyle/>
          <a:p>
            <a:pPr indent="0" lvl="0" marL="0" marR="0" rtl="0" algn="ctr">
              <a:lnSpc>
                <a:spcPct val="90000"/>
              </a:lnSpc>
              <a:spcBef>
                <a:spcPts val="0"/>
              </a:spcBef>
              <a:spcAft>
                <a:spcPts val="0"/>
              </a:spcAft>
              <a:buClr>
                <a:srgbClr val="000000"/>
              </a:buClr>
              <a:buSzPct val="25000"/>
              <a:buFont typeface="Arial"/>
              <a:buNone/>
            </a:pPr>
            <a:r>
              <a:rPr b="1" i="0" lang="en-US" sz="5800" u="none" cap="none" strike="noStrike">
                <a:solidFill>
                  <a:srgbClr val="000000"/>
                </a:solidFill>
                <a:latin typeface="Arial"/>
                <a:ea typeface="Arial"/>
                <a:cs typeface="Arial"/>
                <a:sym typeface="Arial"/>
              </a:rPr>
              <a:t>Parameter Explanation</a:t>
            </a:r>
          </a:p>
        </p:txBody>
      </p:sp>
      <p:sp>
        <p:nvSpPr>
          <p:cNvPr id="984" name="Shape 984"/>
          <p:cNvSpPr/>
          <p:nvPr/>
        </p:nvSpPr>
        <p:spPr>
          <a:xfrm>
            <a:off x="4240807" y="2495743"/>
            <a:ext cx="15902386" cy="9545235"/>
          </a:xfrm>
          <a:prstGeom prst="rect">
            <a:avLst/>
          </a:prstGeom>
          <a:noFill/>
          <a:ln>
            <a:noFill/>
          </a:ln>
        </p:spPr>
        <p:txBody>
          <a:bodyPr anchorCtr="0" anchor="t" bIns="182825" lIns="182825" rIns="182825" tIns="182825">
            <a:noAutofit/>
          </a:bodyPr>
          <a:lstStyle/>
          <a:p>
            <a:pPr indent="0" lvl="0" marL="0" marR="0" rtl="0" algn="l">
              <a:lnSpc>
                <a:spcPct val="100000"/>
              </a:lnSpc>
              <a:spcBef>
                <a:spcPts val="0"/>
              </a:spcBef>
              <a:spcAft>
                <a:spcPts val="0"/>
              </a:spcAft>
              <a:buClr>
                <a:srgbClr val="000000"/>
              </a:buClr>
              <a:buSzPct val="25000"/>
              <a:buFont typeface="Arial"/>
              <a:buNone/>
            </a:pPr>
            <a:r>
              <a:rPr b="1" i="0" lang="en-US" sz="3000" u="none" cap="none" strike="noStrike">
                <a:solidFill>
                  <a:srgbClr val="000000"/>
                </a:solidFill>
                <a:latin typeface="Arial"/>
                <a:ea typeface="Arial"/>
                <a:cs typeface="Arial"/>
                <a:sym typeface="Arial"/>
              </a:rPr>
              <a:t>Binning</a:t>
            </a:r>
          </a:p>
          <a:p>
            <a:pPr indent="-300789" lvl="0" marL="300789" marR="0" rtl="0" algn="l">
              <a:lnSpc>
                <a:spcPct val="100000"/>
              </a:lnSpc>
              <a:spcBef>
                <a:spcPts val="1800"/>
              </a:spcBef>
              <a:spcAft>
                <a:spcPts val="0"/>
              </a:spcAft>
              <a:buClr>
                <a:srgbClr val="000000"/>
              </a:buClr>
              <a:buSzPct val="100000"/>
              <a:buFont typeface="Arial"/>
              <a:buChar char="•"/>
            </a:pPr>
            <a:r>
              <a:rPr b="0" i="0" lang="en-US" sz="3000" u="none" cap="none" strike="noStrike">
                <a:solidFill>
                  <a:srgbClr val="000000"/>
                </a:solidFill>
                <a:latin typeface="Arial"/>
                <a:ea typeface="Arial"/>
                <a:cs typeface="Arial"/>
                <a:sym typeface="Arial"/>
              </a:rPr>
              <a:t>Traditionally split points are chosen  by sorting the each feature and inspecting an induced split.</a:t>
            </a:r>
          </a:p>
          <a:p>
            <a:pPr indent="-300789" lvl="0" marL="300789" marR="0" rtl="0" algn="l">
              <a:lnSpc>
                <a:spcPct val="100000"/>
              </a:lnSpc>
              <a:spcBef>
                <a:spcPts val="1800"/>
              </a:spcBef>
              <a:spcAft>
                <a:spcPts val="0"/>
              </a:spcAft>
              <a:buClr>
                <a:srgbClr val="000000"/>
              </a:buClr>
              <a:buSzPct val="100000"/>
              <a:buFont typeface="Arial"/>
              <a:buChar char="•"/>
            </a:pPr>
            <a:r>
              <a:rPr b="0" i="0" lang="en-US" sz="3000" u="none" cap="none" strike="noStrike">
                <a:solidFill>
                  <a:srgbClr val="000000"/>
                </a:solidFill>
                <a:latin typeface="Arial"/>
                <a:ea typeface="Arial"/>
                <a:cs typeface="Arial"/>
                <a:sym typeface="Arial"/>
              </a:rPr>
              <a:t>For big data even when running parallel and distributed this can be computationally expensive so we approximate sorting with binning.</a:t>
            </a:r>
          </a:p>
          <a:p>
            <a:pPr indent="-300789" lvl="0" marL="300789" marR="0" rtl="0" algn="l">
              <a:lnSpc>
                <a:spcPct val="100000"/>
              </a:lnSpc>
              <a:spcBef>
                <a:spcPts val="1800"/>
              </a:spcBef>
              <a:spcAft>
                <a:spcPts val="0"/>
              </a:spcAft>
              <a:buClr>
                <a:srgbClr val="000000"/>
              </a:buClr>
              <a:buSzPct val="100000"/>
              <a:buFont typeface="Arial"/>
              <a:buChar char="•"/>
            </a:pPr>
            <a:r>
              <a:rPr b="1" i="0" lang="en-US" sz="3000" u="none" cap="none" strike="noStrike">
                <a:solidFill>
                  <a:srgbClr val="000000"/>
                </a:solidFill>
                <a:latin typeface="Arial"/>
                <a:ea typeface="Arial"/>
                <a:cs typeface="Arial"/>
                <a:sym typeface="Arial"/>
              </a:rPr>
              <a:t>More Bins, More Accurate</a:t>
            </a:r>
            <a:r>
              <a:rPr b="0" i="0" lang="en-US" sz="3000" u="none" cap="none" strike="noStrike">
                <a:solidFill>
                  <a:srgbClr val="000000"/>
                </a:solidFill>
                <a:latin typeface="Arial"/>
                <a:ea typeface="Arial"/>
                <a:cs typeface="Arial"/>
                <a:sym typeface="Arial"/>
              </a:rPr>
              <a:t> The number of bins can be specified by the user and it is the minimum number of bins required in a histogram built for each feature.</a:t>
            </a:r>
          </a:p>
          <a:p>
            <a:pPr indent="0" lvl="0" marL="0" marR="0" rtl="0" algn="l">
              <a:lnSpc>
                <a:spcPct val="100000"/>
              </a:lnSpc>
              <a:spcBef>
                <a:spcPts val="180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a:p>
            <a:pPr indent="0" lvl="0" marL="0" marR="0" rtl="0" algn="l">
              <a:lnSpc>
                <a:spcPct val="100000"/>
              </a:lnSpc>
              <a:spcBef>
                <a:spcPts val="1800"/>
              </a:spcBef>
              <a:spcAft>
                <a:spcPts val="0"/>
              </a:spcAft>
              <a:buClr>
                <a:srgbClr val="000000"/>
              </a:buClr>
              <a:buSzPct val="25000"/>
              <a:buFont typeface="Arial"/>
              <a:buNone/>
            </a:pPr>
            <a:r>
              <a:rPr b="1" i="0" lang="en-US" sz="3000" u="none" cap="none" strike="noStrike">
                <a:solidFill>
                  <a:srgbClr val="000000"/>
                </a:solidFill>
                <a:latin typeface="Arial"/>
                <a:ea typeface="Arial"/>
                <a:cs typeface="Arial"/>
                <a:sym typeface="Arial"/>
              </a:rPr>
              <a:t>Binning Categorical Features</a:t>
            </a:r>
          </a:p>
          <a:p>
            <a:pPr indent="-300789" lvl="0" marL="300789" marR="0" rtl="0" algn="l">
              <a:lnSpc>
                <a:spcPct val="100000"/>
              </a:lnSpc>
              <a:spcBef>
                <a:spcPts val="1800"/>
              </a:spcBef>
              <a:spcAft>
                <a:spcPts val="0"/>
              </a:spcAft>
              <a:buClr>
                <a:srgbClr val="000000"/>
              </a:buClr>
              <a:buSzPct val="100000"/>
              <a:buFont typeface="Arial"/>
              <a:buChar char="•"/>
            </a:pPr>
            <a:r>
              <a:rPr b="1" i="0" lang="en-US" sz="3000" u="none" cap="none" strike="noStrike">
                <a:solidFill>
                  <a:srgbClr val="000000"/>
                </a:solidFill>
                <a:latin typeface="Arial"/>
                <a:ea typeface="Arial"/>
                <a:cs typeface="Arial"/>
                <a:sym typeface="Arial"/>
              </a:rPr>
              <a:t>Too Many Levels </a:t>
            </a:r>
            <a:r>
              <a:rPr b="0" i="0" lang="en-US" sz="3000" u="none" cap="none" strike="noStrike">
                <a:solidFill>
                  <a:srgbClr val="000000"/>
                </a:solidFill>
                <a:latin typeface="Arial"/>
                <a:ea typeface="Arial"/>
                <a:cs typeface="Arial"/>
                <a:sym typeface="Arial"/>
              </a:rPr>
              <a:t>We run the issue of slow model builds by inducing splits by each level so again we choose to bin the levels in a categorical column.</a:t>
            </a:r>
          </a:p>
          <a:p>
            <a:pPr indent="-300789" lvl="0" marL="300789" marR="0" rtl="0" algn="l">
              <a:lnSpc>
                <a:spcPct val="100000"/>
              </a:lnSpc>
              <a:spcBef>
                <a:spcPts val="1800"/>
              </a:spcBef>
              <a:spcAft>
                <a:spcPts val="0"/>
              </a:spcAft>
              <a:buClr>
                <a:srgbClr val="000000"/>
              </a:buClr>
              <a:buSzPct val="100000"/>
              <a:buFont typeface="Arial"/>
              <a:buChar char="•"/>
            </a:pPr>
            <a:r>
              <a:rPr b="0" i="0" lang="en-US" sz="3000" u="none" cap="none" strike="noStrike">
                <a:solidFill>
                  <a:srgbClr val="000000"/>
                </a:solidFill>
                <a:latin typeface="Arial"/>
                <a:ea typeface="Arial"/>
                <a:cs typeface="Arial"/>
                <a:sym typeface="Arial"/>
              </a:rPr>
              <a:t>To try each and every level in a column you will need to specify bins_cat to be the cardinality of the column.</a:t>
            </a:r>
          </a:p>
          <a:p>
            <a:pPr indent="-300789" lvl="0" marL="300789" marR="0" rtl="0" algn="l">
              <a:lnSpc>
                <a:spcPct val="100000"/>
              </a:lnSpc>
              <a:spcBef>
                <a:spcPts val="1800"/>
              </a:spcBef>
              <a:spcAft>
                <a:spcPts val="0"/>
              </a:spcAft>
              <a:buClr>
                <a:srgbClr val="000000"/>
              </a:buClr>
              <a:buSzPct val="100000"/>
              <a:buFont typeface="Arial"/>
              <a:buChar char="•"/>
            </a:pPr>
            <a:r>
              <a:rPr b="1" i="0" lang="en-US" sz="3000" u="none" cap="none" strike="noStrike">
                <a:solidFill>
                  <a:srgbClr val="000000"/>
                </a:solidFill>
                <a:latin typeface="Arial"/>
                <a:ea typeface="Arial"/>
                <a:cs typeface="Arial"/>
                <a:sym typeface="Arial"/>
              </a:rPr>
              <a:t>More Bins, More Likely To Overfits </a:t>
            </a:r>
            <a:r>
              <a:rPr b="0" i="0" lang="en-US" sz="3000" u="none" cap="none" strike="noStrike">
                <a:solidFill>
                  <a:srgbClr val="000000"/>
                </a:solidFill>
                <a:latin typeface="Arial"/>
                <a:ea typeface="Arial"/>
                <a:cs typeface="Arial"/>
                <a:sym typeface="Arial"/>
              </a:rPr>
              <a:t>Increasing the number of bins can lead to perfect splits by a single level, this reduces the randomness of grouped factors. The model can split more finely then it should on the training set and start to overfit on the validation set.</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8" name="Shape 988"/>
        <p:cNvGrpSpPr/>
        <p:nvPr/>
      </p:nvGrpSpPr>
      <p:grpSpPr>
        <a:xfrm>
          <a:off x="0" y="0"/>
          <a:ext cx="0" cy="0"/>
          <a:chOff x="0" y="0"/>
          <a:chExt cx="0" cy="0"/>
        </a:xfrm>
      </p:grpSpPr>
      <p:pic>
        <p:nvPicPr>
          <p:cNvPr id="989" name="Shape 989"/>
          <p:cNvPicPr preferRelativeResize="0"/>
          <p:nvPr/>
        </p:nvPicPr>
        <p:blipFill rotWithShape="1">
          <a:blip r:embed="rId3">
            <a:alphaModFix/>
          </a:blip>
          <a:srcRect b="0" l="0" r="0" t="0"/>
          <a:stretch/>
        </p:blipFill>
        <p:spPr>
          <a:xfrm>
            <a:off x="0" y="0"/>
            <a:ext cx="24384000" cy="13716000"/>
          </a:xfrm>
          <a:prstGeom prst="rect">
            <a:avLst/>
          </a:prstGeom>
          <a:noFill/>
          <a:ln>
            <a:noFill/>
          </a:ln>
        </p:spPr>
      </p:pic>
      <p:pic>
        <p:nvPicPr>
          <p:cNvPr id="990" name="Shape 990"/>
          <p:cNvPicPr preferRelativeResize="0"/>
          <p:nvPr/>
        </p:nvPicPr>
        <p:blipFill rotWithShape="1">
          <a:blip r:embed="rId3">
            <a:alphaModFix/>
          </a:blip>
          <a:srcRect b="0" l="0" r="0" t="0"/>
          <a:stretch/>
        </p:blipFill>
        <p:spPr>
          <a:xfrm>
            <a:off x="0" y="0"/>
            <a:ext cx="24384000" cy="13716000"/>
          </a:xfrm>
          <a:prstGeom prst="rect">
            <a:avLst/>
          </a:prstGeom>
          <a:noFill/>
          <a:ln>
            <a:noFill/>
          </a:ln>
        </p:spPr>
      </p:pic>
      <p:pic>
        <p:nvPicPr>
          <p:cNvPr id="991" name="Shape 991"/>
          <p:cNvPicPr preferRelativeResize="0"/>
          <p:nvPr/>
        </p:nvPicPr>
        <p:blipFill rotWithShape="1">
          <a:blip r:embed="rId3">
            <a:alphaModFix/>
          </a:blip>
          <a:srcRect b="0" l="0" r="0" t="0"/>
          <a:stretch/>
        </p:blipFill>
        <p:spPr>
          <a:xfrm>
            <a:off x="0" y="0"/>
            <a:ext cx="24384000" cy="13716000"/>
          </a:xfrm>
          <a:prstGeom prst="rect">
            <a:avLst/>
          </a:prstGeom>
          <a:noFill/>
          <a:ln>
            <a:noFill/>
          </a:ln>
        </p:spPr>
      </p:pic>
      <p:sp>
        <p:nvSpPr>
          <p:cNvPr id="992" name="Shape 992"/>
          <p:cNvSpPr/>
          <p:nvPr/>
        </p:nvSpPr>
        <p:spPr>
          <a:xfrm>
            <a:off x="17748414" y="190829"/>
            <a:ext cx="1270001" cy="1270001"/>
          </a:xfrm>
          <a:prstGeom prst="rect">
            <a:avLst/>
          </a:prstGeom>
          <a:solidFill>
            <a:srgbClr val="F9E804"/>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6" name="Shape 996"/>
        <p:cNvGrpSpPr/>
        <p:nvPr/>
      </p:nvGrpSpPr>
      <p:grpSpPr>
        <a:xfrm>
          <a:off x="0" y="0"/>
          <a:ext cx="0" cy="0"/>
          <a:chOff x="0" y="0"/>
          <a:chExt cx="0" cy="0"/>
        </a:xfrm>
      </p:grpSpPr>
      <p:pic>
        <p:nvPicPr>
          <p:cNvPr id="997" name="Shape 997"/>
          <p:cNvPicPr preferRelativeResize="0"/>
          <p:nvPr/>
        </p:nvPicPr>
        <p:blipFill rotWithShape="1">
          <a:blip r:embed="rId3">
            <a:alphaModFix/>
          </a:blip>
          <a:srcRect b="0" l="0" r="0" t="0"/>
          <a:stretch/>
        </p:blipFill>
        <p:spPr>
          <a:xfrm>
            <a:off x="0" y="0"/>
            <a:ext cx="24384000" cy="1371600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1" name="Shape 1001"/>
        <p:cNvGrpSpPr/>
        <p:nvPr/>
      </p:nvGrpSpPr>
      <p:grpSpPr>
        <a:xfrm>
          <a:off x="0" y="0"/>
          <a:ext cx="0" cy="0"/>
          <a:chOff x="0" y="0"/>
          <a:chExt cx="0" cy="0"/>
        </a:xfrm>
      </p:grpSpPr>
      <p:pic>
        <p:nvPicPr>
          <p:cNvPr id="1002" name="Shape 1002"/>
          <p:cNvPicPr preferRelativeResize="0"/>
          <p:nvPr/>
        </p:nvPicPr>
        <p:blipFill rotWithShape="1">
          <a:blip r:embed="rId3">
            <a:alphaModFix/>
          </a:blip>
          <a:srcRect b="0" l="0" r="0" t="0"/>
          <a:stretch/>
        </p:blipFill>
        <p:spPr>
          <a:xfrm>
            <a:off x="0" y="0"/>
            <a:ext cx="24384000" cy="13716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9" name="Shape 239"/>
        <p:cNvGrpSpPr/>
        <p:nvPr/>
      </p:nvGrpSpPr>
      <p:grpSpPr>
        <a:xfrm>
          <a:off x="0" y="0"/>
          <a:ext cx="0" cy="0"/>
          <a:chOff x="0" y="0"/>
          <a:chExt cx="0" cy="0"/>
        </a:xfrm>
      </p:grpSpPr>
      <p:sp>
        <p:nvSpPr>
          <p:cNvPr id="240" name="Shape 240"/>
          <p:cNvSpPr txBox="1"/>
          <p:nvPr>
            <p:ph type="title"/>
          </p:nvPr>
        </p:nvSpPr>
        <p:spPr>
          <a:xfrm>
            <a:off x="3962400" y="580522"/>
            <a:ext cx="16459200" cy="1602279"/>
          </a:xfrm>
          <a:prstGeom prst="rect">
            <a:avLst/>
          </a:prstGeom>
          <a:noFill/>
          <a:ln>
            <a:noFill/>
          </a:ln>
        </p:spPr>
        <p:txBody>
          <a:bodyPr anchorCtr="0" anchor="b" bIns="91375" lIns="91375" rIns="91375" tIns="91375">
            <a:noAutofit/>
          </a:bodyPr>
          <a:lstStyle/>
          <a:p>
            <a:pPr indent="0" lvl="0" marL="0" marR="0" rtl="0" algn="ctr">
              <a:lnSpc>
                <a:spcPct val="131818"/>
              </a:lnSpc>
              <a:spcBef>
                <a:spcPts val="0"/>
              </a:spcBef>
              <a:spcAft>
                <a:spcPts val="0"/>
              </a:spcAft>
              <a:buClr>
                <a:srgbClr val="000000"/>
              </a:buClr>
              <a:buSzPct val="25000"/>
              <a:buFont typeface="Calibri"/>
              <a:buNone/>
            </a:pPr>
            <a:r>
              <a:rPr b="0" i="0" lang="en-US" sz="7919" u="none" cap="none" strike="noStrike">
                <a:solidFill>
                  <a:srgbClr val="000000"/>
                </a:solidFill>
                <a:latin typeface="Calibri"/>
                <a:ea typeface="Calibri"/>
                <a:cs typeface="Calibri"/>
                <a:sym typeface="Calibri"/>
              </a:rPr>
              <a:t>      cientific Advisory Council</a:t>
            </a:r>
          </a:p>
        </p:txBody>
      </p:sp>
      <p:pic>
        <p:nvPicPr>
          <p:cNvPr id="241" name="Shape 241"/>
          <p:cNvPicPr preferRelativeResize="0"/>
          <p:nvPr/>
        </p:nvPicPr>
        <p:blipFill rotWithShape="1">
          <a:blip r:embed="rId3">
            <a:alphaModFix/>
          </a:blip>
          <a:srcRect b="0" l="0" r="0" t="0"/>
          <a:stretch/>
        </p:blipFill>
        <p:spPr>
          <a:xfrm>
            <a:off x="5630957" y="267391"/>
            <a:ext cx="1232104" cy="1833830"/>
          </a:xfrm>
          <a:prstGeom prst="rect">
            <a:avLst/>
          </a:prstGeom>
          <a:noFill/>
          <a:ln>
            <a:noFill/>
          </a:ln>
        </p:spPr>
      </p:pic>
      <p:pic>
        <p:nvPicPr>
          <p:cNvPr id="242" name="Shape 242"/>
          <p:cNvPicPr preferRelativeResize="0"/>
          <p:nvPr/>
        </p:nvPicPr>
        <p:blipFill rotWithShape="1">
          <a:blip r:embed="rId4">
            <a:alphaModFix/>
          </a:blip>
          <a:srcRect b="0" l="0" r="0" t="0"/>
          <a:stretch/>
        </p:blipFill>
        <p:spPr>
          <a:xfrm>
            <a:off x="4062653" y="2550458"/>
            <a:ext cx="2529879" cy="2957304"/>
          </a:xfrm>
          <a:prstGeom prst="rect">
            <a:avLst/>
          </a:prstGeom>
          <a:noFill/>
          <a:ln>
            <a:noFill/>
          </a:ln>
        </p:spPr>
      </p:pic>
      <p:pic>
        <p:nvPicPr>
          <p:cNvPr id="243" name="Shape 243"/>
          <p:cNvPicPr preferRelativeResize="0"/>
          <p:nvPr/>
        </p:nvPicPr>
        <p:blipFill rotWithShape="1">
          <a:blip r:embed="rId5">
            <a:alphaModFix/>
          </a:blip>
          <a:srcRect b="0" l="0" r="0" t="0"/>
          <a:stretch/>
        </p:blipFill>
        <p:spPr>
          <a:xfrm>
            <a:off x="4062648" y="5913001"/>
            <a:ext cx="2529882" cy="2957304"/>
          </a:xfrm>
          <a:prstGeom prst="rect">
            <a:avLst/>
          </a:prstGeom>
          <a:noFill/>
          <a:ln>
            <a:noFill/>
          </a:ln>
        </p:spPr>
      </p:pic>
      <p:pic>
        <p:nvPicPr>
          <p:cNvPr id="244" name="Shape 244"/>
          <p:cNvPicPr preferRelativeResize="0"/>
          <p:nvPr/>
        </p:nvPicPr>
        <p:blipFill rotWithShape="1">
          <a:blip r:embed="rId6">
            <a:alphaModFix/>
          </a:blip>
          <a:srcRect b="0" l="0" r="0" t="0"/>
          <a:stretch/>
        </p:blipFill>
        <p:spPr>
          <a:xfrm>
            <a:off x="4062653" y="9275545"/>
            <a:ext cx="2529877" cy="2957304"/>
          </a:xfrm>
          <a:prstGeom prst="rect">
            <a:avLst/>
          </a:prstGeom>
          <a:noFill/>
          <a:ln>
            <a:noFill/>
          </a:ln>
        </p:spPr>
      </p:pic>
      <p:sp>
        <p:nvSpPr>
          <p:cNvPr id="245" name="Shape 245"/>
          <p:cNvSpPr/>
          <p:nvPr/>
        </p:nvSpPr>
        <p:spPr>
          <a:xfrm>
            <a:off x="6592532" y="2326794"/>
            <a:ext cx="8254245" cy="792481"/>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595959"/>
              </a:buClr>
              <a:buSzPct val="25000"/>
              <a:buFont typeface="Quattrocento Sans"/>
              <a:buNone/>
            </a:pPr>
            <a:r>
              <a:rPr b="1" i="0" lang="en-US" sz="4000" u="none" cap="none" strike="noStrike">
                <a:solidFill>
                  <a:srgbClr val="595959"/>
                </a:solidFill>
                <a:latin typeface="Quattrocento Sans"/>
                <a:ea typeface="Quattrocento Sans"/>
                <a:cs typeface="Quattrocento Sans"/>
                <a:sym typeface="Quattrocento Sans"/>
              </a:rPr>
              <a:t>Dr. Trevor Hastie</a:t>
            </a:r>
          </a:p>
        </p:txBody>
      </p:sp>
      <p:cxnSp>
        <p:nvCxnSpPr>
          <p:cNvPr id="246" name="Shape 246"/>
          <p:cNvCxnSpPr/>
          <p:nvPr/>
        </p:nvCxnSpPr>
        <p:spPr>
          <a:xfrm>
            <a:off x="6963315" y="3193864"/>
            <a:ext cx="0" cy="2313898"/>
          </a:xfrm>
          <a:prstGeom prst="straightConnector1">
            <a:avLst/>
          </a:prstGeom>
          <a:noFill/>
          <a:ln cap="flat" cmpd="sng" w="114300">
            <a:solidFill>
              <a:srgbClr val="FAE81A"/>
            </a:solidFill>
            <a:prstDash val="solid"/>
            <a:round/>
            <a:headEnd len="med" w="med" type="none"/>
            <a:tailEnd len="med" w="med" type="none"/>
          </a:ln>
        </p:spPr>
      </p:cxnSp>
      <p:cxnSp>
        <p:nvCxnSpPr>
          <p:cNvPr id="247" name="Shape 247"/>
          <p:cNvCxnSpPr/>
          <p:nvPr/>
        </p:nvCxnSpPr>
        <p:spPr>
          <a:xfrm>
            <a:off x="6963315" y="6556409"/>
            <a:ext cx="0" cy="2313898"/>
          </a:xfrm>
          <a:prstGeom prst="straightConnector1">
            <a:avLst/>
          </a:prstGeom>
          <a:noFill/>
          <a:ln cap="flat" cmpd="sng" w="114300">
            <a:solidFill>
              <a:srgbClr val="FAE81A"/>
            </a:solidFill>
            <a:prstDash val="solid"/>
            <a:round/>
            <a:headEnd len="med" w="med" type="none"/>
            <a:tailEnd len="med" w="med" type="none"/>
          </a:ln>
        </p:spPr>
      </p:cxnSp>
      <p:sp>
        <p:nvSpPr>
          <p:cNvPr id="248" name="Shape 248"/>
          <p:cNvSpPr/>
          <p:nvPr/>
        </p:nvSpPr>
        <p:spPr>
          <a:xfrm>
            <a:off x="6559114" y="5722766"/>
            <a:ext cx="8254245" cy="792481"/>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595959"/>
              </a:buClr>
              <a:buSzPct val="25000"/>
              <a:buFont typeface="Quattrocento Sans"/>
              <a:buNone/>
            </a:pPr>
            <a:r>
              <a:rPr b="1" i="0" lang="en-US" sz="4000" u="none" cap="none" strike="noStrike">
                <a:solidFill>
                  <a:srgbClr val="595959"/>
                </a:solidFill>
                <a:latin typeface="Quattrocento Sans"/>
                <a:ea typeface="Quattrocento Sans"/>
                <a:cs typeface="Quattrocento Sans"/>
                <a:sym typeface="Quattrocento Sans"/>
              </a:rPr>
              <a:t>Dr. Rob Tibshirani</a:t>
            </a:r>
          </a:p>
        </p:txBody>
      </p:sp>
      <p:sp>
        <p:nvSpPr>
          <p:cNvPr id="249" name="Shape 249"/>
          <p:cNvSpPr/>
          <p:nvPr/>
        </p:nvSpPr>
        <p:spPr>
          <a:xfrm>
            <a:off x="6592532" y="9015414"/>
            <a:ext cx="8254245" cy="792481"/>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595959"/>
              </a:buClr>
              <a:buSzPct val="25000"/>
              <a:buFont typeface="Quattrocento Sans"/>
              <a:buNone/>
            </a:pPr>
            <a:r>
              <a:rPr b="1" i="0" lang="en-US" sz="4000" u="none" cap="none" strike="noStrike">
                <a:solidFill>
                  <a:srgbClr val="595959"/>
                </a:solidFill>
                <a:latin typeface="Quattrocento Sans"/>
                <a:ea typeface="Quattrocento Sans"/>
                <a:cs typeface="Quattrocento Sans"/>
                <a:sym typeface="Quattrocento Sans"/>
              </a:rPr>
              <a:t>Dr. Stephen Boyd</a:t>
            </a:r>
          </a:p>
        </p:txBody>
      </p:sp>
      <p:cxnSp>
        <p:nvCxnSpPr>
          <p:cNvPr id="250" name="Shape 250"/>
          <p:cNvCxnSpPr/>
          <p:nvPr/>
        </p:nvCxnSpPr>
        <p:spPr>
          <a:xfrm>
            <a:off x="6963315" y="9918950"/>
            <a:ext cx="0" cy="2313898"/>
          </a:xfrm>
          <a:prstGeom prst="straightConnector1">
            <a:avLst/>
          </a:prstGeom>
          <a:noFill/>
          <a:ln cap="flat" cmpd="sng" w="114300">
            <a:solidFill>
              <a:srgbClr val="FAE81A"/>
            </a:solidFill>
            <a:prstDash val="solid"/>
            <a:round/>
            <a:headEnd len="med" w="med" type="none"/>
            <a:tailEnd len="med" w="med" type="none"/>
          </a:ln>
        </p:spPr>
      </p:cxnSp>
      <p:sp>
        <p:nvSpPr>
          <p:cNvPr id="251" name="Shape 251"/>
          <p:cNvSpPr/>
          <p:nvPr/>
        </p:nvSpPr>
        <p:spPr>
          <a:xfrm>
            <a:off x="7268115" y="3160440"/>
            <a:ext cx="13253737" cy="2392681"/>
          </a:xfrm>
          <a:prstGeom prst="rect">
            <a:avLst/>
          </a:prstGeom>
          <a:noFill/>
          <a:ln>
            <a:noFill/>
          </a:ln>
        </p:spPr>
        <p:txBody>
          <a:bodyPr anchorCtr="0" anchor="t" bIns="91425" lIns="91425" rIns="91425" tIns="91425">
            <a:noAutofit/>
          </a:bodyPr>
          <a:lstStyle/>
          <a:p>
            <a:pPr indent="-571500" lvl="0" marL="571500" marR="0" rtl="0" algn="l">
              <a:lnSpc>
                <a:spcPct val="100000"/>
              </a:lnSpc>
              <a:spcBef>
                <a:spcPts val="0"/>
              </a:spcBef>
              <a:spcAft>
                <a:spcPts val="0"/>
              </a:spcAft>
              <a:buClr>
                <a:srgbClr val="7F7F7F"/>
              </a:buClr>
              <a:buSzPct val="100000"/>
              <a:buFont typeface="Arial"/>
              <a:buChar char="•"/>
            </a:pPr>
            <a:r>
              <a:rPr b="0" i="0" lang="en-US" sz="2400" u="none" cap="none" strike="noStrike">
                <a:solidFill>
                  <a:srgbClr val="7F7F7F"/>
                </a:solidFill>
                <a:latin typeface="Quattrocento Sans"/>
                <a:ea typeface="Quattrocento Sans"/>
                <a:cs typeface="Quattrocento Sans"/>
                <a:sym typeface="Quattrocento Sans"/>
              </a:rPr>
              <a:t>PhD in Statistics, Stanford University</a:t>
            </a:r>
          </a:p>
          <a:p>
            <a:pPr indent="-571500" lvl="0" marL="571500" marR="0" rtl="0" algn="l">
              <a:lnSpc>
                <a:spcPct val="100000"/>
              </a:lnSpc>
              <a:spcBef>
                <a:spcPts val="0"/>
              </a:spcBef>
              <a:spcAft>
                <a:spcPts val="0"/>
              </a:spcAft>
              <a:buClr>
                <a:srgbClr val="7F7F7F"/>
              </a:buClr>
              <a:buSzPct val="100000"/>
              <a:buFont typeface="Arial"/>
              <a:buChar char="•"/>
            </a:pPr>
            <a:r>
              <a:rPr b="0" i="0" lang="en-US" sz="2400" u="none" cap="none" strike="noStrike">
                <a:solidFill>
                  <a:srgbClr val="7F7F7F"/>
                </a:solidFill>
                <a:latin typeface="Quattrocento Sans"/>
                <a:ea typeface="Quattrocento Sans"/>
                <a:cs typeface="Quattrocento Sans"/>
                <a:sym typeface="Quattrocento Sans"/>
              </a:rPr>
              <a:t>John A. Overdeck Professor of Mathematics, Stanford University</a:t>
            </a:r>
          </a:p>
          <a:p>
            <a:pPr indent="-571500" lvl="0" marL="571500" marR="0" rtl="0" algn="l">
              <a:lnSpc>
                <a:spcPct val="100000"/>
              </a:lnSpc>
              <a:spcBef>
                <a:spcPts val="0"/>
              </a:spcBef>
              <a:spcAft>
                <a:spcPts val="0"/>
              </a:spcAft>
              <a:buClr>
                <a:srgbClr val="7F7F7F"/>
              </a:buClr>
              <a:buSzPct val="100000"/>
              <a:buFont typeface="Arial"/>
              <a:buChar char="•"/>
            </a:pPr>
            <a:r>
              <a:rPr b="0" i="0" lang="en-US" sz="2400" u="none" cap="none" strike="noStrike">
                <a:solidFill>
                  <a:srgbClr val="7F7F7F"/>
                </a:solidFill>
                <a:latin typeface="Quattrocento Sans"/>
                <a:ea typeface="Quattrocento Sans"/>
                <a:cs typeface="Quattrocento Sans"/>
                <a:sym typeface="Quattrocento Sans"/>
              </a:rPr>
              <a:t>Co-author, </a:t>
            </a:r>
            <a:r>
              <a:rPr b="0" i="1" lang="en-US" sz="2400" u="none" cap="none" strike="noStrike">
                <a:solidFill>
                  <a:srgbClr val="7F7F7F"/>
                </a:solidFill>
                <a:latin typeface="Quattrocento Sans"/>
                <a:ea typeface="Quattrocento Sans"/>
                <a:cs typeface="Quattrocento Sans"/>
                <a:sym typeface="Quattrocento Sans"/>
              </a:rPr>
              <a:t>The Elements of Statistical Learning: Prediction, Inference and Data Mining</a:t>
            </a:r>
          </a:p>
          <a:p>
            <a:pPr indent="-571500" lvl="0" marL="571500" marR="0" rtl="0" algn="l">
              <a:lnSpc>
                <a:spcPct val="100000"/>
              </a:lnSpc>
              <a:spcBef>
                <a:spcPts val="0"/>
              </a:spcBef>
              <a:spcAft>
                <a:spcPts val="0"/>
              </a:spcAft>
              <a:buClr>
                <a:srgbClr val="7F7F7F"/>
              </a:buClr>
              <a:buSzPct val="100000"/>
              <a:buFont typeface="Arial"/>
              <a:buChar char="•"/>
            </a:pPr>
            <a:r>
              <a:rPr b="0" i="0" lang="en-US" sz="2400" u="none" cap="none" strike="noStrike">
                <a:solidFill>
                  <a:srgbClr val="7F7F7F"/>
                </a:solidFill>
                <a:latin typeface="Quattrocento Sans"/>
                <a:ea typeface="Quattrocento Sans"/>
                <a:cs typeface="Quattrocento Sans"/>
                <a:sym typeface="Quattrocento Sans"/>
              </a:rPr>
              <a:t>Co-author with John Chambers, </a:t>
            </a:r>
            <a:r>
              <a:rPr b="0" i="1" lang="en-US" sz="2400" u="none" cap="none" strike="noStrike">
                <a:solidFill>
                  <a:srgbClr val="7F7F7F"/>
                </a:solidFill>
                <a:latin typeface="Quattrocento Sans"/>
                <a:ea typeface="Quattrocento Sans"/>
                <a:cs typeface="Quattrocento Sans"/>
                <a:sym typeface="Quattrocento Sans"/>
              </a:rPr>
              <a:t>Statistical Models in S</a:t>
            </a:r>
          </a:p>
          <a:p>
            <a:pPr indent="-571500" lvl="0" marL="571500" marR="0" rtl="0" algn="l">
              <a:lnSpc>
                <a:spcPct val="100000"/>
              </a:lnSpc>
              <a:spcBef>
                <a:spcPts val="0"/>
              </a:spcBef>
              <a:spcAft>
                <a:spcPts val="0"/>
              </a:spcAft>
              <a:buClr>
                <a:srgbClr val="7F7F7F"/>
              </a:buClr>
              <a:buSzPct val="100000"/>
              <a:buFont typeface="Arial"/>
              <a:buChar char="•"/>
            </a:pPr>
            <a:r>
              <a:rPr b="0" i="0" lang="en-US" sz="2400" u="none" cap="none" strike="noStrike">
                <a:solidFill>
                  <a:srgbClr val="7F7F7F"/>
                </a:solidFill>
                <a:latin typeface="Quattrocento Sans"/>
                <a:ea typeface="Quattrocento Sans"/>
                <a:cs typeface="Quattrocento Sans"/>
                <a:sym typeface="Quattrocento Sans"/>
              </a:rPr>
              <a:t>Co-author, </a:t>
            </a:r>
            <a:r>
              <a:rPr b="0" i="1" lang="en-US" sz="2400" u="none" cap="none" strike="noStrike">
                <a:solidFill>
                  <a:srgbClr val="7F7F7F"/>
                </a:solidFill>
                <a:latin typeface="Quattrocento Sans"/>
                <a:ea typeface="Quattrocento Sans"/>
                <a:cs typeface="Quattrocento Sans"/>
                <a:sym typeface="Quattrocento Sans"/>
              </a:rPr>
              <a:t>Generalized Additive Models </a:t>
            </a:r>
          </a:p>
          <a:p>
            <a:pPr indent="-571500" lvl="0" marL="571500" marR="0" rtl="0" algn="l">
              <a:lnSpc>
                <a:spcPct val="100000"/>
              </a:lnSpc>
              <a:spcBef>
                <a:spcPts val="0"/>
              </a:spcBef>
              <a:spcAft>
                <a:spcPts val="0"/>
              </a:spcAft>
              <a:buClr>
                <a:srgbClr val="7F7F7F"/>
              </a:buClr>
              <a:buSzPct val="100000"/>
              <a:buFont typeface="Arial"/>
              <a:buChar char="•"/>
            </a:pPr>
            <a:r>
              <a:rPr b="0" i="0" lang="en-US" sz="2400" u="none" cap="none" strike="noStrike">
                <a:solidFill>
                  <a:srgbClr val="7F7F7F"/>
                </a:solidFill>
                <a:latin typeface="Quattrocento Sans"/>
                <a:ea typeface="Quattrocento Sans"/>
                <a:cs typeface="Quattrocento Sans"/>
                <a:sym typeface="Quattrocento Sans"/>
              </a:rPr>
              <a:t>108,404 citations (via Google Scholar)</a:t>
            </a:r>
          </a:p>
        </p:txBody>
      </p:sp>
      <p:sp>
        <p:nvSpPr>
          <p:cNvPr id="252" name="Shape 252"/>
          <p:cNvSpPr/>
          <p:nvPr/>
        </p:nvSpPr>
        <p:spPr>
          <a:xfrm>
            <a:off x="7268115" y="6556409"/>
            <a:ext cx="13253737" cy="2392681"/>
          </a:xfrm>
          <a:prstGeom prst="rect">
            <a:avLst/>
          </a:prstGeom>
          <a:noFill/>
          <a:ln>
            <a:noFill/>
          </a:ln>
        </p:spPr>
        <p:txBody>
          <a:bodyPr anchorCtr="0" anchor="t" bIns="91425" lIns="91425" rIns="91425" tIns="91425">
            <a:noAutofit/>
          </a:bodyPr>
          <a:lstStyle/>
          <a:p>
            <a:pPr indent="-571500" lvl="0" marL="571500" marR="0" rtl="0" algn="l">
              <a:lnSpc>
                <a:spcPct val="100000"/>
              </a:lnSpc>
              <a:spcBef>
                <a:spcPts val="0"/>
              </a:spcBef>
              <a:spcAft>
                <a:spcPts val="0"/>
              </a:spcAft>
              <a:buClr>
                <a:srgbClr val="7F7F7F"/>
              </a:buClr>
              <a:buSzPct val="100000"/>
              <a:buFont typeface="Arial"/>
              <a:buChar char="•"/>
            </a:pPr>
            <a:r>
              <a:rPr b="0" i="0" lang="en-US" sz="2400" u="none" cap="none" strike="noStrike">
                <a:solidFill>
                  <a:srgbClr val="7F7F7F"/>
                </a:solidFill>
                <a:latin typeface="Quattrocento Sans"/>
                <a:ea typeface="Quattrocento Sans"/>
                <a:cs typeface="Quattrocento Sans"/>
                <a:sym typeface="Quattrocento Sans"/>
              </a:rPr>
              <a:t>PhD in Statistics, Stanford University</a:t>
            </a:r>
          </a:p>
          <a:p>
            <a:pPr indent="-571500" lvl="0" marL="571500" marR="0" rtl="0" algn="l">
              <a:lnSpc>
                <a:spcPct val="100000"/>
              </a:lnSpc>
              <a:spcBef>
                <a:spcPts val="0"/>
              </a:spcBef>
              <a:spcAft>
                <a:spcPts val="0"/>
              </a:spcAft>
              <a:buClr>
                <a:srgbClr val="7F7F7F"/>
              </a:buClr>
              <a:buSzPct val="100000"/>
              <a:buFont typeface="Arial"/>
              <a:buChar char="•"/>
            </a:pPr>
            <a:r>
              <a:rPr b="0" i="0" lang="en-US" sz="2400" u="none" cap="none" strike="noStrike">
                <a:solidFill>
                  <a:srgbClr val="7F7F7F"/>
                </a:solidFill>
                <a:latin typeface="Quattrocento Sans"/>
                <a:ea typeface="Quattrocento Sans"/>
                <a:cs typeface="Quattrocento Sans"/>
                <a:sym typeface="Quattrocento Sans"/>
              </a:rPr>
              <a:t>Professor of Statistics and Health Research and Policy, Stanford University</a:t>
            </a:r>
          </a:p>
          <a:p>
            <a:pPr indent="-571500" lvl="0" marL="571500" marR="0" rtl="0" algn="l">
              <a:lnSpc>
                <a:spcPct val="100000"/>
              </a:lnSpc>
              <a:spcBef>
                <a:spcPts val="0"/>
              </a:spcBef>
              <a:spcAft>
                <a:spcPts val="0"/>
              </a:spcAft>
              <a:buClr>
                <a:srgbClr val="7F7F7F"/>
              </a:buClr>
              <a:buSzPct val="100000"/>
              <a:buFont typeface="Arial"/>
              <a:buChar char="•"/>
            </a:pPr>
            <a:r>
              <a:rPr b="0" i="0" lang="en-US" sz="2400" u="none" cap="none" strike="noStrike">
                <a:solidFill>
                  <a:srgbClr val="7F7F7F"/>
                </a:solidFill>
                <a:latin typeface="Quattrocento Sans"/>
                <a:ea typeface="Quattrocento Sans"/>
                <a:cs typeface="Quattrocento Sans"/>
                <a:sym typeface="Quattrocento Sans"/>
              </a:rPr>
              <a:t>COPPS Presidents’ Award recipient</a:t>
            </a:r>
          </a:p>
          <a:p>
            <a:pPr indent="-571500" lvl="0" marL="571500" marR="0" rtl="0" algn="l">
              <a:lnSpc>
                <a:spcPct val="100000"/>
              </a:lnSpc>
              <a:spcBef>
                <a:spcPts val="0"/>
              </a:spcBef>
              <a:spcAft>
                <a:spcPts val="0"/>
              </a:spcAft>
              <a:buClr>
                <a:srgbClr val="7F7F7F"/>
              </a:buClr>
              <a:buSzPct val="100000"/>
              <a:buFont typeface="Arial"/>
              <a:buChar char="•"/>
            </a:pPr>
            <a:r>
              <a:rPr b="0" i="0" lang="en-US" sz="2400" u="none" cap="none" strike="noStrike">
                <a:solidFill>
                  <a:srgbClr val="7F7F7F"/>
                </a:solidFill>
                <a:latin typeface="Quattrocento Sans"/>
                <a:ea typeface="Quattrocento Sans"/>
                <a:cs typeface="Quattrocento Sans"/>
                <a:sym typeface="Quattrocento Sans"/>
              </a:rPr>
              <a:t>Co-author, </a:t>
            </a:r>
            <a:r>
              <a:rPr b="0" i="1" lang="en-US" sz="2400" u="none" cap="none" strike="noStrike">
                <a:solidFill>
                  <a:srgbClr val="7F7F7F"/>
                </a:solidFill>
                <a:latin typeface="Quattrocento Sans"/>
                <a:ea typeface="Quattrocento Sans"/>
                <a:cs typeface="Quattrocento Sans"/>
                <a:sym typeface="Quattrocento Sans"/>
              </a:rPr>
              <a:t>The Elements of Statistical Learning: Prediction, Inference and Data Mining</a:t>
            </a:r>
          </a:p>
          <a:p>
            <a:pPr indent="-571500" lvl="0" marL="571500" marR="0" rtl="0" algn="l">
              <a:lnSpc>
                <a:spcPct val="100000"/>
              </a:lnSpc>
              <a:spcBef>
                <a:spcPts val="0"/>
              </a:spcBef>
              <a:spcAft>
                <a:spcPts val="0"/>
              </a:spcAft>
              <a:buClr>
                <a:srgbClr val="7F7F7F"/>
              </a:buClr>
              <a:buSzPct val="100000"/>
              <a:buFont typeface="Arial"/>
              <a:buChar char="•"/>
            </a:pPr>
            <a:r>
              <a:rPr b="0" i="0" lang="en-US" sz="2400" u="none" cap="none" strike="noStrike">
                <a:solidFill>
                  <a:srgbClr val="7F7F7F"/>
                </a:solidFill>
                <a:latin typeface="Quattrocento Sans"/>
                <a:ea typeface="Quattrocento Sans"/>
                <a:cs typeface="Quattrocento Sans"/>
                <a:sym typeface="Quattrocento Sans"/>
              </a:rPr>
              <a:t>Author, </a:t>
            </a:r>
            <a:r>
              <a:rPr b="0" i="1" lang="en-US" sz="2400" u="none" cap="none" strike="noStrike">
                <a:solidFill>
                  <a:srgbClr val="7F7F7F"/>
                </a:solidFill>
                <a:latin typeface="Quattrocento Sans"/>
                <a:ea typeface="Quattrocento Sans"/>
                <a:cs typeface="Quattrocento Sans"/>
                <a:sym typeface="Quattrocento Sans"/>
              </a:rPr>
              <a:t>Regression Shrinkage and Selection via the Lasso</a:t>
            </a:r>
          </a:p>
          <a:p>
            <a:pPr indent="-571500" lvl="0" marL="571500" marR="0" rtl="0" algn="l">
              <a:lnSpc>
                <a:spcPct val="100000"/>
              </a:lnSpc>
              <a:spcBef>
                <a:spcPts val="0"/>
              </a:spcBef>
              <a:spcAft>
                <a:spcPts val="0"/>
              </a:spcAft>
              <a:buClr>
                <a:srgbClr val="7F7F7F"/>
              </a:buClr>
              <a:buSzPct val="100000"/>
              <a:buFont typeface="Arial"/>
              <a:buChar char="•"/>
            </a:pPr>
            <a:r>
              <a:rPr b="0" i="0" lang="en-US" sz="2400" u="none" cap="none" strike="noStrike">
                <a:solidFill>
                  <a:srgbClr val="7F7F7F"/>
                </a:solidFill>
                <a:latin typeface="Quattrocento Sans"/>
                <a:ea typeface="Quattrocento Sans"/>
                <a:cs typeface="Quattrocento Sans"/>
                <a:sym typeface="Quattrocento Sans"/>
              </a:rPr>
              <a:t>Co-author, </a:t>
            </a:r>
            <a:r>
              <a:rPr b="0" i="1" lang="en-US" sz="2400" u="none" cap="none" strike="noStrike">
                <a:solidFill>
                  <a:srgbClr val="7F7F7F"/>
                </a:solidFill>
                <a:latin typeface="Quattrocento Sans"/>
                <a:ea typeface="Quattrocento Sans"/>
                <a:cs typeface="Quattrocento Sans"/>
                <a:sym typeface="Quattrocento Sans"/>
              </a:rPr>
              <a:t>An Introduction to the Bootstrap </a:t>
            </a:r>
          </a:p>
        </p:txBody>
      </p:sp>
      <p:sp>
        <p:nvSpPr>
          <p:cNvPr id="253" name="Shape 253"/>
          <p:cNvSpPr/>
          <p:nvPr/>
        </p:nvSpPr>
        <p:spPr>
          <a:xfrm>
            <a:off x="7268115" y="9849056"/>
            <a:ext cx="13253737" cy="2392681"/>
          </a:xfrm>
          <a:prstGeom prst="rect">
            <a:avLst/>
          </a:prstGeom>
          <a:noFill/>
          <a:ln>
            <a:noFill/>
          </a:ln>
        </p:spPr>
        <p:txBody>
          <a:bodyPr anchorCtr="0" anchor="t" bIns="91425" lIns="91425" rIns="91425" tIns="91425">
            <a:noAutofit/>
          </a:bodyPr>
          <a:lstStyle/>
          <a:p>
            <a:pPr indent="-571500" lvl="0" marL="571500" marR="0" rtl="0" algn="l">
              <a:lnSpc>
                <a:spcPct val="100000"/>
              </a:lnSpc>
              <a:spcBef>
                <a:spcPts val="0"/>
              </a:spcBef>
              <a:spcAft>
                <a:spcPts val="0"/>
              </a:spcAft>
              <a:buClr>
                <a:srgbClr val="7F7F7F"/>
              </a:buClr>
              <a:buSzPct val="100000"/>
              <a:buFont typeface="Arial"/>
              <a:buChar char="•"/>
            </a:pPr>
            <a:r>
              <a:rPr b="0" i="0" lang="en-US" sz="2400" u="none" cap="none" strike="noStrike">
                <a:solidFill>
                  <a:srgbClr val="7F7F7F"/>
                </a:solidFill>
                <a:latin typeface="Quattrocento Sans"/>
                <a:ea typeface="Quattrocento Sans"/>
                <a:cs typeface="Quattrocento Sans"/>
                <a:sym typeface="Quattrocento Sans"/>
              </a:rPr>
              <a:t>PhD in Electrical Engineering and Computer Science, UC Berkeley</a:t>
            </a:r>
          </a:p>
          <a:p>
            <a:pPr indent="-571500" lvl="0" marL="571500" marR="0" rtl="0" algn="l">
              <a:lnSpc>
                <a:spcPct val="100000"/>
              </a:lnSpc>
              <a:spcBef>
                <a:spcPts val="0"/>
              </a:spcBef>
              <a:spcAft>
                <a:spcPts val="0"/>
              </a:spcAft>
              <a:buClr>
                <a:srgbClr val="7F7F7F"/>
              </a:buClr>
              <a:buSzPct val="100000"/>
              <a:buFont typeface="Arial"/>
              <a:buChar char="•"/>
            </a:pPr>
            <a:r>
              <a:rPr b="0" i="0" lang="en-US" sz="2400" u="none" cap="none" strike="noStrike">
                <a:solidFill>
                  <a:srgbClr val="7F7F7F"/>
                </a:solidFill>
                <a:latin typeface="Quattrocento Sans"/>
                <a:ea typeface="Quattrocento Sans"/>
                <a:cs typeface="Quattrocento Sans"/>
                <a:sym typeface="Quattrocento Sans"/>
              </a:rPr>
              <a:t>Professor of Electrical Engineering and Computer Science, Stanford University</a:t>
            </a:r>
          </a:p>
          <a:p>
            <a:pPr indent="-571500" lvl="0" marL="571500" marR="0" rtl="0" algn="l">
              <a:lnSpc>
                <a:spcPct val="100000"/>
              </a:lnSpc>
              <a:spcBef>
                <a:spcPts val="0"/>
              </a:spcBef>
              <a:spcAft>
                <a:spcPts val="0"/>
              </a:spcAft>
              <a:buClr>
                <a:srgbClr val="7F7F7F"/>
              </a:buClr>
              <a:buSzPct val="100000"/>
              <a:buFont typeface="Arial"/>
              <a:buChar char="•"/>
            </a:pPr>
            <a:r>
              <a:rPr b="0" i="0" lang="en-US" sz="2400" u="none" cap="none" strike="noStrike">
                <a:solidFill>
                  <a:srgbClr val="7F7F7F"/>
                </a:solidFill>
                <a:latin typeface="Quattrocento Sans"/>
                <a:ea typeface="Quattrocento Sans"/>
                <a:cs typeface="Quattrocento Sans"/>
                <a:sym typeface="Quattrocento Sans"/>
              </a:rPr>
              <a:t>Co-author, Convex Optimization</a:t>
            </a:r>
          </a:p>
          <a:p>
            <a:pPr indent="-571500" lvl="0" marL="571500" marR="0" rtl="0" algn="l">
              <a:lnSpc>
                <a:spcPct val="100000"/>
              </a:lnSpc>
              <a:spcBef>
                <a:spcPts val="0"/>
              </a:spcBef>
              <a:spcAft>
                <a:spcPts val="0"/>
              </a:spcAft>
              <a:buClr>
                <a:srgbClr val="7F7F7F"/>
              </a:buClr>
              <a:buSzPct val="100000"/>
              <a:buFont typeface="Arial"/>
              <a:buChar char="•"/>
            </a:pPr>
            <a:r>
              <a:rPr b="0" i="0" lang="en-US" sz="2400" u="none" cap="none" strike="noStrike">
                <a:solidFill>
                  <a:srgbClr val="7F7F7F"/>
                </a:solidFill>
                <a:latin typeface="Quattrocento Sans"/>
                <a:ea typeface="Quattrocento Sans"/>
                <a:cs typeface="Quattrocento Sans"/>
                <a:sym typeface="Quattrocento Sans"/>
              </a:rPr>
              <a:t>Co-author, Linear Matrix Inequalities in System and Control Theory</a:t>
            </a:r>
          </a:p>
          <a:p>
            <a:pPr indent="-571500" lvl="0" marL="571500" marR="0" rtl="0" algn="l">
              <a:lnSpc>
                <a:spcPct val="100000"/>
              </a:lnSpc>
              <a:spcBef>
                <a:spcPts val="0"/>
              </a:spcBef>
              <a:spcAft>
                <a:spcPts val="0"/>
              </a:spcAft>
              <a:buClr>
                <a:srgbClr val="7F7F7F"/>
              </a:buClr>
              <a:buSzPct val="100000"/>
              <a:buFont typeface="Arial"/>
              <a:buChar char="•"/>
            </a:pPr>
            <a:r>
              <a:rPr b="0" i="0" lang="en-US" sz="2400" u="none" cap="none" strike="noStrike">
                <a:solidFill>
                  <a:srgbClr val="7F7F7F"/>
                </a:solidFill>
                <a:latin typeface="Quattrocento Sans"/>
                <a:ea typeface="Quattrocento Sans"/>
                <a:cs typeface="Quattrocento Sans"/>
                <a:sym typeface="Quattrocento Sans"/>
              </a:rPr>
              <a:t>Co-author, </a:t>
            </a:r>
            <a:r>
              <a:rPr b="0" i="1" lang="en-US" sz="2400" u="none" cap="none" strike="noStrike">
                <a:solidFill>
                  <a:srgbClr val="7F7F7F"/>
                </a:solidFill>
                <a:latin typeface="Quattrocento Sans"/>
                <a:ea typeface="Quattrocento Sans"/>
                <a:cs typeface="Quattrocento Sans"/>
                <a:sym typeface="Quattrocento Sans"/>
              </a:rPr>
              <a:t>Distributed Optimization and Statistical Learning via the Alternating Direction Method of Multipliers</a:t>
            </a:r>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6" name="Shape 1006"/>
        <p:cNvGrpSpPr/>
        <p:nvPr/>
      </p:nvGrpSpPr>
      <p:grpSpPr>
        <a:xfrm>
          <a:off x="0" y="0"/>
          <a:ext cx="0" cy="0"/>
          <a:chOff x="0" y="0"/>
          <a:chExt cx="0" cy="0"/>
        </a:xfrm>
      </p:grpSpPr>
      <p:sp>
        <p:nvSpPr>
          <p:cNvPr id="1007" name="Shape 1007"/>
          <p:cNvSpPr txBox="1"/>
          <p:nvPr>
            <p:ph type="title"/>
          </p:nvPr>
        </p:nvSpPr>
        <p:spPr>
          <a:xfrm>
            <a:off x="3962400" y="-18933"/>
            <a:ext cx="16459200" cy="1763066"/>
          </a:xfrm>
          <a:prstGeom prst="rect">
            <a:avLst/>
          </a:prstGeom>
          <a:noFill/>
          <a:ln>
            <a:noFill/>
          </a:ln>
        </p:spPr>
        <p:txBody>
          <a:bodyPr anchorCtr="0" anchor="ctr" bIns="91375" lIns="91375" rIns="91375" tIns="91375">
            <a:noAutofit/>
          </a:bodyPr>
          <a:lstStyle/>
          <a:p>
            <a:pPr indent="0" lvl="0" marL="0" marR="0" rtl="0" algn="ctr">
              <a:lnSpc>
                <a:spcPct val="100000"/>
              </a:lnSpc>
              <a:spcBef>
                <a:spcPts val="0"/>
              </a:spcBef>
              <a:spcAft>
                <a:spcPts val="0"/>
              </a:spcAft>
              <a:buClr>
                <a:srgbClr val="000000"/>
              </a:buClr>
              <a:buSzPct val="25000"/>
              <a:buFont typeface="Helvetica Neue"/>
              <a:buNone/>
            </a:pPr>
            <a:r>
              <a:rPr b="1" i="0" lang="en-US" sz="6400" u="none" cap="none" strike="noStrike">
                <a:solidFill>
                  <a:srgbClr val="000000"/>
                </a:solidFill>
                <a:latin typeface="Helvetica Neue"/>
                <a:ea typeface="Helvetica Neue"/>
                <a:cs typeface="Helvetica Neue"/>
                <a:sym typeface="Helvetica Neue"/>
              </a:rPr>
              <a:t>What is Deep Learning?</a:t>
            </a:r>
          </a:p>
        </p:txBody>
      </p:sp>
      <p:sp>
        <p:nvSpPr>
          <p:cNvPr id="1008" name="Shape 1008"/>
          <p:cNvSpPr/>
          <p:nvPr/>
        </p:nvSpPr>
        <p:spPr>
          <a:xfrm>
            <a:off x="4421398" y="2954507"/>
            <a:ext cx="6705882" cy="8933180"/>
          </a:xfrm>
          <a:prstGeom prst="rect">
            <a:avLst/>
          </a:prstGeom>
          <a:noFill/>
          <a:ln>
            <a:noFill/>
          </a:ln>
        </p:spPr>
        <p:txBody>
          <a:bodyPr anchorCtr="0" anchor="ctr" bIns="91425" lIns="91425" rIns="91425" tIns="91425">
            <a:noAutofit/>
          </a:bodyPr>
          <a:lstStyle/>
          <a:p>
            <a:pPr indent="-300789" lvl="0" marL="300789" marR="0" rtl="0" algn="l">
              <a:lnSpc>
                <a:spcPct val="100000"/>
              </a:lnSpc>
              <a:spcBef>
                <a:spcPts val="0"/>
              </a:spcBef>
              <a:spcAft>
                <a:spcPts val="0"/>
              </a:spcAft>
              <a:buClr>
                <a:srgbClr val="000000"/>
              </a:buClr>
              <a:buSzPct val="100000"/>
              <a:buFont typeface="Calibri"/>
              <a:buChar char="•"/>
            </a:pPr>
            <a:r>
              <a:rPr b="0" i="0" lang="en-US" sz="4400" u="none" cap="none" strike="noStrike">
                <a:solidFill>
                  <a:srgbClr val="000000"/>
                </a:solidFill>
                <a:latin typeface="Calibri"/>
                <a:ea typeface="Calibri"/>
                <a:cs typeface="Calibri"/>
                <a:sym typeface="Calibri"/>
              </a:rPr>
              <a:t>Deep Learning learns a </a:t>
            </a:r>
            <a:r>
              <a:rPr b="1" i="0" lang="en-US" sz="4400" u="none" cap="none" strike="noStrike">
                <a:solidFill>
                  <a:srgbClr val="000000"/>
                </a:solidFill>
                <a:latin typeface="Helvetica Neue"/>
                <a:ea typeface="Helvetica Neue"/>
                <a:cs typeface="Helvetica Neue"/>
                <a:sym typeface="Helvetica Neue"/>
              </a:rPr>
              <a:t>hierarchy of non-linear transformations</a:t>
            </a:r>
          </a:p>
          <a:p>
            <a:pPr indent="-300789" lvl="0" marL="300789" marR="0" rtl="0" algn="l">
              <a:lnSpc>
                <a:spcPct val="100000"/>
              </a:lnSpc>
              <a:spcBef>
                <a:spcPts val="0"/>
              </a:spcBef>
              <a:spcAft>
                <a:spcPts val="0"/>
              </a:spcAft>
              <a:buClr>
                <a:srgbClr val="000000"/>
              </a:buClr>
              <a:buSzPct val="100000"/>
              <a:buFont typeface="Calibri"/>
              <a:buChar char="•"/>
            </a:pPr>
            <a:r>
              <a:rPr b="0" i="0" lang="en-US" sz="4400" u="none" cap="none" strike="noStrike">
                <a:solidFill>
                  <a:srgbClr val="000000"/>
                </a:solidFill>
                <a:latin typeface="Calibri"/>
                <a:ea typeface="Calibri"/>
                <a:cs typeface="Calibri"/>
                <a:sym typeface="Calibri"/>
              </a:rPr>
              <a:t>Neurons transform their input in a non-linear way</a:t>
            </a:r>
          </a:p>
          <a:p>
            <a:pPr indent="-300789" lvl="0" marL="300789" marR="0" rtl="0" algn="l">
              <a:lnSpc>
                <a:spcPct val="100000"/>
              </a:lnSpc>
              <a:spcBef>
                <a:spcPts val="0"/>
              </a:spcBef>
              <a:spcAft>
                <a:spcPts val="0"/>
              </a:spcAft>
              <a:buClr>
                <a:srgbClr val="000000"/>
              </a:buClr>
              <a:buSzPct val="100000"/>
              <a:buFont typeface="Helvetica Neue"/>
              <a:buChar char="•"/>
            </a:pPr>
            <a:r>
              <a:rPr b="1" i="0" lang="en-US" sz="4400" u="none" cap="none" strike="noStrike">
                <a:solidFill>
                  <a:srgbClr val="000000"/>
                </a:solidFill>
                <a:latin typeface="Helvetica Neue"/>
                <a:ea typeface="Helvetica Neue"/>
                <a:cs typeface="Helvetica Neue"/>
                <a:sym typeface="Helvetica Neue"/>
              </a:rPr>
              <a:t>Black-box, brute-force method, really good at pattern recognition</a:t>
            </a:r>
          </a:p>
          <a:p>
            <a:pPr indent="-300789" lvl="0" marL="300789" marR="0" rtl="0" algn="l">
              <a:lnSpc>
                <a:spcPct val="100000"/>
              </a:lnSpc>
              <a:spcBef>
                <a:spcPts val="0"/>
              </a:spcBef>
              <a:spcAft>
                <a:spcPts val="0"/>
              </a:spcAft>
              <a:buClr>
                <a:srgbClr val="000000"/>
              </a:buClr>
              <a:buSzPct val="100000"/>
              <a:buFont typeface="Calibri"/>
              <a:buChar char="•"/>
            </a:pPr>
            <a:r>
              <a:rPr b="0" i="0" lang="en-US" sz="4400" u="none" cap="none" strike="noStrike">
                <a:solidFill>
                  <a:srgbClr val="000000"/>
                </a:solidFill>
                <a:latin typeface="Calibri"/>
                <a:ea typeface="Calibri"/>
                <a:cs typeface="Calibri"/>
                <a:sym typeface="Calibri"/>
              </a:rPr>
              <a:t>Deep Learning got a boost in the last decade due to </a:t>
            </a:r>
            <a:r>
              <a:rPr b="1" i="0" lang="en-US" sz="4400" u="none" cap="none" strike="noStrike">
                <a:solidFill>
                  <a:srgbClr val="000000"/>
                </a:solidFill>
                <a:latin typeface="Helvetica Neue"/>
                <a:ea typeface="Helvetica Neue"/>
                <a:cs typeface="Helvetica Neue"/>
                <a:sym typeface="Helvetica Neue"/>
              </a:rPr>
              <a:t>faster hardware</a:t>
            </a:r>
            <a:r>
              <a:rPr b="0" i="0" lang="en-US" sz="4400" u="none" cap="none" strike="noStrike">
                <a:solidFill>
                  <a:srgbClr val="000000"/>
                </a:solidFill>
                <a:latin typeface="Calibri"/>
                <a:ea typeface="Calibri"/>
                <a:cs typeface="Calibri"/>
                <a:sym typeface="Calibri"/>
              </a:rPr>
              <a:t> and </a:t>
            </a:r>
            <a:r>
              <a:rPr b="1" i="0" lang="en-US" sz="4400" u="none" cap="none" strike="noStrike">
                <a:solidFill>
                  <a:srgbClr val="000000"/>
                </a:solidFill>
                <a:latin typeface="Helvetica Neue"/>
                <a:ea typeface="Helvetica Neue"/>
                <a:cs typeface="Helvetica Neue"/>
                <a:sym typeface="Helvetica Neue"/>
              </a:rPr>
              <a:t>algorithmic advances</a:t>
            </a:r>
          </a:p>
        </p:txBody>
      </p:sp>
      <p:pic>
        <p:nvPicPr>
          <p:cNvPr id="1009" name="Shape 1009"/>
          <p:cNvPicPr preferRelativeResize="0"/>
          <p:nvPr/>
        </p:nvPicPr>
        <p:blipFill rotWithShape="1">
          <a:blip r:embed="rId3">
            <a:alphaModFix/>
          </a:blip>
          <a:srcRect b="0" l="0" r="0" t="0"/>
          <a:stretch/>
        </p:blipFill>
        <p:spPr>
          <a:xfrm>
            <a:off x="12361910" y="2867977"/>
            <a:ext cx="7370683" cy="4205071"/>
          </a:xfrm>
          <a:prstGeom prst="rect">
            <a:avLst/>
          </a:prstGeom>
          <a:noFill/>
          <a:ln>
            <a:noFill/>
          </a:ln>
        </p:spPr>
      </p:pic>
      <p:sp>
        <p:nvSpPr>
          <p:cNvPr id="1010" name="Shape 1010"/>
          <p:cNvSpPr/>
          <p:nvPr/>
        </p:nvSpPr>
        <p:spPr>
          <a:xfrm>
            <a:off x="9196621" y="7910099"/>
            <a:ext cx="13017501" cy="4023361"/>
          </a:xfrm>
          <a:prstGeom prst="rect">
            <a:avLst/>
          </a:prstGeom>
          <a:noFill/>
          <a:ln>
            <a:noFill/>
          </a:ln>
        </p:spPr>
        <p:txBody>
          <a:bodyPr anchorCtr="0" anchor="t" bIns="182875" lIns="182875" rIns="182875" tIns="182875">
            <a:noAutofit/>
          </a:bodyPr>
          <a:lstStyle/>
          <a:p>
            <a:pPr indent="0" lvl="0" marL="0" marR="0" rtl="0" algn="ctr">
              <a:lnSpc>
                <a:spcPct val="100000"/>
              </a:lnSpc>
              <a:spcBef>
                <a:spcPts val="0"/>
              </a:spcBef>
              <a:spcAft>
                <a:spcPts val="0"/>
              </a:spcAft>
              <a:buClr>
                <a:srgbClr val="000000"/>
              </a:buClr>
              <a:buSzPct val="25000"/>
              <a:buFont typeface="Helvetica Neue"/>
              <a:buNone/>
            </a:pPr>
            <a:r>
              <a:rPr b="1" i="0" lang="en-US" sz="4000" u="none" cap="none" strike="noStrike">
                <a:solidFill>
                  <a:srgbClr val="000000"/>
                </a:solidFill>
                <a:latin typeface="Helvetica Neue"/>
                <a:ea typeface="Helvetica Neue"/>
                <a:cs typeface="Helvetica Neue"/>
                <a:sym typeface="Helvetica Neue"/>
              </a:rPr>
              <a:t>Deep Learning model </a:t>
            </a:r>
          </a:p>
          <a:p>
            <a:pPr indent="0" lvl="0" marL="0" marR="0" rtl="0" algn="ctr">
              <a:lnSpc>
                <a:spcPct val="100000"/>
              </a:lnSpc>
              <a:spcBef>
                <a:spcPts val="0"/>
              </a:spcBef>
              <a:spcAft>
                <a:spcPts val="0"/>
              </a:spcAft>
              <a:buClr>
                <a:srgbClr val="000000"/>
              </a:buClr>
              <a:buSzPct val="25000"/>
              <a:buFont typeface="Helvetica Neue"/>
              <a:buNone/>
            </a:pPr>
            <a:r>
              <a:rPr b="1" i="0" lang="en-US" sz="4000" u="none" cap="none" strike="noStrike">
                <a:solidFill>
                  <a:srgbClr val="000000"/>
                </a:solidFill>
                <a:latin typeface="Helvetica Neue"/>
                <a:ea typeface="Helvetica Neue"/>
                <a:cs typeface="Helvetica Neue"/>
                <a:sym typeface="Helvetica Neue"/>
              </a:rPr>
              <a:t>= </a:t>
            </a:r>
          </a:p>
          <a:p>
            <a:pPr indent="0" lvl="0" marL="0" marR="0" rtl="0" algn="ctr">
              <a:lnSpc>
                <a:spcPct val="100000"/>
              </a:lnSpc>
              <a:spcBef>
                <a:spcPts val="0"/>
              </a:spcBef>
              <a:spcAft>
                <a:spcPts val="0"/>
              </a:spcAft>
              <a:buClr>
                <a:srgbClr val="000000"/>
              </a:buClr>
              <a:buSzPct val="25000"/>
              <a:buFont typeface="Helvetica Neue"/>
              <a:buNone/>
            </a:pPr>
            <a:r>
              <a:rPr b="1" i="0" lang="en-US" sz="4000" u="none" cap="none" strike="noStrike">
                <a:solidFill>
                  <a:srgbClr val="000000"/>
                </a:solidFill>
                <a:latin typeface="Helvetica Neue"/>
                <a:ea typeface="Helvetica Neue"/>
                <a:cs typeface="Helvetica Neue"/>
                <a:sym typeface="Helvetica Neue"/>
              </a:rPr>
              <a:t>set of connecting </a:t>
            </a:r>
          </a:p>
          <a:p>
            <a:pPr indent="0" lvl="0" marL="0" marR="0" rtl="0" algn="ctr">
              <a:lnSpc>
                <a:spcPct val="100000"/>
              </a:lnSpc>
              <a:spcBef>
                <a:spcPts val="0"/>
              </a:spcBef>
              <a:spcAft>
                <a:spcPts val="0"/>
              </a:spcAft>
              <a:buClr>
                <a:srgbClr val="000000"/>
              </a:buClr>
              <a:buSzPct val="25000"/>
              <a:buFont typeface="Helvetica Neue"/>
              <a:buNone/>
            </a:pPr>
            <a:r>
              <a:rPr b="1" i="0" lang="en-US" sz="4000" u="none" cap="none" strike="noStrike">
                <a:solidFill>
                  <a:srgbClr val="000000"/>
                </a:solidFill>
                <a:latin typeface="Helvetica Neue"/>
                <a:ea typeface="Helvetica Neue"/>
                <a:cs typeface="Helvetica Neue"/>
                <a:sym typeface="Helvetica Neue"/>
              </a:rPr>
              <a:t>weights </a:t>
            </a:r>
          </a:p>
          <a:p>
            <a:pPr indent="0" lvl="0" marL="0" marR="0" rtl="0" algn="ctr">
              <a:lnSpc>
                <a:spcPct val="100000"/>
              </a:lnSpc>
              <a:spcBef>
                <a:spcPts val="0"/>
              </a:spcBef>
              <a:spcAft>
                <a:spcPts val="0"/>
              </a:spcAft>
              <a:buClr>
                <a:srgbClr val="000000"/>
              </a:buClr>
              <a:buSzPct val="25000"/>
              <a:buFont typeface="Helvetica Neue"/>
              <a:buNone/>
            </a:pPr>
            <a:r>
              <a:rPr b="1" i="0" lang="en-US" sz="4000" u="none" cap="none" strike="noStrike">
                <a:solidFill>
                  <a:srgbClr val="000000"/>
                </a:solidFill>
                <a:latin typeface="Helvetica Neue"/>
                <a:ea typeface="Helvetica Neue"/>
                <a:cs typeface="Helvetica Neue"/>
                <a:sym typeface="Helvetica Neue"/>
              </a:rPr>
              <a:t>+</a:t>
            </a:r>
          </a:p>
          <a:p>
            <a:pPr indent="0" lvl="0" marL="0" marR="0" rtl="0" algn="ctr">
              <a:lnSpc>
                <a:spcPct val="100000"/>
              </a:lnSpc>
              <a:spcBef>
                <a:spcPts val="0"/>
              </a:spcBef>
              <a:spcAft>
                <a:spcPts val="0"/>
              </a:spcAft>
              <a:buClr>
                <a:srgbClr val="000000"/>
              </a:buClr>
              <a:buSzPct val="25000"/>
              <a:buFont typeface="Helvetica Neue"/>
              <a:buNone/>
            </a:pPr>
            <a:r>
              <a:rPr b="1" i="0" lang="en-US" sz="4000" u="none" cap="none" strike="noStrike">
                <a:solidFill>
                  <a:srgbClr val="000000"/>
                </a:solidFill>
                <a:latin typeface="Helvetica Neue"/>
                <a:ea typeface="Helvetica Neue"/>
                <a:cs typeface="Helvetica Neue"/>
                <a:sym typeface="Helvetica Neue"/>
              </a:rPr>
              <a:t>type of non-linearity</a:t>
            </a: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4" name="Shape 1014"/>
        <p:cNvGrpSpPr/>
        <p:nvPr/>
      </p:nvGrpSpPr>
      <p:grpSpPr>
        <a:xfrm>
          <a:off x="0" y="0"/>
          <a:ext cx="0" cy="0"/>
          <a:chOff x="0" y="0"/>
          <a:chExt cx="0" cy="0"/>
        </a:xfrm>
      </p:grpSpPr>
      <p:sp>
        <p:nvSpPr>
          <p:cNvPr id="1015" name="Shape 1015"/>
          <p:cNvSpPr txBox="1"/>
          <p:nvPr>
            <p:ph type="title"/>
          </p:nvPr>
        </p:nvSpPr>
        <p:spPr>
          <a:xfrm>
            <a:off x="3962400" y="-18933"/>
            <a:ext cx="16459200" cy="1763066"/>
          </a:xfrm>
          <a:prstGeom prst="rect">
            <a:avLst/>
          </a:prstGeom>
          <a:noFill/>
          <a:ln>
            <a:noFill/>
          </a:ln>
        </p:spPr>
        <p:txBody>
          <a:bodyPr anchorCtr="0" anchor="ctr" bIns="91375" lIns="91375" rIns="91375" tIns="91375">
            <a:noAutofit/>
          </a:bodyPr>
          <a:lstStyle/>
          <a:p>
            <a:pPr indent="0" lvl="0" marL="0" marR="0" rtl="0" algn="ctr">
              <a:lnSpc>
                <a:spcPct val="100000"/>
              </a:lnSpc>
              <a:spcBef>
                <a:spcPts val="0"/>
              </a:spcBef>
              <a:spcAft>
                <a:spcPts val="0"/>
              </a:spcAft>
              <a:buClr>
                <a:srgbClr val="000000"/>
              </a:buClr>
              <a:buSzPct val="25000"/>
              <a:buFont typeface="Helvetica Neue"/>
              <a:buNone/>
            </a:pPr>
            <a:r>
              <a:rPr b="1" i="0" lang="en-US" sz="6400" u="none" cap="none" strike="noStrike">
                <a:solidFill>
                  <a:srgbClr val="000000"/>
                </a:solidFill>
                <a:latin typeface="Helvetica Neue"/>
                <a:ea typeface="Helvetica Neue"/>
                <a:cs typeface="Helvetica Neue"/>
                <a:sym typeface="Helvetica Neue"/>
              </a:rPr>
              <a:t>Deep Learning: Practical Use</a:t>
            </a:r>
          </a:p>
        </p:txBody>
      </p:sp>
      <p:sp>
        <p:nvSpPr>
          <p:cNvPr id="1016" name="Shape 1016"/>
          <p:cNvSpPr txBox="1"/>
          <p:nvPr>
            <p:ph idx="1" type="body"/>
          </p:nvPr>
        </p:nvSpPr>
        <p:spPr>
          <a:xfrm>
            <a:off x="3467619" y="4074267"/>
            <a:ext cx="8886335" cy="6258504"/>
          </a:xfrm>
          <a:prstGeom prst="rect">
            <a:avLst/>
          </a:prstGeom>
          <a:noFill/>
          <a:ln>
            <a:noFill/>
          </a:ln>
        </p:spPr>
        <p:txBody>
          <a:bodyPr anchorCtr="0" anchor="t" bIns="182825" lIns="182825" rIns="182825" tIns="182825">
            <a:noAutofit/>
          </a:bodyPr>
          <a:lstStyle/>
          <a:p>
            <a:pPr indent="-401052" lvl="0" marL="401052" marR="0" rtl="0" algn="l">
              <a:lnSpc>
                <a:spcPct val="100000"/>
              </a:lnSpc>
              <a:spcBef>
                <a:spcPts val="0"/>
              </a:spcBef>
              <a:spcAft>
                <a:spcPts val="0"/>
              </a:spcAft>
              <a:buClr>
                <a:srgbClr val="000000"/>
              </a:buClr>
              <a:buSzPct val="100000"/>
              <a:buFont typeface="Arial"/>
              <a:buChar char="•"/>
            </a:pPr>
            <a:r>
              <a:rPr b="0" i="0" lang="en-US" sz="4000" u="none" cap="none" strike="noStrike">
                <a:solidFill>
                  <a:srgbClr val="000000"/>
                </a:solidFill>
                <a:latin typeface="Calibri"/>
                <a:ea typeface="Calibri"/>
                <a:cs typeface="Calibri"/>
                <a:sym typeface="Calibri"/>
              </a:rPr>
              <a:t>non linear</a:t>
            </a:r>
          </a:p>
          <a:p>
            <a:pPr indent="-401052" lvl="0" marL="401052" marR="0" rtl="0" algn="l">
              <a:lnSpc>
                <a:spcPct val="100000"/>
              </a:lnSpc>
              <a:spcBef>
                <a:spcPts val="0"/>
              </a:spcBef>
              <a:spcAft>
                <a:spcPts val="0"/>
              </a:spcAft>
              <a:buClr>
                <a:srgbClr val="000000"/>
              </a:buClr>
              <a:buSzPct val="100000"/>
              <a:buFont typeface="Arial"/>
              <a:buChar char="•"/>
            </a:pPr>
            <a:r>
              <a:rPr b="0" i="0" lang="en-US" sz="4000" u="none" cap="none" strike="noStrike">
                <a:solidFill>
                  <a:srgbClr val="000000"/>
                </a:solidFill>
                <a:latin typeface="Calibri"/>
                <a:ea typeface="Calibri"/>
                <a:cs typeface="Calibri"/>
                <a:sym typeface="Calibri"/>
              </a:rPr>
              <a:t>robust to correlated features</a:t>
            </a:r>
          </a:p>
          <a:p>
            <a:pPr indent="-401052" lvl="0" marL="401052" marR="0" rtl="0" algn="l">
              <a:lnSpc>
                <a:spcPct val="100000"/>
              </a:lnSpc>
              <a:spcBef>
                <a:spcPts val="0"/>
              </a:spcBef>
              <a:spcAft>
                <a:spcPts val="0"/>
              </a:spcAft>
              <a:buClr>
                <a:srgbClr val="000000"/>
              </a:buClr>
              <a:buSzPct val="100000"/>
              <a:buFont typeface="Arial"/>
              <a:buChar char="•"/>
            </a:pPr>
            <a:r>
              <a:rPr b="0" i="0" lang="en-US" sz="4000" u="none" cap="none" strike="noStrike">
                <a:solidFill>
                  <a:srgbClr val="000000"/>
                </a:solidFill>
                <a:latin typeface="Calibri"/>
                <a:ea typeface="Calibri"/>
                <a:cs typeface="Calibri"/>
                <a:sym typeface="Calibri"/>
              </a:rPr>
              <a:t>conceptually simple</a:t>
            </a:r>
          </a:p>
          <a:p>
            <a:pPr indent="-401052" lvl="0" marL="401052" marR="0" rtl="0" algn="l">
              <a:lnSpc>
                <a:spcPct val="100000"/>
              </a:lnSpc>
              <a:spcBef>
                <a:spcPts val="0"/>
              </a:spcBef>
              <a:spcAft>
                <a:spcPts val="0"/>
              </a:spcAft>
              <a:buClr>
                <a:srgbClr val="000000"/>
              </a:buClr>
              <a:buSzPct val="100000"/>
              <a:buFont typeface="Arial"/>
              <a:buChar char="•"/>
            </a:pPr>
            <a:r>
              <a:rPr b="0" i="0" lang="en-US" sz="4000" u="none" cap="none" strike="noStrike">
                <a:solidFill>
                  <a:srgbClr val="000000"/>
                </a:solidFill>
                <a:latin typeface="Calibri"/>
                <a:ea typeface="Calibri"/>
                <a:cs typeface="Calibri"/>
                <a:sym typeface="Calibri"/>
              </a:rPr>
              <a:t>learned features can be extracted</a:t>
            </a:r>
          </a:p>
          <a:p>
            <a:pPr indent="-401052" lvl="0" marL="401052" marR="0" rtl="0" algn="l">
              <a:lnSpc>
                <a:spcPct val="100000"/>
              </a:lnSpc>
              <a:spcBef>
                <a:spcPts val="0"/>
              </a:spcBef>
              <a:spcAft>
                <a:spcPts val="0"/>
              </a:spcAft>
              <a:buClr>
                <a:srgbClr val="000000"/>
              </a:buClr>
              <a:buSzPct val="100000"/>
              <a:buFont typeface="Arial"/>
              <a:buChar char="•"/>
            </a:pPr>
            <a:r>
              <a:rPr b="0" i="0" lang="en-US" sz="4000" u="none" cap="none" strike="noStrike">
                <a:solidFill>
                  <a:srgbClr val="000000"/>
                </a:solidFill>
                <a:latin typeface="Calibri"/>
                <a:ea typeface="Calibri"/>
                <a:cs typeface="Calibri"/>
                <a:sym typeface="Calibri"/>
              </a:rPr>
              <a:t>can stop training at any time</a:t>
            </a:r>
          </a:p>
          <a:p>
            <a:pPr indent="-401052" lvl="0" marL="401052" marR="0" rtl="0" algn="l">
              <a:lnSpc>
                <a:spcPct val="100000"/>
              </a:lnSpc>
              <a:spcBef>
                <a:spcPts val="0"/>
              </a:spcBef>
              <a:spcAft>
                <a:spcPts val="0"/>
              </a:spcAft>
              <a:buClr>
                <a:srgbClr val="000000"/>
              </a:buClr>
              <a:buSzPct val="100000"/>
              <a:buFont typeface="Arial"/>
              <a:buChar char="•"/>
            </a:pPr>
            <a:r>
              <a:rPr b="0" i="0" lang="en-US" sz="4000" u="none" cap="none" strike="noStrike">
                <a:solidFill>
                  <a:srgbClr val="000000"/>
                </a:solidFill>
                <a:latin typeface="Calibri"/>
                <a:ea typeface="Calibri"/>
                <a:cs typeface="Calibri"/>
                <a:sym typeface="Calibri"/>
              </a:rPr>
              <a:t>can be fine-tuned with more data</a:t>
            </a:r>
          </a:p>
          <a:p>
            <a:pPr indent="-401052" lvl="0" marL="401052" marR="0" rtl="0" algn="l">
              <a:lnSpc>
                <a:spcPct val="100000"/>
              </a:lnSpc>
              <a:spcBef>
                <a:spcPts val="0"/>
              </a:spcBef>
              <a:spcAft>
                <a:spcPts val="0"/>
              </a:spcAft>
              <a:buClr>
                <a:srgbClr val="000000"/>
              </a:buClr>
              <a:buSzPct val="100000"/>
              <a:buFont typeface="Arial"/>
              <a:buChar char="•"/>
            </a:pPr>
            <a:r>
              <a:rPr b="0" i="0" lang="en-US" sz="4000" u="none" cap="none" strike="noStrike">
                <a:solidFill>
                  <a:srgbClr val="000000"/>
                </a:solidFill>
                <a:latin typeface="Calibri"/>
                <a:ea typeface="Calibri"/>
                <a:cs typeface="Calibri"/>
                <a:sym typeface="Calibri"/>
              </a:rPr>
              <a:t>great ensemble member</a:t>
            </a:r>
          </a:p>
          <a:p>
            <a:pPr indent="-401052" lvl="0" marL="401052" marR="0" rtl="0" algn="l">
              <a:lnSpc>
                <a:spcPct val="100000"/>
              </a:lnSpc>
              <a:spcBef>
                <a:spcPts val="0"/>
              </a:spcBef>
              <a:spcAft>
                <a:spcPts val="0"/>
              </a:spcAft>
              <a:buClr>
                <a:srgbClr val="000000"/>
              </a:buClr>
              <a:buSzPct val="100000"/>
              <a:buFont typeface="Arial"/>
              <a:buChar char="•"/>
            </a:pPr>
            <a:r>
              <a:rPr b="0" i="0" lang="en-US" sz="4000" u="none" cap="none" strike="noStrike">
                <a:solidFill>
                  <a:srgbClr val="000000"/>
                </a:solidFill>
                <a:latin typeface="Calibri"/>
                <a:ea typeface="Calibri"/>
                <a:cs typeface="Calibri"/>
                <a:sym typeface="Calibri"/>
              </a:rPr>
              <a:t>efficient for multi-class problems</a:t>
            </a:r>
          </a:p>
          <a:p>
            <a:pPr indent="-401052" lvl="0" marL="401052" marR="0" rtl="0" algn="l">
              <a:lnSpc>
                <a:spcPct val="100000"/>
              </a:lnSpc>
              <a:spcBef>
                <a:spcPts val="0"/>
              </a:spcBef>
              <a:spcAft>
                <a:spcPts val="0"/>
              </a:spcAft>
              <a:buClr>
                <a:srgbClr val="000000"/>
              </a:buClr>
              <a:buSzPct val="100000"/>
              <a:buFont typeface="Arial"/>
              <a:buChar char="•"/>
            </a:pPr>
            <a:r>
              <a:rPr b="0" i="0" lang="en-US" sz="4000" u="none" cap="none" strike="noStrike">
                <a:solidFill>
                  <a:srgbClr val="000000"/>
                </a:solidFill>
                <a:latin typeface="Calibri"/>
                <a:ea typeface="Calibri"/>
                <a:cs typeface="Calibri"/>
                <a:sym typeface="Calibri"/>
              </a:rPr>
              <a:t>world-class at pattern recognition</a:t>
            </a:r>
          </a:p>
        </p:txBody>
      </p:sp>
      <p:sp>
        <p:nvSpPr>
          <p:cNvPr id="1017" name="Shape 1017"/>
          <p:cNvSpPr/>
          <p:nvPr/>
        </p:nvSpPr>
        <p:spPr>
          <a:xfrm>
            <a:off x="3572160" y="2823731"/>
            <a:ext cx="2692987" cy="975360"/>
          </a:xfrm>
          <a:prstGeom prst="rect">
            <a:avLst/>
          </a:prstGeom>
          <a:noFill/>
          <a:ln>
            <a:noFill/>
          </a:ln>
        </p:spPr>
        <p:txBody>
          <a:bodyPr anchorCtr="0" anchor="t" bIns="182875" lIns="182875" rIns="182875" tIns="182875">
            <a:noAutofit/>
          </a:bodyPr>
          <a:lstStyle/>
          <a:p>
            <a:pPr indent="0" lvl="0" marL="0" marR="0" rtl="0" algn="l">
              <a:lnSpc>
                <a:spcPct val="100000"/>
              </a:lnSpc>
              <a:spcBef>
                <a:spcPts val="0"/>
              </a:spcBef>
              <a:spcAft>
                <a:spcPts val="0"/>
              </a:spcAft>
              <a:buClr>
                <a:srgbClr val="000000"/>
              </a:buClr>
              <a:buSzPct val="25000"/>
              <a:buFont typeface="Helvetica Neue"/>
              <a:buNone/>
            </a:pPr>
            <a:r>
              <a:rPr b="1" i="0" lang="en-US" sz="4000" u="sng" cap="none" strike="noStrike">
                <a:solidFill>
                  <a:srgbClr val="000000"/>
                </a:solidFill>
                <a:latin typeface="Helvetica Neue"/>
                <a:ea typeface="Helvetica Neue"/>
                <a:cs typeface="Helvetica Neue"/>
                <a:sym typeface="Helvetica Neue"/>
              </a:rPr>
              <a:t>strengths</a:t>
            </a:r>
          </a:p>
        </p:txBody>
      </p:sp>
      <p:sp>
        <p:nvSpPr>
          <p:cNvPr id="1018" name="Shape 1018"/>
          <p:cNvSpPr/>
          <p:nvPr/>
        </p:nvSpPr>
        <p:spPr>
          <a:xfrm>
            <a:off x="12695870" y="4079121"/>
            <a:ext cx="19816287" cy="17763759"/>
          </a:xfrm>
          <a:prstGeom prst="rect">
            <a:avLst/>
          </a:prstGeom>
          <a:noFill/>
          <a:ln>
            <a:noFill/>
          </a:ln>
        </p:spPr>
        <p:txBody>
          <a:bodyPr anchorCtr="0" anchor="t" bIns="182825" lIns="182825" rIns="182825" tIns="182825">
            <a:noAutofit/>
          </a:bodyPr>
          <a:lstStyle/>
          <a:p>
            <a:pPr indent="-401052" lvl="0" marL="401052" marR="0" rtl="0" algn="l">
              <a:lnSpc>
                <a:spcPct val="100000"/>
              </a:lnSpc>
              <a:spcBef>
                <a:spcPts val="0"/>
              </a:spcBef>
              <a:spcAft>
                <a:spcPts val="0"/>
              </a:spcAft>
              <a:buClr>
                <a:srgbClr val="000000"/>
              </a:buClr>
              <a:buSzPct val="100000"/>
              <a:buFont typeface="Calibri"/>
              <a:buChar char="•"/>
            </a:pPr>
            <a:r>
              <a:rPr b="0" i="0" lang="en-US" sz="4000" u="none" cap="none" strike="noStrike">
                <a:solidFill>
                  <a:srgbClr val="000000"/>
                </a:solidFill>
                <a:latin typeface="Calibri"/>
                <a:ea typeface="Calibri"/>
                <a:cs typeface="Calibri"/>
                <a:sym typeface="Calibri"/>
              </a:rPr>
              <a:t>slow to train</a:t>
            </a:r>
          </a:p>
          <a:p>
            <a:pPr indent="-401052" lvl="0" marL="401052" marR="0" rtl="0" algn="l">
              <a:lnSpc>
                <a:spcPct val="100000"/>
              </a:lnSpc>
              <a:spcBef>
                <a:spcPts val="0"/>
              </a:spcBef>
              <a:spcAft>
                <a:spcPts val="0"/>
              </a:spcAft>
              <a:buClr>
                <a:srgbClr val="000000"/>
              </a:buClr>
              <a:buSzPct val="100000"/>
              <a:buFont typeface="Calibri"/>
              <a:buChar char="•"/>
            </a:pPr>
            <a:r>
              <a:rPr b="0" i="0" lang="en-US" sz="4000" u="none" cap="none" strike="noStrike">
                <a:solidFill>
                  <a:srgbClr val="000000"/>
                </a:solidFill>
                <a:latin typeface="Calibri"/>
                <a:ea typeface="Calibri"/>
                <a:cs typeface="Calibri"/>
                <a:sym typeface="Calibri"/>
              </a:rPr>
              <a:t>slow to score</a:t>
            </a:r>
          </a:p>
          <a:p>
            <a:pPr indent="-401052" lvl="0" marL="401052" marR="0" rtl="0" algn="l">
              <a:lnSpc>
                <a:spcPct val="100000"/>
              </a:lnSpc>
              <a:spcBef>
                <a:spcPts val="0"/>
              </a:spcBef>
              <a:spcAft>
                <a:spcPts val="0"/>
              </a:spcAft>
              <a:buClr>
                <a:srgbClr val="000000"/>
              </a:buClr>
              <a:buSzPct val="100000"/>
              <a:buFont typeface="Calibri"/>
              <a:buChar char="•"/>
            </a:pPr>
            <a:r>
              <a:rPr b="0" i="0" lang="en-US" sz="4000" u="none" cap="none" strike="noStrike">
                <a:solidFill>
                  <a:srgbClr val="000000"/>
                </a:solidFill>
                <a:latin typeface="Calibri"/>
                <a:ea typeface="Calibri"/>
                <a:cs typeface="Calibri"/>
                <a:sym typeface="Calibri"/>
              </a:rPr>
              <a:t>not interpretable</a:t>
            </a:r>
          </a:p>
          <a:p>
            <a:pPr indent="-401052" lvl="0" marL="401052" marR="0" rtl="0" algn="l">
              <a:lnSpc>
                <a:spcPct val="100000"/>
              </a:lnSpc>
              <a:spcBef>
                <a:spcPts val="0"/>
              </a:spcBef>
              <a:spcAft>
                <a:spcPts val="0"/>
              </a:spcAft>
              <a:buClr>
                <a:srgbClr val="000000"/>
              </a:buClr>
              <a:buSzPct val="100000"/>
              <a:buFont typeface="Calibri"/>
              <a:buChar char="•"/>
            </a:pPr>
            <a:r>
              <a:rPr b="0" i="0" lang="en-US" sz="4000" u="none" cap="none" strike="noStrike">
                <a:solidFill>
                  <a:srgbClr val="000000"/>
                </a:solidFill>
                <a:latin typeface="Calibri"/>
                <a:ea typeface="Calibri"/>
                <a:cs typeface="Calibri"/>
                <a:sym typeface="Calibri"/>
              </a:rPr>
              <a:t>results not fully reproducible</a:t>
            </a:r>
          </a:p>
          <a:p>
            <a:pPr indent="-401052" lvl="0" marL="401052" marR="0" rtl="0" algn="l">
              <a:lnSpc>
                <a:spcPct val="100000"/>
              </a:lnSpc>
              <a:spcBef>
                <a:spcPts val="0"/>
              </a:spcBef>
              <a:spcAft>
                <a:spcPts val="0"/>
              </a:spcAft>
              <a:buClr>
                <a:srgbClr val="000000"/>
              </a:buClr>
              <a:buSzPct val="100000"/>
              <a:buFont typeface="Calibri"/>
              <a:buChar char="•"/>
            </a:pPr>
            <a:r>
              <a:rPr b="0" i="0" lang="en-US" sz="4000" u="none" cap="none" strike="noStrike">
                <a:solidFill>
                  <a:srgbClr val="000000"/>
                </a:solidFill>
                <a:latin typeface="Calibri"/>
                <a:ea typeface="Calibri"/>
                <a:cs typeface="Calibri"/>
                <a:sym typeface="Calibri"/>
              </a:rPr>
              <a:t>theory not well understood</a:t>
            </a:r>
          </a:p>
          <a:p>
            <a:pPr indent="-401052" lvl="0" marL="401052" marR="0" rtl="0" algn="l">
              <a:lnSpc>
                <a:spcPct val="100000"/>
              </a:lnSpc>
              <a:spcBef>
                <a:spcPts val="0"/>
              </a:spcBef>
              <a:spcAft>
                <a:spcPts val="0"/>
              </a:spcAft>
              <a:buClr>
                <a:srgbClr val="000000"/>
              </a:buClr>
              <a:buSzPct val="100000"/>
              <a:buFont typeface="Calibri"/>
              <a:buChar char="•"/>
            </a:pPr>
            <a:r>
              <a:rPr b="0" i="0" lang="en-US" sz="4000" u="none" cap="none" strike="noStrike">
                <a:solidFill>
                  <a:srgbClr val="000000"/>
                </a:solidFill>
                <a:latin typeface="Calibri"/>
                <a:ea typeface="Calibri"/>
                <a:cs typeface="Calibri"/>
                <a:sym typeface="Calibri"/>
              </a:rPr>
              <a:t>overfits, needs regularization</a:t>
            </a:r>
          </a:p>
          <a:p>
            <a:pPr indent="-401052" lvl="0" marL="401052" marR="0" rtl="0" algn="l">
              <a:lnSpc>
                <a:spcPct val="100000"/>
              </a:lnSpc>
              <a:spcBef>
                <a:spcPts val="0"/>
              </a:spcBef>
              <a:spcAft>
                <a:spcPts val="0"/>
              </a:spcAft>
              <a:buClr>
                <a:srgbClr val="000000"/>
              </a:buClr>
              <a:buSzPct val="100000"/>
              <a:buFont typeface="Calibri"/>
              <a:buChar char="•"/>
            </a:pPr>
            <a:r>
              <a:rPr b="0" i="0" lang="en-US" sz="4000" u="none" cap="none" strike="noStrike">
                <a:solidFill>
                  <a:srgbClr val="000000"/>
                </a:solidFill>
                <a:latin typeface="Calibri"/>
                <a:ea typeface="Calibri"/>
                <a:cs typeface="Calibri"/>
                <a:sym typeface="Calibri"/>
              </a:rPr>
              <a:t>many hyper-parameters</a:t>
            </a:r>
          </a:p>
          <a:p>
            <a:pPr indent="-401052" lvl="0" marL="401052" marR="0" rtl="0" algn="l">
              <a:lnSpc>
                <a:spcPct val="100000"/>
              </a:lnSpc>
              <a:spcBef>
                <a:spcPts val="0"/>
              </a:spcBef>
              <a:spcAft>
                <a:spcPts val="0"/>
              </a:spcAft>
              <a:buClr>
                <a:srgbClr val="000000"/>
              </a:buClr>
              <a:buSzPct val="100000"/>
              <a:buFont typeface="Calibri"/>
              <a:buChar char="•"/>
            </a:pPr>
            <a:r>
              <a:rPr b="0" i="0" lang="en-US" sz="4000" u="none" cap="none" strike="noStrike">
                <a:solidFill>
                  <a:srgbClr val="000000"/>
                </a:solidFill>
                <a:latin typeface="Calibri"/>
                <a:ea typeface="Calibri"/>
                <a:cs typeface="Calibri"/>
                <a:sym typeface="Calibri"/>
              </a:rPr>
              <a:t>expands categorical variables</a:t>
            </a:r>
          </a:p>
          <a:p>
            <a:pPr indent="-401052" lvl="0" marL="401052" marR="0" rtl="0" algn="l">
              <a:lnSpc>
                <a:spcPct val="100000"/>
              </a:lnSpc>
              <a:spcBef>
                <a:spcPts val="0"/>
              </a:spcBef>
              <a:spcAft>
                <a:spcPts val="0"/>
              </a:spcAft>
              <a:buClr>
                <a:srgbClr val="000000"/>
              </a:buClr>
              <a:buSzPct val="100000"/>
              <a:buFont typeface="Calibri"/>
              <a:buChar char="•"/>
            </a:pPr>
            <a:r>
              <a:rPr b="0" i="0" lang="en-US" sz="4000" u="none" cap="none" strike="noStrike">
                <a:solidFill>
                  <a:srgbClr val="000000"/>
                </a:solidFill>
                <a:latin typeface="Calibri"/>
                <a:ea typeface="Calibri"/>
                <a:cs typeface="Calibri"/>
                <a:sym typeface="Calibri"/>
              </a:rPr>
              <a:t>must impute missing values</a:t>
            </a:r>
          </a:p>
        </p:txBody>
      </p:sp>
      <p:sp>
        <p:nvSpPr>
          <p:cNvPr id="1019" name="Shape 1019"/>
          <p:cNvSpPr/>
          <p:nvPr/>
        </p:nvSpPr>
        <p:spPr>
          <a:xfrm>
            <a:off x="12654724" y="2823731"/>
            <a:ext cx="3344109" cy="975360"/>
          </a:xfrm>
          <a:prstGeom prst="rect">
            <a:avLst/>
          </a:prstGeom>
          <a:noFill/>
          <a:ln>
            <a:noFill/>
          </a:ln>
        </p:spPr>
        <p:txBody>
          <a:bodyPr anchorCtr="0" anchor="t" bIns="182875" lIns="182875" rIns="182875" tIns="182875">
            <a:noAutofit/>
          </a:bodyPr>
          <a:lstStyle/>
          <a:p>
            <a:pPr indent="0" lvl="0" marL="0" marR="0" rtl="0" algn="l">
              <a:lnSpc>
                <a:spcPct val="100000"/>
              </a:lnSpc>
              <a:spcBef>
                <a:spcPts val="0"/>
              </a:spcBef>
              <a:spcAft>
                <a:spcPts val="0"/>
              </a:spcAft>
              <a:buClr>
                <a:srgbClr val="000000"/>
              </a:buClr>
              <a:buSzPct val="25000"/>
              <a:buFont typeface="Helvetica Neue"/>
              <a:buNone/>
            </a:pPr>
            <a:r>
              <a:rPr b="1" i="0" lang="en-US" sz="4000" u="sng" cap="none" strike="noStrike">
                <a:solidFill>
                  <a:srgbClr val="000000"/>
                </a:solidFill>
                <a:latin typeface="Helvetica Neue"/>
                <a:ea typeface="Helvetica Neue"/>
                <a:cs typeface="Helvetica Neue"/>
                <a:sym typeface="Helvetica Neue"/>
              </a:rPr>
              <a:t>weaknesses</a:t>
            </a: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3" name="Shape 1023"/>
        <p:cNvGrpSpPr/>
        <p:nvPr/>
      </p:nvGrpSpPr>
      <p:grpSpPr>
        <a:xfrm>
          <a:off x="0" y="0"/>
          <a:ext cx="0" cy="0"/>
          <a:chOff x="0" y="0"/>
          <a:chExt cx="0" cy="0"/>
        </a:xfrm>
      </p:grpSpPr>
      <p:sp>
        <p:nvSpPr>
          <p:cNvPr id="1024" name="Shape 1024"/>
          <p:cNvSpPr txBox="1"/>
          <p:nvPr>
            <p:ph type="title"/>
          </p:nvPr>
        </p:nvSpPr>
        <p:spPr>
          <a:xfrm>
            <a:off x="3962400" y="-18933"/>
            <a:ext cx="16459200" cy="1763066"/>
          </a:xfrm>
          <a:prstGeom prst="rect">
            <a:avLst/>
          </a:prstGeom>
          <a:noFill/>
          <a:ln>
            <a:noFill/>
          </a:ln>
        </p:spPr>
        <p:txBody>
          <a:bodyPr anchorCtr="0" anchor="ctr" bIns="91375" lIns="91375" rIns="91375" tIns="91375">
            <a:noAutofit/>
          </a:bodyPr>
          <a:lstStyle/>
          <a:p>
            <a:pPr indent="0" lvl="0" marL="0" marR="0" rtl="0" algn="ctr">
              <a:lnSpc>
                <a:spcPct val="100000"/>
              </a:lnSpc>
              <a:spcBef>
                <a:spcPts val="0"/>
              </a:spcBef>
              <a:spcAft>
                <a:spcPts val="0"/>
              </a:spcAft>
              <a:buClr>
                <a:srgbClr val="000000"/>
              </a:buClr>
              <a:buSzPct val="25000"/>
              <a:buFont typeface="Helvetica Neue"/>
              <a:buNone/>
            </a:pPr>
            <a:r>
              <a:rPr b="1" i="0" lang="en-US" sz="6400" u="none" cap="none" strike="noStrike">
                <a:solidFill>
                  <a:srgbClr val="000000"/>
                </a:solidFill>
                <a:latin typeface="Helvetica Neue"/>
                <a:ea typeface="Helvetica Neue"/>
                <a:cs typeface="Helvetica Neue"/>
                <a:sym typeface="Helvetica Neue"/>
              </a:rPr>
              <a:t>What is H2O Deep Learning?</a:t>
            </a:r>
          </a:p>
        </p:txBody>
      </p:sp>
      <p:pic>
        <p:nvPicPr>
          <p:cNvPr id="1025" name="Shape 1025"/>
          <p:cNvPicPr preferRelativeResize="0"/>
          <p:nvPr/>
        </p:nvPicPr>
        <p:blipFill rotWithShape="1">
          <a:blip r:embed="rId3">
            <a:alphaModFix/>
          </a:blip>
          <a:srcRect b="0" l="0" r="0" t="0"/>
          <a:stretch/>
        </p:blipFill>
        <p:spPr>
          <a:xfrm>
            <a:off x="3048000" y="2925527"/>
            <a:ext cx="18288000" cy="809993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9" name="Shape 1029"/>
        <p:cNvGrpSpPr/>
        <p:nvPr/>
      </p:nvGrpSpPr>
      <p:grpSpPr>
        <a:xfrm>
          <a:off x="0" y="0"/>
          <a:ext cx="0" cy="0"/>
          <a:chOff x="0" y="0"/>
          <a:chExt cx="0" cy="0"/>
        </a:xfrm>
      </p:grpSpPr>
      <p:sp>
        <p:nvSpPr>
          <p:cNvPr id="1030" name="Shape 1030"/>
          <p:cNvSpPr txBox="1"/>
          <p:nvPr>
            <p:ph type="title"/>
          </p:nvPr>
        </p:nvSpPr>
        <p:spPr>
          <a:xfrm>
            <a:off x="3962400" y="-18933"/>
            <a:ext cx="16459200" cy="1763066"/>
          </a:xfrm>
          <a:prstGeom prst="rect">
            <a:avLst/>
          </a:prstGeom>
          <a:noFill/>
          <a:ln>
            <a:noFill/>
          </a:ln>
        </p:spPr>
        <p:txBody>
          <a:bodyPr anchorCtr="0" anchor="ctr" bIns="91375" lIns="91375" rIns="91375" tIns="91375">
            <a:noAutofit/>
          </a:bodyPr>
          <a:lstStyle/>
          <a:p>
            <a:pPr indent="0" lvl="0" marL="0" marR="0" rtl="0" algn="ctr">
              <a:lnSpc>
                <a:spcPct val="100000"/>
              </a:lnSpc>
              <a:spcBef>
                <a:spcPts val="0"/>
              </a:spcBef>
              <a:spcAft>
                <a:spcPts val="0"/>
              </a:spcAft>
              <a:buClr>
                <a:srgbClr val="000000"/>
              </a:buClr>
              <a:buSzPct val="25000"/>
              <a:buFont typeface="Helvetica Neue"/>
              <a:buNone/>
            </a:pPr>
            <a:r>
              <a:rPr b="1" i="0" lang="en-US" sz="6400" u="none" cap="none" strike="noStrike">
                <a:solidFill>
                  <a:srgbClr val="000000"/>
                </a:solidFill>
                <a:latin typeface="Helvetica Neue"/>
                <a:ea typeface="Helvetica Neue"/>
                <a:cs typeface="Helvetica Neue"/>
                <a:sym typeface="Helvetica Neue"/>
              </a:rPr>
              <a:t>H2O Deep Learning Architecture</a:t>
            </a:r>
          </a:p>
        </p:txBody>
      </p:sp>
      <p:pic>
        <p:nvPicPr>
          <p:cNvPr id="1031" name="Shape 1031"/>
          <p:cNvPicPr preferRelativeResize="0"/>
          <p:nvPr/>
        </p:nvPicPr>
        <p:blipFill rotWithShape="1">
          <a:blip r:embed="rId3">
            <a:alphaModFix/>
          </a:blip>
          <a:srcRect b="0" l="0" r="0" t="0"/>
          <a:stretch/>
        </p:blipFill>
        <p:spPr>
          <a:xfrm>
            <a:off x="3048000" y="2627955"/>
            <a:ext cx="18288000" cy="930473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5" name="Shape 1035"/>
        <p:cNvGrpSpPr/>
        <p:nvPr/>
      </p:nvGrpSpPr>
      <p:grpSpPr>
        <a:xfrm>
          <a:off x="0" y="0"/>
          <a:ext cx="0" cy="0"/>
          <a:chOff x="0" y="0"/>
          <a:chExt cx="0" cy="0"/>
        </a:xfrm>
      </p:grpSpPr>
      <p:sp>
        <p:nvSpPr>
          <p:cNvPr id="1036" name="Shape 1036"/>
          <p:cNvSpPr txBox="1"/>
          <p:nvPr>
            <p:ph type="title"/>
          </p:nvPr>
        </p:nvSpPr>
        <p:spPr>
          <a:xfrm>
            <a:off x="3962400" y="-18933"/>
            <a:ext cx="16459200" cy="1763066"/>
          </a:xfrm>
          <a:prstGeom prst="rect">
            <a:avLst/>
          </a:prstGeom>
          <a:noFill/>
          <a:ln>
            <a:noFill/>
          </a:ln>
        </p:spPr>
        <p:txBody>
          <a:bodyPr anchorCtr="0" anchor="ctr" bIns="91375" lIns="91375" rIns="91375" tIns="91375">
            <a:noAutofit/>
          </a:bodyPr>
          <a:lstStyle/>
          <a:p>
            <a:pPr indent="0" lvl="0" marL="0" marR="0" rtl="0" algn="ctr">
              <a:lnSpc>
                <a:spcPct val="100000"/>
              </a:lnSpc>
              <a:spcBef>
                <a:spcPts val="0"/>
              </a:spcBef>
              <a:spcAft>
                <a:spcPts val="0"/>
              </a:spcAft>
              <a:buClr>
                <a:srgbClr val="000000"/>
              </a:buClr>
              <a:buSzPct val="25000"/>
              <a:buFont typeface="Helvetica Neue"/>
              <a:buNone/>
            </a:pPr>
            <a:r>
              <a:rPr b="1" i="0" lang="en-US" sz="4723" u="none" cap="none" strike="noStrike">
                <a:solidFill>
                  <a:srgbClr val="000000"/>
                </a:solidFill>
                <a:latin typeface="Helvetica Neue"/>
                <a:ea typeface="Helvetica Neue"/>
                <a:cs typeface="Helvetica Neue"/>
                <a:sym typeface="Helvetica Neue"/>
              </a:rPr>
              <a:t>H2O Deep Learning on MNIST -</a:t>
            </a:r>
          </a:p>
          <a:p>
            <a:pPr indent="0" lvl="0" marL="0" marR="0" rtl="0" algn="ctr">
              <a:lnSpc>
                <a:spcPct val="100000"/>
              </a:lnSpc>
              <a:spcBef>
                <a:spcPts val="0"/>
              </a:spcBef>
              <a:spcAft>
                <a:spcPts val="0"/>
              </a:spcAft>
              <a:buClr>
                <a:srgbClr val="000000"/>
              </a:buClr>
              <a:buSzPct val="25000"/>
              <a:buFont typeface="Helvetica Neue"/>
              <a:buNone/>
            </a:pPr>
            <a:r>
              <a:rPr b="1" i="0" lang="en-US" sz="4723" u="none" cap="none" strike="noStrike">
                <a:solidFill>
                  <a:srgbClr val="000000"/>
                </a:solidFill>
                <a:latin typeface="Helvetica Neue"/>
                <a:ea typeface="Helvetica Neue"/>
                <a:cs typeface="Helvetica Neue"/>
                <a:sym typeface="Helvetica Neue"/>
              </a:rPr>
              <a:t> World-record results</a:t>
            </a:r>
          </a:p>
        </p:txBody>
      </p:sp>
      <p:pic>
        <p:nvPicPr>
          <p:cNvPr id="1037" name="Shape 1037"/>
          <p:cNvPicPr preferRelativeResize="0"/>
          <p:nvPr/>
        </p:nvPicPr>
        <p:blipFill rotWithShape="1">
          <a:blip r:embed="rId3">
            <a:alphaModFix/>
          </a:blip>
          <a:srcRect b="0" l="0" r="0" t="0"/>
          <a:stretch/>
        </p:blipFill>
        <p:spPr>
          <a:xfrm>
            <a:off x="3048000" y="2610634"/>
            <a:ext cx="18288000" cy="950026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1" name="Shape 1041"/>
        <p:cNvGrpSpPr/>
        <p:nvPr/>
      </p:nvGrpSpPr>
      <p:grpSpPr>
        <a:xfrm>
          <a:off x="0" y="0"/>
          <a:ext cx="0" cy="0"/>
          <a:chOff x="0" y="0"/>
          <a:chExt cx="0" cy="0"/>
        </a:xfrm>
      </p:grpSpPr>
      <p:sp>
        <p:nvSpPr>
          <p:cNvPr id="1042" name="Shape 1042"/>
          <p:cNvSpPr txBox="1"/>
          <p:nvPr>
            <p:ph type="title"/>
          </p:nvPr>
        </p:nvSpPr>
        <p:spPr>
          <a:xfrm>
            <a:off x="3962400" y="-18933"/>
            <a:ext cx="16459200" cy="1763066"/>
          </a:xfrm>
          <a:prstGeom prst="rect">
            <a:avLst/>
          </a:prstGeom>
          <a:noFill/>
          <a:ln>
            <a:noFill/>
          </a:ln>
        </p:spPr>
        <p:txBody>
          <a:bodyPr anchorCtr="0" anchor="ctr" bIns="91375" lIns="91375" rIns="91375" tIns="91375">
            <a:noAutofit/>
          </a:bodyPr>
          <a:lstStyle/>
          <a:p>
            <a:pPr indent="0" lvl="0" marL="0" marR="0" rtl="0" algn="ctr">
              <a:lnSpc>
                <a:spcPct val="100000"/>
              </a:lnSpc>
              <a:spcBef>
                <a:spcPts val="0"/>
              </a:spcBef>
              <a:spcAft>
                <a:spcPts val="0"/>
              </a:spcAft>
              <a:buClr>
                <a:srgbClr val="000000"/>
              </a:buClr>
              <a:buSzPct val="25000"/>
              <a:buFont typeface="Helvetica Neue"/>
              <a:buNone/>
            </a:pPr>
            <a:r>
              <a:rPr b="1" i="0" lang="en-US" sz="4723" u="none" cap="none" strike="noStrike">
                <a:solidFill>
                  <a:srgbClr val="000000"/>
                </a:solidFill>
                <a:latin typeface="Helvetica Neue"/>
                <a:ea typeface="Helvetica Neue"/>
                <a:cs typeface="Helvetica Neue"/>
                <a:sym typeface="Helvetica Neue"/>
              </a:rPr>
              <a:t>H2O Deep Learning Performance Benchmark</a:t>
            </a:r>
          </a:p>
        </p:txBody>
      </p:sp>
      <p:pic>
        <p:nvPicPr>
          <p:cNvPr id="1043" name="Shape 1043"/>
          <p:cNvPicPr preferRelativeResize="0"/>
          <p:nvPr/>
        </p:nvPicPr>
        <p:blipFill rotWithShape="1">
          <a:blip r:embed="rId3">
            <a:alphaModFix/>
          </a:blip>
          <a:srcRect b="0" l="0" r="0" t="0"/>
          <a:stretch/>
        </p:blipFill>
        <p:spPr>
          <a:xfrm>
            <a:off x="3048000" y="2298786"/>
            <a:ext cx="18288000" cy="8233559"/>
          </a:xfrm>
          <a:prstGeom prst="rect">
            <a:avLst/>
          </a:prstGeom>
          <a:noFill/>
          <a:ln>
            <a:noFill/>
          </a:ln>
        </p:spPr>
      </p:pic>
      <p:sp>
        <p:nvSpPr>
          <p:cNvPr id="1044" name="Shape 1044"/>
          <p:cNvSpPr/>
          <p:nvPr/>
        </p:nvSpPr>
        <p:spPr>
          <a:xfrm>
            <a:off x="5708478" y="10933182"/>
            <a:ext cx="12701833" cy="602216"/>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3000" u="none" cap="none" strike="noStrike">
                <a:solidFill>
                  <a:srgbClr val="000000"/>
                </a:solidFill>
                <a:latin typeface="Arial"/>
                <a:ea typeface="Arial"/>
                <a:cs typeface="Arial"/>
                <a:sym typeface="Arial"/>
              </a:rPr>
              <a:t>*Dual E5-2650 (8 cores, 2.6GHz), 10GbE     **10 model averaging steps </a:t>
            </a: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8" name="Shape 1048"/>
        <p:cNvGrpSpPr/>
        <p:nvPr/>
      </p:nvGrpSpPr>
      <p:grpSpPr>
        <a:xfrm>
          <a:off x="0" y="0"/>
          <a:ext cx="0" cy="0"/>
          <a:chOff x="0" y="0"/>
          <a:chExt cx="0" cy="0"/>
        </a:xfrm>
      </p:grpSpPr>
      <p:sp>
        <p:nvSpPr>
          <p:cNvPr id="1049" name="Shape 1049"/>
          <p:cNvSpPr txBox="1"/>
          <p:nvPr>
            <p:ph type="title"/>
          </p:nvPr>
        </p:nvSpPr>
        <p:spPr>
          <a:xfrm>
            <a:off x="3962400" y="-18933"/>
            <a:ext cx="16459200" cy="1763066"/>
          </a:xfrm>
          <a:prstGeom prst="rect">
            <a:avLst/>
          </a:prstGeom>
          <a:noFill/>
          <a:ln>
            <a:noFill/>
          </a:ln>
        </p:spPr>
        <p:txBody>
          <a:bodyPr anchorCtr="0" anchor="ctr" bIns="91375" lIns="91375" rIns="91375" tIns="91375">
            <a:noAutofit/>
          </a:bodyPr>
          <a:lstStyle/>
          <a:p>
            <a:pPr indent="0" lvl="0" marL="0" marR="0" rtl="0" algn="ctr">
              <a:lnSpc>
                <a:spcPct val="100000"/>
              </a:lnSpc>
              <a:spcBef>
                <a:spcPts val="0"/>
              </a:spcBef>
              <a:spcAft>
                <a:spcPts val="0"/>
              </a:spcAft>
              <a:buClr>
                <a:srgbClr val="000000"/>
              </a:buClr>
              <a:buSzPct val="25000"/>
              <a:buFont typeface="Helvetica Neue"/>
              <a:buNone/>
            </a:pPr>
            <a:r>
              <a:rPr b="1" i="0" lang="en-US" sz="4723" u="none" cap="none" strike="noStrike">
                <a:solidFill>
                  <a:srgbClr val="000000"/>
                </a:solidFill>
                <a:latin typeface="Helvetica Neue"/>
                <a:ea typeface="Helvetica Neue"/>
                <a:cs typeface="Helvetica Neue"/>
                <a:sym typeface="Helvetica Neue"/>
              </a:rPr>
              <a:t>Significant Performance Gains with Deep Learning</a:t>
            </a:r>
          </a:p>
        </p:txBody>
      </p:sp>
      <p:pic>
        <p:nvPicPr>
          <p:cNvPr id="1050" name="Shape 1050"/>
          <p:cNvPicPr preferRelativeResize="0"/>
          <p:nvPr/>
        </p:nvPicPr>
        <p:blipFill rotWithShape="1">
          <a:blip r:embed="rId3">
            <a:alphaModFix/>
          </a:blip>
          <a:srcRect b="0" l="0" r="0" t="0"/>
          <a:stretch/>
        </p:blipFill>
        <p:spPr>
          <a:xfrm>
            <a:off x="3048000" y="2649118"/>
            <a:ext cx="18288000" cy="841776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4" name="Shape 1054"/>
        <p:cNvGrpSpPr/>
        <p:nvPr/>
      </p:nvGrpSpPr>
      <p:grpSpPr>
        <a:xfrm>
          <a:off x="0" y="0"/>
          <a:ext cx="0" cy="0"/>
          <a:chOff x="0" y="0"/>
          <a:chExt cx="0" cy="0"/>
        </a:xfrm>
      </p:grpSpPr>
      <p:grpSp>
        <p:nvGrpSpPr>
          <p:cNvPr id="1055" name="Shape 1055"/>
          <p:cNvGrpSpPr/>
          <p:nvPr/>
        </p:nvGrpSpPr>
        <p:grpSpPr>
          <a:xfrm>
            <a:off x="3853492" y="3392510"/>
            <a:ext cx="7886072" cy="1564878"/>
            <a:chOff x="0" y="0"/>
            <a:chExt cx="7886071" cy="1564876"/>
          </a:xfrm>
        </p:grpSpPr>
        <p:sp>
          <p:nvSpPr>
            <p:cNvPr id="1056" name="Shape 1056"/>
            <p:cNvSpPr/>
            <p:nvPr/>
          </p:nvSpPr>
          <p:spPr>
            <a:xfrm>
              <a:off x="1107212" y="185536"/>
              <a:ext cx="6778859" cy="1193800"/>
            </a:xfrm>
            <a:custGeom>
              <a:pathLst>
                <a:path extrusionOk="0" h="120000" w="120000">
                  <a:moveTo>
                    <a:pt x="1094" y="0"/>
                  </a:moveTo>
                  <a:lnTo>
                    <a:pt x="119922" y="0"/>
                  </a:lnTo>
                  <a:lnTo>
                    <a:pt x="109900" y="53344"/>
                  </a:lnTo>
                  <a:lnTo>
                    <a:pt x="120000" y="120000"/>
                  </a:lnTo>
                  <a:lnTo>
                    <a:pt x="0" y="120000"/>
                  </a:lnTo>
                </a:path>
              </a:pathLst>
            </a:custGeom>
            <a:noFill/>
            <a:ln cap="flat" cmpd="sng" w="50800">
              <a:solidFill>
                <a:srgbClr val="A9A9A9"/>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057" name="Shape 1057"/>
            <p:cNvSpPr/>
            <p:nvPr/>
          </p:nvSpPr>
          <p:spPr>
            <a:xfrm>
              <a:off x="0" y="0"/>
              <a:ext cx="1564876" cy="1564876"/>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058" name="Shape 1058"/>
            <p:cNvSpPr/>
            <p:nvPr/>
          </p:nvSpPr>
          <p:spPr>
            <a:xfrm>
              <a:off x="537035" y="407207"/>
              <a:ext cx="478105" cy="737762"/>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1</a:t>
              </a:r>
            </a:p>
          </p:txBody>
        </p:sp>
      </p:grpSp>
      <p:grpSp>
        <p:nvGrpSpPr>
          <p:cNvPr id="1059" name="Shape 1059"/>
          <p:cNvGrpSpPr/>
          <p:nvPr/>
        </p:nvGrpSpPr>
        <p:grpSpPr>
          <a:xfrm>
            <a:off x="3853492" y="6038198"/>
            <a:ext cx="7886072" cy="1564876"/>
            <a:chOff x="0" y="0"/>
            <a:chExt cx="7886071" cy="1564876"/>
          </a:xfrm>
        </p:grpSpPr>
        <p:sp>
          <p:nvSpPr>
            <p:cNvPr id="1060" name="Shape 1060"/>
            <p:cNvSpPr/>
            <p:nvPr/>
          </p:nvSpPr>
          <p:spPr>
            <a:xfrm>
              <a:off x="1107212" y="185536"/>
              <a:ext cx="6778859" cy="1193800"/>
            </a:xfrm>
            <a:custGeom>
              <a:pathLst>
                <a:path extrusionOk="0" h="120000" w="120000">
                  <a:moveTo>
                    <a:pt x="1094" y="0"/>
                  </a:moveTo>
                  <a:lnTo>
                    <a:pt x="119922" y="0"/>
                  </a:lnTo>
                  <a:lnTo>
                    <a:pt x="109900" y="53344"/>
                  </a:lnTo>
                  <a:lnTo>
                    <a:pt x="120000" y="120000"/>
                  </a:lnTo>
                  <a:lnTo>
                    <a:pt x="0" y="120000"/>
                  </a:lnTo>
                </a:path>
              </a:pathLst>
            </a:custGeom>
            <a:noFill/>
            <a:ln cap="flat" cmpd="sng" w="50800">
              <a:solidFill>
                <a:srgbClr val="A9A9A9"/>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061" name="Shape 1061"/>
            <p:cNvSpPr/>
            <p:nvPr/>
          </p:nvSpPr>
          <p:spPr>
            <a:xfrm>
              <a:off x="0" y="0"/>
              <a:ext cx="1564876" cy="1564876"/>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062" name="Shape 1062"/>
            <p:cNvSpPr/>
            <p:nvPr/>
          </p:nvSpPr>
          <p:spPr>
            <a:xfrm>
              <a:off x="537035" y="407207"/>
              <a:ext cx="490805" cy="750461"/>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2</a:t>
              </a:r>
            </a:p>
          </p:txBody>
        </p:sp>
      </p:grpSp>
      <p:grpSp>
        <p:nvGrpSpPr>
          <p:cNvPr id="1063" name="Shape 1063"/>
          <p:cNvGrpSpPr/>
          <p:nvPr/>
        </p:nvGrpSpPr>
        <p:grpSpPr>
          <a:xfrm>
            <a:off x="12510538" y="6063182"/>
            <a:ext cx="7886072" cy="1564876"/>
            <a:chOff x="0" y="0"/>
            <a:chExt cx="7886071" cy="1564876"/>
          </a:xfrm>
        </p:grpSpPr>
        <p:sp>
          <p:nvSpPr>
            <p:cNvPr id="1064" name="Shape 1064"/>
            <p:cNvSpPr/>
            <p:nvPr/>
          </p:nvSpPr>
          <p:spPr>
            <a:xfrm>
              <a:off x="1107212" y="185536"/>
              <a:ext cx="6778859" cy="1193800"/>
            </a:xfrm>
            <a:custGeom>
              <a:pathLst>
                <a:path extrusionOk="0" h="120000" w="120000">
                  <a:moveTo>
                    <a:pt x="1094" y="0"/>
                  </a:moveTo>
                  <a:lnTo>
                    <a:pt x="119922" y="0"/>
                  </a:lnTo>
                  <a:lnTo>
                    <a:pt x="109900" y="53344"/>
                  </a:lnTo>
                  <a:lnTo>
                    <a:pt x="120000" y="120000"/>
                  </a:lnTo>
                  <a:lnTo>
                    <a:pt x="0" y="120000"/>
                  </a:lnTo>
                </a:path>
              </a:pathLst>
            </a:custGeom>
            <a:noFill/>
            <a:ln cap="flat" cmpd="sng" w="50800">
              <a:solidFill>
                <a:srgbClr val="A9A9A9"/>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065" name="Shape 1065"/>
            <p:cNvSpPr/>
            <p:nvPr/>
          </p:nvSpPr>
          <p:spPr>
            <a:xfrm>
              <a:off x="0" y="0"/>
              <a:ext cx="1564876" cy="1564876"/>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066" name="Shape 1066"/>
            <p:cNvSpPr/>
            <p:nvPr/>
          </p:nvSpPr>
          <p:spPr>
            <a:xfrm>
              <a:off x="537035" y="407207"/>
              <a:ext cx="478105" cy="737762"/>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5</a:t>
              </a:r>
            </a:p>
          </p:txBody>
        </p:sp>
      </p:grpSp>
      <p:grpSp>
        <p:nvGrpSpPr>
          <p:cNvPr id="1067" name="Shape 1067"/>
          <p:cNvGrpSpPr/>
          <p:nvPr/>
        </p:nvGrpSpPr>
        <p:grpSpPr>
          <a:xfrm>
            <a:off x="12510538" y="8770240"/>
            <a:ext cx="7886072" cy="1564878"/>
            <a:chOff x="0" y="0"/>
            <a:chExt cx="7886071" cy="1564876"/>
          </a:xfrm>
        </p:grpSpPr>
        <p:sp>
          <p:nvSpPr>
            <p:cNvPr id="1068" name="Shape 1068"/>
            <p:cNvSpPr/>
            <p:nvPr/>
          </p:nvSpPr>
          <p:spPr>
            <a:xfrm>
              <a:off x="1107212" y="185536"/>
              <a:ext cx="6778859" cy="1193800"/>
            </a:xfrm>
            <a:custGeom>
              <a:pathLst>
                <a:path extrusionOk="0" h="120000" w="120000">
                  <a:moveTo>
                    <a:pt x="1094" y="0"/>
                  </a:moveTo>
                  <a:lnTo>
                    <a:pt x="119922" y="0"/>
                  </a:lnTo>
                  <a:lnTo>
                    <a:pt x="109900" y="53344"/>
                  </a:lnTo>
                  <a:lnTo>
                    <a:pt x="120000" y="120000"/>
                  </a:lnTo>
                  <a:lnTo>
                    <a:pt x="0" y="120000"/>
                  </a:lnTo>
                </a:path>
              </a:pathLst>
            </a:custGeom>
            <a:noFill/>
            <a:ln cap="flat" cmpd="sng" w="50800">
              <a:solidFill>
                <a:srgbClr val="A9A9A9"/>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069" name="Shape 1069"/>
            <p:cNvSpPr/>
            <p:nvPr/>
          </p:nvSpPr>
          <p:spPr>
            <a:xfrm>
              <a:off x="0" y="0"/>
              <a:ext cx="1564876" cy="1564876"/>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070" name="Shape 1070"/>
            <p:cNvSpPr/>
            <p:nvPr/>
          </p:nvSpPr>
          <p:spPr>
            <a:xfrm>
              <a:off x="537035" y="407207"/>
              <a:ext cx="478105" cy="737762"/>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6</a:t>
              </a:r>
            </a:p>
          </p:txBody>
        </p:sp>
      </p:grpSp>
      <p:sp>
        <p:nvSpPr>
          <p:cNvPr id="1071" name="Shape 1071"/>
          <p:cNvSpPr/>
          <p:nvPr/>
        </p:nvSpPr>
        <p:spPr>
          <a:xfrm>
            <a:off x="5040473" y="3815267"/>
            <a:ext cx="6174646" cy="719363"/>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Introduction to H2O</a:t>
            </a:r>
          </a:p>
        </p:txBody>
      </p:sp>
      <p:sp>
        <p:nvSpPr>
          <p:cNvPr id="1072" name="Shape 1072"/>
          <p:cNvSpPr/>
          <p:nvPr/>
        </p:nvSpPr>
        <p:spPr>
          <a:xfrm>
            <a:off x="5459492" y="6507242"/>
            <a:ext cx="5808916" cy="639486"/>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H2O Best Practices [Munging]</a:t>
            </a:r>
          </a:p>
        </p:txBody>
      </p:sp>
      <p:sp>
        <p:nvSpPr>
          <p:cNvPr id="1073" name="Shape 1073"/>
          <p:cNvSpPr/>
          <p:nvPr/>
        </p:nvSpPr>
        <p:spPr>
          <a:xfrm>
            <a:off x="14001426" y="6507242"/>
            <a:ext cx="5808915" cy="639486"/>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Sparkling Water</a:t>
            </a:r>
          </a:p>
        </p:txBody>
      </p:sp>
      <p:sp>
        <p:nvSpPr>
          <p:cNvPr id="1074" name="Shape 1074"/>
          <p:cNvSpPr/>
          <p:nvPr/>
        </p:nvSpPr>
        <p:spPr>
          <a:xfrm>
            <a:off x="14001426" y="9131028"/>
            <a:ext cx="5808915" cy="639486"/>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Productionalizing Models</a:t>
            </a:r>
          </a:p>
        </p:txBody>
      </p:sp>
      <p:sp>
        <p:nvSpPr>
          <p:cNvPr id="1075" name="Shape 1075"/>
          <p:cNvSpPr txBox="1"/>
          <p:nvPr>
            <p:ph type="title"/>
          </p:nvPr>
        </p:nvSpPr>
        <p:spPr>
          <a:xfrm>
            <a:off x="3962400" y="-18933"/>
            <a:ext cx="16459200" cy="1763066"/>
          </a:xfrm>
          <a:prstGeom prst="rect">
            <a:avLst/>
          </a:prstGeom>
          <a:noFill/>
          <a:ln>
            <a:noFill/>
          </a:ln>
        </p:spPr>
        <p:txBody>
          <a:bodyPr anchorCtr="0" anchor="ctr" bIns="91375" lIns="91375" rIns="91375" tIns="91375">
            <a:noAutofit/>
          </a:bodyPr>
          <a:lstStyle/>
          <a:p>
            <a:pPr indent="0" lvl="0" marL="0" marR="0" rtl="0" algn="ctr">
              <a:lnSpc>
                <a:spcPct val="100000"/>
              </a:lnSpc>
              <a:spcBef>
                <a:spcPts val="0"/>
              </a:spcBef>
              <a:spcAft>
                <a:spcPts val="0"/>
              </a:spcAft>
              <a:buClr>
                <a:srgbClr val="000000"/>
              </a:buClr>
              <a:buSzPct val="25000"/>
              <a:buFont typeface="Trebuchet MS"/>
              <a:buNone/>
            </a:pPr>
            <a:r>
              <a:rPr b="1" i="0" lang="en-US" sz="6400" u="none" cap="none" strike="noStrike">
                <a:solidFill>
                  <a:srgbClr val="000000"/>
                </a:solidFill>
                <a:latin typeface="Trebuchet MS"/>
                <a:ea typeface="Trebuchet MS"/>
                <a:cs typeface="Trebuchet MS"/>
                <a:sym typeface="Trebuchet MS"/>
              </a:rPr>
              <a:t>H2O Training</a:t>
            </a:r>
          </a:p>
        </p:txBody>
      </p:sp>
      <p:grpSp>
        <p:nvGrpSpPr>
          <p:cNvPr id="1076" name="Shape 1076"/>
          <p:cNvGrpSpPr/>
          <p:nvPr/>
        </p:nvGrpSpPr>
        <p:grpSpPr>
          <a:xfrm>
            <a:off x="12262284" y="3207628"/>
            <a:ext cx="8382581" cy="1663403"/>
            <a:chOff x="0" y="0"/>
            <a:chExt cx="8382580" cy="1663401"/>
          </a:xfrm>
        </p:grpSpPr>
        <p:sp>
          <p:nvSpPr>
            <p:cNvPr id="1077" name="Shape 1077"/>
            <p:cNvSpPr/>
            <p:nvPr/>
          </p:nvSpPr>
          <p:spPr>
            <a:xfrm>
              <a:off x="1176923" y="197218"/>
              <a:ext cx="7205657" cy="1268963"/>
            </a:xfrm>
            <a:custGeom>
              <a:pathLst>
                <a:path extrusionOk="0" h="120000" w="120000">
                  <a:moveTo>
                    <a:pt x="1094" y="0"/>
                  </a:moveTo>
                  <a:lnTo>
                    <a:pt x="119922" y="0"/>
                  </a:lnTo>
                  <a:lnTo>
                    <a:pt x="109900" y="53344"/>
                  </a:lnTo>
                  <a:lnTo>
                    <a:pt x="120000" y="120000"/>
                  </a:lnTo>
                  <a:lnTo>
                    <a:pt x="0" y="120000"/>
                  </a:lnTo>
                </a:path>
              </a:pathLst>
            </a:custGeom>
            <a:solidFill>
              <a:srgbClr val="FBE91F"/>
            </a:solidFill>
            <a:ln cap="flat" cmpd="sng" w="50800">
              <a:solidFill>
                <a:srgbClr val="FFFB00"/>
              </a:solidFill>
              <a:prstDash val="solid"/>
              <a:round/>
              <a:headEnd len="med" w="med" type="none"/>
              <a:tailEnd len="med" w="med" type="none"/>
            </a:ln>
            <a:effectLst>
              <a:outerShdw blurRad="76200" rotWithShape="0" dir="5400000" dist="38100">
                <a:srgbClr val="000000">
                  <a:alpha val="37647"/>
                </a:srgbClr>
              </a:outerShdw>
            </a:effectLst>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078" name="Shape 1078"/>
            <p:cNvSpPr/>
            <p:nvPr/>
          </p:nvSpPr>
          <p:spPr>
            <a:xfrm>
              <a:off x="0" y="0"/>
              <a:ext cx="1663401" cy="1663401"/>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079" name="Shape 1079"/>
            <p:cNvSpPr/>
            <p:nvPr/>
          </p:nvSpPr>
          <p:spPr>
            <a:xfrm>
              <a:off x="570847" y="432845"/>
              <a:ext cx="521706" cy="797711"/>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4</a:t>
              </a:r>
            </a:p>
          </p:txBody>
        </p:sp>
      </p:grpSp>
      <p:sp>
        <p:nvSpPr>
          <p:cNvPr id="1080" name="Shape 1080"/>
          <p:cNvSpPr/>
          <p:nvPr/>
        </p:nvSpPr>
        <p:spPr>
          <a:xfrm>
            <a:off x="14116537" y="3725937"/>
            <a:ext cx="5808915" cy="639484"/>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Hadoop Administration</a:t>
            </a:r>
          </a:p>
        </p:txBody>
      </p:sp>
      <p:grpSp>
        <p:nvGrpSpPr>
          <p:cNvPr id="1081" name="Shape 1081"/>
          <p:cNvGrpSpPr/>
          <p:nvPr/>
        </p:nvGrpSpPr>
        <p:grpSpPr>
          <a:xfrm>
            <a:off x="3853492" y="8770240"/>
            <a:ext cx="7886072" cy="1564878"/>
            <a:chOff x="0" y="0"/>
            <a:chExt cx="7886071" cy="1564876"/>
          </a:xfrm>
        </p:grpSpPr>
        <p:sp>
          <p:nvSpPr>
            <p:cNvPr id="1082" name="Shape 1082"/>
            <p:cNvSpPr/>
            <p:nvPr/>
          </p:nvSpPr>
          <p:spPr>
            <a:xfrm>
              <a:off x="1107212" y="185536"/>
              <a:ext cx="6778859" cy="1193800"/>
            </a:xfrm>
            <a:custGeom>
              <a:pathLst>
                <a:path extrusionOk="0" h="120000" w="120000">
                  <a:moveTo>
                    <a:pt x="1094" y="0"/>
                  </a:moveTo>
                  <a:lnTo>
                    <a:pt x="119922" y="0"/>
                  </a:lnTo>
                  <a:lnTo>
                    <a:pt x="109900" y="53344"/>
                  </a:lnTo>
                  <a:lnTo>
                    <a:pt x="120000" y="120000"/>
                  </a:lnTo>
                  <a:lnTo>
                    <a:pt x="0" y="120000"/>
                  </a:lnTo>
                </a:path>
              </a:pathLst>
            </a:custGeom>
            <a:noFill/>
            <a:ln cap="flat" cmpd="sng" w="50800">
              <a:solidFill>
                <a:srgbClr val="A9A9A9"/>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083" name="Shape 1083"/>
            <p:cNvSpPr/>
            <p:nvPr/>
          </p:nvSpPr>
          <p:spPr>
            <a:xfrm>
              <a:off x="0" y="0"/>
              <a:ext cx="1564876" cy="1564876"/>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084" name="Shape 1084"/>
            <p:cNvSpPr/>
            <p:nvPr/>
          </p:nvSpPr>
          <p:spPr>
            <a:xfrm>
              <a:off x="537035" y="407207"/>
              <a:ext cx="478105" cy="737762"/>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3</a:t>
              </a:r>
            </a:p>
          </p:txBody>
        </p:sp>
      </p:grpSp>
      <p:sp>
        <p:nvSpPr>
          <p:cNvPr id="1085" name="Shape 1085"/>
          <p:cNvSpPr/>
          <p:nvPr/>
        </p:nvSpPr>
        <p:spPr>
          <a:xfrm>
            <a:off x="5459492" y="9239286"/>
            <a:ext cx="5808916" cy="639484"/>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H2O Best Practices [Modeling]</a:t>
            </a: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9" name="Shape 1089"/>
        <p:cNvGrpSpPr/>
        <p:nvPr/>
      </p:nvGrpSpPr>
      <p:grpSpPr>
        <a:xfrm>
          <a:off x="0" y="0"/>
          <a:ext cx="0" cy="0"/>
          <a:chOff x="0" y="0"/>
          <a:chExt cx="0" cy="0"/>
        </a:xfrm>
      </p:grpSpPr>
      <p:sp>
        <p:nvSpPr>
          <p:cNvPr id="1090" name="Shape 1090"/>
          <p:cNvSpPr txBox="1"/>
          <p:nvPr>
            <p:ph type="title"/>
          </p:nvPr>
        </p:nvSpPr>
        <p:spPr>
          <a:xfrm>
            <a:off x="3962400" y="513674"/>
            <a:ext cx="16459200" cy="1602277"/>
          </a:xfrm>
          <a:prstGeom prst="rect">
            <a:avLst/>
          </a:prstGeom>
          <a:noFill/>
          <a:ln>
            <a:noFill/>
          </a:ln>
        </p:spPr>
        <p:txBody>
          <a:bodyPr anchorCtr="0" anchor="b" bIns="182825" lIns="182825" rIns="182825" tIns="182825">
            <a:noAutofit/>
          </a:bodyPr>
          <a:lstStyle/>
          <a:p>
            <a:pPr indent="0" lvl="0" marL="0" marR="0" rtl="0" algn="ctr">
              <a:lnSpc>
                <a:spcPct val="107407"/>
              </a:lnSpc>
              <a:spcBef>
                <a:spcPts val="0"/>
              </a:spcBef>
              <a:spcAft>
                <a:spcPts val="0"/>
              </a:spcAft>
              <a:buClr>
                <a:srgbClr val="000000"/>
              </a:buClr>
              <a:buSzPct val="25000"/>
              <a:buFont typeface="Arial"/>
              <a:buNone/>
            </a:pPr>
            <a:r>
              <a:rPr b="0" i="0" lang="en-US" sz="7380" u="none" cap="none" strike="noStrike">
                <a:solidFill>
                  <a:srgbClr val="000000"/>
                </a:solidFill>
                <a:latin typeface="Arial"/>
                <a:ea typeface="Arial"/>
                <a:cs typeface="Arial"/>
                <a:sym typeface="Arial"/>
              </a:rPr>
              <a:t>H2O on Hadoop (and Yarn)</a:t>
            </a:r>
          </a:p>
        </p:txBody>
      </p:sp>
      <p:sp>
        <p:nvSpPr>
          <p:cNvPr id="1091" name="Shape 1091"/>
          <p:cNvSpPr txBox="1"/>
          <p:nvPr>
            <p:ph idx="3" type="body"/>
          </p:nvPr>
        </p:nvSpPr>
        <p:spPr>
          <a:xfrm>
            <a:off x="3105586" y="2712758"/>
            <a:ext cx="15902385" cy="9545235"/>
          </a:xfrm>
          <a:prstGeom prst="rect">
            <a:avLst/>
          </a:prstGeom>
          <a:noFill/>
          <a:ln>
            <a:noFill/>
          </a:ln>
        </p:spPr>
        <p:txBody>
          <a:bodyPr anchorCtr="0" anchor="t" bIns="182825" lIns="182825" rIns="182825" tIns="182825">
            <a:noAutofit/>
          </a:bodyPr>
          <a:lstStyle/>
          <a:p>
            <a:pPr indent="-381000" lvl="0" marL="533400" marR="0" rtl="0" algn="l">
              <a:lnSpc>
                <a:spcPct val="100000"/>
              </a:lnSpc>
              <a:spcBef>
                <a:spcPts val="0"/>
              </a:spcBef>
              <a:spcAft>
                <a:spcPts val="0"/>
              </a:spcAft>
              <a:buClr>
                <a:srgbClr val="7F7F7F"/>
              </a:buClr>
              <a:buSzPct val="100000"/>
              <a:buFont typeface="Arial"/>
              <a:buChar char="•"/>
            </a:pPr>
            <a:r>
              <a:rPr b="1" i="0" lang="en-US" sz="4000" u="none" cap="none" strike="noStrike">
                <a:solidFill>
                  <a:srgbClr val="000000"/>
                </a:solidFill>
                <a:latin typeface="Arial"/>
                <a:ea typeface="Arial"/>
                <a:cs typeface="Arial"/>
                <a:sym typeface="Arial"/>
              </a:rPr>
              <a:t>On Demand</a:t>
            </a:r>
            <a:r>
              <a:rPr b="0" i="0" lang="en-US" sz="4000" u="none" cap="none" strike="noStrike">
                <a:solidFill>
                  <a:srgbClr val="000000"/>
                </a:solidFill>
                <a:latin typeface="Arial"/>
                <a:ea typeface="Arial"/>
                <a:cs typeface="Arial"/>
                <a:sym typeface="Arial"/>
              </a:rPr>
              <a:t> H2O launches as a mapper task that never reduces. User only needs permission to launch map reduce task in order to spin up their own H2O cluster:</a:t>
            </a:r>
          </a:p>
          <a:p>
            <a:pPr indent="685800" lvl="3" marL="0" marR="0" rtl="0" algn="l">
              <a:lnSpc>
                <a:spcPct val="100000"/>
              </a:lnSpc>
              <a:spcBef>
                <a:spcPts val="1800"/>
              </a:spcBef>
              <a:spcAft>
                <a:spcPts val="0"/>
              </a:spcAft>
              <a:buClr>
                <a:srgbClr val="000000"/>
              </a:buClr>
              <a:buSzPct val="25000"/>
              <a:buFont typeface="Arial"/>
              <a:buNone/>
            </a:pPr>
            <a:r>
              <a:rPr b="0" i="0" lang="en-US" sz="4000" u="none" cap="none" strike="noStrike">
                <a:solidFill>
                  <a:srgbClr val="000000"/>
                </a:solidFill>
                <a:latin typeface="Arial"/>
                <a:ea typeface="Arial"/>
                <a:cs typeface="Arial"/>
                <a:sym typeface="Arial"/>
              </a:rPr>
              <a:t>hadoop jar h2odriver.jar -nodes 10 -mapperXmx 50g</a:t>
            </a:r>
          </a:p>
          <a:p>
            <a:pPr indent="-381000" lvl="0" marL="533400" marR="0" rtl="0" algn="l">
              <a:lnSpc>
                <a:spcPct val="100000"/>
              </a:lnSpc>
              <a:spcBef>
                <a:spcPts val="1800"/>
              </a:spcBef>
              <a:spcAft>
                <a:spcPts val="0"/>
              </a:spcAft>
              <a:buClr>
                <a:srgbClr val="7F7F7F"/>
              </a:buClr>
              <a:buSzPct val="100000"/>
              <a:buFont typeface="Arial"/>
              <a:buChar char="•"/>
            </a:pPr>
            <a:r>
              <a:rPr b="1" i="0" lang="en-US" sz="4000" u="none" cap="none" strike="noStrike">
                <a:solidFill>
                  <a:srgbClr val="000000"/>
                </a:solidFill>
                <a:latin typeface="Arial"/>
                <a:ea typeface="Arial"/>
                <a:cs typeface="Arial"/>
                <a:sym typeface="Arial"/>
              </a:rPr>
              <a:t>Update frequently </a:t>
            </a:r>
            <a:r>
              <a:rPr b="0" i="0" lang="en-US" sz="4000" u="none" cap="none" strike="noStrike">
                <a:solidFill>
                  <a:srgbClr val="000000"/>
                </a:solidFill>
                <a:latin typeface="Arial"/>
                <a:ea typeface="Arial"/>
                <a:cs typeface="Arial"/>
                <a:sym typeface="Arial"/>
              </a:rPr>
              <a:t>The installation of H2O is essentially a jar file so in order to upgrade the user only needs to download a new driver jar file.</a:t>
            </a:r>
          </a:p>
          <a:p>
            <a:pPr indent="-381000" lvl="0" marL="533400" marR="0" rtl="0" algn="l">
              <a:lnSpc>
                <a:spcPct val="100000"/>
              </a:lnSpc>
              <a:spcBef>
                <a:spcPts val="1800"/>
              </a:spcBef>
              <a:spcAft>
                <a:spcPts val="0"/>
              </a:spcAft>
              <a:buClr>
                <a:srgbClr val="7F7F7F"/>
              </a:buClr>
              <a:buSzPct val="100000"/>
              <a:buFont typeface="Arial"/>
              <a:buChar char="•"/>
            </a:pPr>
            <a:r>
              <a:rPr b="1" i="0" lang="en-US" sz="4000" u="none" cap="none" strike="noStrike">
                <a:solidFill>
                  <a:srgbClr val="000000"/>
                </a:solidFill>
                <a:latin typeface="Arial"/>
                <a:ea typeface="Arial"/>
                <a:cs typeface="Arial"/>
                <a:sym typeface="Arial"/>
              </a:rPr>
              <a:t>Yarn to manage resources</a:t>
            </a:r>
            <a:r>
              <a:rPr b="0" i="0" lang="en-US" sz="4000" u="none" cap="none" strike="noStrike">
                <a:solidFill>
                  <a:srgbClr val="000000"/>
                </a:solidFill>
                <a:latin typeface="Arial"/>
                <a:ea typeface="Arial"/>
                <a:cs typeface="Arial"/>
                <a:sym typeface="Arial"/>
              </a:rPr>
              <a:t> Special queues can be allocated to users to manage the containers and memory allowed.</a:t>
            </a:r>
          </a:p>
          <a:p>
            <a:pPr indent="-381000" lvl="0" marL="533400" marR="0" rtl="0" algn="l">
              <a:lnSpc>
                <a:spcPct val="100000"/>
              </a:lnSpc>
              <a:spcBef>
                <a:spcPts val="1800"/>
              </a:spcBef>
              <a:spcAft>
                <a:spcPts val="0"/>
              </a:spcAft>
              <a:buClr>
                <a:srgbClr val="7F7F7F"/>
              </a:buClr>
              <a:buSzPct val="100000"/>
              <a:buFont typeface="Arial"/>
              <a:buChar char="•"/>
            </a:pPr>
            <a:r>
              <a:rPr b="1" i="0" lang="en-US" sz="4000" u="none" cap="none" strike="noStrike">
                <a:solidFill>
                  <a:srgbClr val="000000"/>
                </a:solidFill>
                <a:latin typeface="Arial"/>
                <a:ea typeface="Arial"/>
                <a:cs typeface="Arial"/>
                <a:sym typeface="Arial"/>
              </a:rPr>
              <a:t>Access to HDFS and Hive Tables </a:t>
            </a:r>
            <a:r>
              <a:rPr b="0" i="0" lang="en-US" sz="4000" u="none" cap="none" strike="noStrike">
                <a:solidFill>
                  <a:srgbClr val="000000"/>
                </a:solidFill>
                <a:latin typeface="Arial"/>
                <a:ea typeface="Arial"/>
                <a:cs typeface="Arial"/>
                <a:sym typeface="Arial"/>
              </a:rPr>
              <a:t>H2O can be built with any distribution’s class libraries to allow access to HDFS whether launched with Yarn or in standalone mode.</a:t>
            </a: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5" name="Shape 1095"/>
        <p:cNvGrpSpPr/>
        <p:nvPr/>
      </p:nvGrpSpPr>
      <p:grpSpPr>
        <a:xfrm>
          <a:off x="0" y="0"/>
          <a:ext cx="0" cy="0"/>
          <a:chOff x="0" y="0"/>
          <a:chExt cx="0" cy="0"/>
        </a:xfrm>
      </p:grpSpPr>
      <p:sp>
        <p:nvSpPr>
          <p:cNvPr id="1096" name="Shape 1096"/>
          <p:cNvSpPr txBox="1"/>
          <p:nvPr>
            <p:ph type="title"/>
          </p:nvPr>
        </p:nvSpPr>
        <p:spPr>
          <a:xfrm>
            <a:off x="3974278" y="-365123"/>
            <a:ext cx="16459200" cy="2286000"/>
          </a:xfrm>
          <a:prstGeom prst="rect">
            <a:avLst/>
          </a:prstGeom>
          <a:noFill/>
          <a:ln>
            <a:noFill/>
          </a:ln>
        </p:spPr>
        <p:txBody>
          <a:bodyPr anchorCtr="0" anchor="ctr" bIns="91425" lIns="91425" rIns="91425" tIns="91425">
            <a:noAutofit/>
          </a:bodyPr>
          <a:lstStyle/>
          <a:p>
            <a:pPr indent="0" lvl="0" marL="0" marR="0" rtl="0" algn="ctr">
              <a:lnSpc>
                <a:spcPct val="107407"/>
              </a:lnSpc>
              <a:spcBef>
                <a:spcPts val="0"/>
              </a:spcBef>
              <a:spcAft>
                <a:spcPts val="0"/>
              </a:spcAft>
              <a:buClr>
                <a:srgbClr val="000000"/>
              </a:buClr>
              <a:buSzPct val="25000"/>
              <a:buFont typeface="Arial"/>
              <a:buNone/>
            </a:pPr>
            <a:r>
              <a:rPr b="0" i="0" lang="en-US" sz="8200" u="none" cap="none" strike="noStrike">
                <a:solidFill>
                  <a:srgbClr val="000000"/>
                </a:solidFill>
                <a:latin typeface="Arial"/>
                <a:ea typeface="Arial"/>
                <a:cs typeface="Arial"/>
                <a:sym typeface="Arial"/>
              </a:rPr>
              <a:t>H2O on YARN Deployment</a:t>
            </a:r>
          </a:p>
        </p:txBody>
      </p:sp>
      <p:sp>
        <p:nvSpPr>
          <p:cNvPr id="1097" name="Shape 1097"/>
          <p:cNvSpPr/>
          <p:nvPr/>
        </p:nvSpPr>
        <p:spPr>
          <a:xfrm>
            <a:off x="18342126" y="10333552"/>
            <a:ext cx="1680972" cy="1738596"/>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098" name="Shape 1098"/>
          <p:cNvSpPr/>
          <p:nvPr/>
        </p:nvSpPr>
        <p:spPr>
          <a:xfrm>
            <a:off x="16211181" y="1582475"/>
            <a:ext cx="4027757" cy="589281"/>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Calibri"/>
              <a:buNone/>
            </a:pPr>
            <a:r>
              <a:rPr b="0" i="0" lang="en-US" sz="2800" u="none" cap="none" strike="noStrike">
                <a:solidFill>
                  <a:srgbClr val="000000"/>
                </a:solidFill>
                <a:latin typeface="Calibri"/>
                <a:ea typeface="Calibri"/>
                <a:cs typeface="Calibri"/>
                <a:sym typeface="Calibri"/>
              </a:rPr>
              <a:t>Hadoop Gateway Node</a:t>
            </a:r>
          </a:p>
        </p:txBody>
      </p:sp>
      <p:sp>
        <p:nvSpPr>
          <p:cNvPr id="1099" name="Shape 1099"/>
          <p:cNvSpPr/>
          <p:nvPr/>
        </p:nvSpPr>
        <p:spPr>
          <a:xfrm>
            <a:off x="3370905" y="2748959"/>
            <a:ext cx="17642187" cy="9780479"/>
          </a:xfrm>
          <a:prstGeom prst="roundRect">
            <a:avLst>
              <a:gd fmla="val 16667" name="adj"/>
            </a:avLst>
          </a:prstGeom>
          <a:no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grpSp>
        <p:nvGrpSpPr>
          <p:cNvPr id="1100" name="Shape 1100"/>
          <p:cNvGrpSpPr/>
          <p:nvPr/>
        </p:nvGrpSpPr>
        <p:grpSpPr>
          <a:xfrm>
            <a:off x="13554731" y="2076436"/>
            <a:ext cx="5598501" cy="1249682"/>
            <a:chOff x="0" y="0"/>
            <a:chExt cx="5598500" cy="1249680"/>
          </a:xfrm>
        </p:grpSpPr>
        <p:sp>
          <p:nvSpPr>
            <p:cNvPr id="1101" name="Shape 1101"/>
            <p:cNvSpPr/>
            <p:nvPr/>
          </p:nvSpPr>
          <p:spPr>
            <a:xfrm>
              <a:off x="0" y="151827"/>
              <a:ext cx="5598500" cy="946026"/>
            </a:xfrm>
            <a:prstGeom prst="roundRect">
              <a:avLst>
                <a:gd fmla="val 16667" name="adj"/>
              </a:avLst>
            </a:prstGeom>
            <a:solidFill>
              <a:srgbClr val="B3A2C7"/>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Calibri"/>
                <a:buNone/>
              </a:pPr>
              <a:r>
                <a:t/>
              </a:r>
              <a:endParaRPr b="0" i="0" sz="2800" u="none" cap="none" strike="noStrike">
                <a:solidFill>
                  <a:srgbClr val="000000"/>
                </a:solidFill>
                <a:latin typeface="Arial"/>
                <a:ea typeface="Arial"/>
                <a:cs typeface="Arial"/>
                <a:sym typeface="Arial"/>
              </a:endParaRPr>
            </a:p>
          </p:txBody>
        </p:sp>
        <p:sp>
          <p:nvSpPr>
            <p:cNvPr id="1102" name="Shape 1102"/>
            <p:cNvSpPr/>
            <p:nvPr/>
          </p:nvSpPr>
          <p:spPr>
            <a:xfrm>
              <a:off x="46180" y="0"/>
              <a:ext cx="5506138" cy="124968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0" i="0" lang="en-US" sz="3600" u="none" cap="none" strike="noStrike">
                  <a:solidFill>
                    <a:srgbClr val="000000"/>
                  </a:solidFill>
                  <a:latin typeface="Calibri"/>
                  <a:ea typeface="Calibri"/>
                  <a:cs typeface="Calibri"/>
                  <a:sym typeface="Calibri"/>
                </a:rPr>
                <a:t>hadoop jar h2odriver.jar …</a:t>
              </a:r>
            </a:p>
          </p:txBody>
        </p:sp>
      </p:grpSp>
      <p:grpSp>
        <p:nvGrpSpPr>
          <p:cNvPr id="1103" name="Shape 1103"/>
          <p:cNvGrpSpPr/>
          <p:nvPr/>
        </p:nvGrpSpPr>
        <p:grpSpPr>
          <a:xfrm>
            <a:off x="4107720" y="3305571"/>
            <a:ext cx="3050838" cy="1434242"/>
            <a:chOff x="0" y="0"/>
            <a:chExt cx="3050837" cy="1434240"/>
          </a:xfrm>
        </p:grpSpPr>
        <p:sp>
          <p:nvSpPr>
            <p:cNvPr id="1104" name="Shape 1104"/>
            <p:cNvSpPr/>
            <p:nvPr/>
          </p:nvSpPr>
          <p:spPr>
            <a:xfrm>
              <a:off x="0" y="0"/>
              <a:ext cx="3050837" cy="1434240"/>
            </a:xfrm>
            <a:prstGeom prst="ellipse">
              <a:avLst/>
            </a:prstGeom>
            <a:solidFill>
              <a:srgbClr val="FFFF00"/>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404040"/>
                </a:buClr>
                <a:buFont typeface="Calibri"/>
                <a:buNone/>
              </a:pPr>
              <a:r>
                <a:t/>
              </a:r>
              <a:endParaRPr b="0" i="0" sz="2800" u="none" cap="none" strike="noStrike">
                <a:solidFill>
                  <a:srgbClr val="000000"/>
                </a:solidFill>
                <a:latin typeface="Arial"/>
                <a:ea typeface="Arial"/>
                <a:cs typeface="Arial"/>
                <a:sym typeface="Arial"/>
              </a:endParaRPr>
            </a:p>
          </p:txBody>
        </p:sp>
        <p:sp>
          <p:nvSpPr>
            <p:cNvPr id="1105" name="Shape 1105"/>
            <p:cNvSpPr/>
            <p:nvPr/>
          </p:nvSpPr>
          <p:spPr>
            <a:xfrm>
              <a:off x="446783" y="358979"/>
              <a:ext cx="2157266" cy="7162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404040"/>
                </a:buClr>
                <a:buSzPct val="25000"/>
                <a:buFont typeface="Calibri"/>
                <a:buNone/>
              </a:pPr>
              <a:r>
                <a:rPr b="0" i="0" lang="en-US" sz="3600" u="none" cap="none" strike="noStrike">
                  <a:solidFill>
                    <a:srgbClr val="404040"/>
                  </a:solidFill>
                  <a:latin typeface="Calibri"/>
                  <a:ea typeface="Calibri"/>
                  <a:cs typeface="Calibri"/>
                  <a:sym typeface="Calibri"/>
                </a:rPr>
                <a:t>YARN RM</a:t>
              </a:r>
            </a:p>
          </p:txBody>
        </p:sp>
      </p:grpSp>
      <p:sp>
        <p:nvSpPr>
          <p:cNvPr id="1106" name="Shape 1106"/>
          <p:cNvSpPr/>
          <p:nvPr/>
        </p:nvSpPr>
        <p:spPr>
          <a:xfrm>
            <a:off x="16409354" y="10333552"/>
            <a:ext cx="1680972" cy="1738596"/>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107" name="Shape 1107"/>
          <p:cNvSpPr/>
          <p:nvPr/>
        </p:nvSpPr>
        <p:spPr>
          <a:xfrm>
            <a:off x="14459064" y="10333552"/>
            <a:ext cx="1680972" cy="1738596"/>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108" name="Shape 1108"/>
          <p:cNvSpPr/>
          <p:nvPr/>
        </p:nvSpPr>
        <p:spPr>
          <a:xfrm>
            <a:off x="12530371" y="10333552"/>
            <a:ext cx="1680972" cy="1738596"/>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109" name="Shape 1109"/>
          <p:cNvSpPr/>
          <p:nvPr/>
        </p:nvSpPr>
        <p:spPr>
          <a:xfrm>
            <a:off x="10604128" y="10333552"/>
            <a:ext cx="1680972" cy="1738596"/>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110" name="Shape 1110"/>
          <p:cNvSpPr/>
          <p:nvPr/>
        </p:nvSpPr>
        <p:spPr>
          <a:xfrm>
            <a:off x="8671356" y="10333552"/>
            <a:ext cx="1680972" cy="1738596"/>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grpSp>
        <p:nvGrpSpPr>
          <p:cNvPr id="1111" name="Shape 1111"/>
          <p:cNvGrpSpPr/>
          <p:nvPr/>
        </p:nvGrpSpPr>
        <p:grpSpPr>
          <a:xfrm>
            <a:off x="9225327" y="10714582"/>
            <a:ext cx="9968350" cy="954300"/>
            <a:chOff x="0" y="0"/>
            <a:chExt cx="9968348" cy="954299"/>
          </a:xfrm>
        </p:grpSpPr>
        <p:sp>
          <p:nvSpPr>
            <p:cNvPr id="1112" name="Shape 1112"/>
            <p:cNvSpPr/>
            <p:nvPr/>
          </p:nvSpPr>
          <p:spPr>
            <a:xfrm>
              <a:off x="0" y="0"/>
              <a:ext cx="9968348" cy="954299"/>
            </a:xfrm>
            <a:custGeom>
              <a:pathLst>
                <a:path extrusionOk="0" h="120000" w="120000">
                  <a:moveTo>
                    <a:pt x="10925" y="39450"/>
                  </a:moveTo>
                  <a:lnTo>
                    <a:pt x="10925" y="39450"/>
                  </a:lnTo>
                  <a:cubicBezTo>
                    <a:pt x="9529" y="25509"/>
                    <a:pt x="16707" y="12670"/>
                    <a:pt x="26961" y="10773"/>
                  </a:cubicBezTo>
                  <a:cubicBezTo>
                    <a:pt x="31116" y="10001"/>
                    <a:pt x="35340" y="11150"/>
                    <a:pt x="38955" y="14034"/>
                  </a:cubicBezTo>
                  <a:lnTo>
                    <a:pt x="38955" y="14034"/>
                  </a:lnTo>
                  <a:cubicBezTo>
                    <a:pt x="42789" y="4206"/>
                    <a:pt x="51743" y="475"/>
                    <a:pt x="58962" y="5691"/>
                  </a:cubicBezTo>
                  <a:cubicBezTo>
                    <a:pt x="60221" y="6608"/>
                    <a:pt x="61382" y="7762"/>
                    <a:pt x="62399" y="9125"/>
                  </a:cubicBezTo>
                  <a:lnTo>
                    <a:pt x="62399" y="9125"/>
                  </a:lnTo>
                  <a:cubicBezTo>
                    <a:pt x="65388" y="980"/>
                    <a:pt x="72658" y="-2326"/>
                    <a:pt x="78641" y="1734"/>
                  </a:cubicBezTo>
                  <a:cubicBezTo>
                    <a:pt x="80296" y="2860"/>
                    <a:pt x="81745" y="4490"/>
                    <a:pt x="82866" y="6491"/>
                  </a:cubicBezTo>
                  <a:lnTo>
                    <a:pt x="82866" y="6491"/>
                  </a:lnTo>
                  <a:cubicBezTo>
                    <a:pt x="87676" y="-1212"/>
                    <a:pt x="96177" y="-2163"/>
                    <a:pt x="101855" y="4368"/>
                  </a:cubicBezTo>
                  <a:cubicBezTo>
                    <a:pt x="104240" y="7112"/>
                    <a:pt x="105849" y="10895"/>
                    <a:pt x="106401" y="15072"/>
                  </a:cubicBezTo>
                  <a:lnTo>
                    <a:pt x="106401" y="15072"/>
                  </a:lnTo>
                  <a:cubicBezTo>
                    <a:pt x="114287" y="17996"/>
                    <a:pt x="118936" y="29083"/>
                    <a:pt x="116792" y="39827"/>
                  </a:cubicBezTo>
                  <a:cubicBezTo>
                    <a:pt x="116609" y="40727"/>
                    <a:pt x="116384" y="41614"/>
                    <a:pt x="116114" y="42473"/>
                  </a:cubicBezTo>
                  <a:lnTo>
                    <a:pt x="116114" y="42473"/>
                  </a:lnTo>
                  <a:cubicBezTo>
                    <a:pt x="122436" y="53670"/>
                    <a:pt x="120890" y="69717"/>
                    <a:pt x="112654" y="78315"/>
                  </a:cubicBezTo>
                  <a:cubicBezTo>
                    <a:pt x="110097" y="80995"/>
                    <a:pt x="107068" y="82724"/>
                    <a:pt x="103867" y="83351"/>
                  </a:cubicBezTo>
                  <a:cubicBezTo>
                    <a:pt x="103867" y="95395"/>
                    <a:pt x="96682" y="105159"/>
                    <a:pt x="87820" y="105159"/>
                  </a:cubicBezTo>
                  <a:cubicBezTo>
                    <a:pt x="84814" y="105159"/>
                    <a:pt x="81871" y="104010"/>
                    <a:pt x="79319" y="101852"/>
                  </a:cubicBezTo>
                  <a:lnTo>
                    <a:pt x="79319" y="101852"/>
                  </a:lnTo>
                  <a:cubicBezTo>
                    <a:pt x="76325" y="115352"/>
                    <a:pt x="65865" y="122987"/>
                    <a:pt x="55968" y="118897"/>
                  </a:cubicBezTo>
                  <a:cubicBezTo>
                    <a:pt x="51818" y="117186"/>
                    <a:pt x="48232" y="113560"/>
                    <a:pt x="45824" y="108646"/>
                  </a:cubicBezTo>
                  <a:lnTo>
                    <a:pt x="45824" y="108646"/>
                  </a:lnTo>
                  <a:cubicBezTo>
                    <a:pt x="35685" y="116959"/>
                    <a:pt x="22529" y="112486"/>
                    <a:pt x="16431" y="98650"/>
                  </a:cubicBezTo>
                  <a:cubicBezTo>
                    <a:pt x="16357" y="98476"/>
                    <a:pt x="16282" y="98302"/>
                    <a:pt x="16207" y="98128"/>
                  </a:cubicBezTo>
                  <a:lnTo>
                    <a:pt x="16207" y="98128"/>
                  </a:lnTo>
                  <a:cubicBezTo>
                    <a:pt x="9575" y="99183"/>
                    <a:pt x="3563" y="92744"/>
                    <a:pt x="2787" y="83745"/>
                  </a:cubicBezTo>
                  <a:cubicBezTo>
                    <a:pt x="2367" y="78947"/>
                    <a:pt x="3534" y="74144"/>
                    <a:pt x="5965" y="70616"/>
                  </a:cubicBezTo>
                  <a:lnTo>
                    <a:pt x="5965" y="70616"/>
                  </a:lnTo>
                  <a:cubicBezTo>
                    <a:pt x="224" y="66016"/>
                    <a:pt x="-1706" y="55921"/>
                    <a:pt x="1655" y="48066"/>
                  </a:cubicBezTo>
                  <a:cubicBezTo>
                    <a:pt x="3597" y="43535"/>
                    <a:pt x="7000" y="40541"/>
                    <a:pt x="10822" y="40001"/>
                  </a:cubicBezTo>
                  <a:close/>
                </a:path>
              </a:pathLst>
            </a:custGeom>
            <a:solidFill>
              <a:srgbClr val="808080"/>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113" name="Shape 1113"/>
            <p:cNvSpPr/>
            <p:nvPr/>
          </p:nvSpPr>
          <p:spPr>
            <a:xfrm>
              <a:off x="506170" y="48525"/>
              <a:ext cx="9134334" cy="810233"/>
            </a:xfrm>
            <a:custGeom>
              <a:pathLst>
                <a:path extrusionOk="0" h="120000" w="120000">
                  <a:moveTo>
                    <a:pt x="7666" y="77833"/>
                  </a:moveTo>
                  <a:lnTo>
                    <a:pt x="7666" y="77833"/>
                  </a:lnTo>
                  <a:cubicBezTo>
                    <a:pt x="4994" y="78144"/>
                    <a:pt x="2316" y="77233"/>
                    <a:pt x="0" y="75233"/>
                  </a:cubicBezTo>
                  <a:moveTo>
                    <a:pt x="14433" y="106316"/>
                  </a:moveTo>
                  <a:lnTo>
                    <a:pt x="14433" y="106316"/>
                  </a:lnTo>
                  <a:cubicBezTo>
                    <a:pt x="13361" y="106944"/>
                    <a:pt x="12233" y="107361"/>
                    <a:pt x="11077" y="107561"/>
                  </a:cubicBezTo>
                  <a:moveTo>
                    <a:pt x="43344" y="120000"/>
                  </a:moveTo>
                  <a:lnTo>
                    <a:pt x="43344" y="120000"/>
                  </a:lnTo>
                  <a:cubicBezTo>
                    <a:pt x="42538" y="118216"/>
                    <a:pt x="41861" y="116311"/>
                    <a:pt x="41322" y="114316"/>
                  </a:cubicBezTo>
                  <a:moveTo>
                    <a:pt x="80733" y="105833"/>
                  </a:moveTo>
                  <a:lnTo>
                    <a:pt x="80733" y="105833"/>
                  </a:lnTo>
                  <a:cubicBezTo>
                    <a:pt x="80611" y="107944"/>
                    <a:pt x="80344" y="110033"/>
                    <a:pt x="79922" y="112066"/>
                  </a:cubicBezTo>
                  <a:moveTo>
                    <a:pt x="96783" y="67311"/>
                  </a:moveTo>
                  <a:lnTo>
                    <a:pt x="96783" y="67311"/>
                  </a:lnTo>
                  <a:cubicBezTo>
                    <a:pt x="102805" y="71611"/>
                    <a:pt x="106627" y="80577"/>
                    <a:pt x="106627" y="90405"/>
                  </a:cubicBezTo>
                  <a:moveTo>
                    <a:pt x="120000" y="42494"/>
                  </a:moveTo>
                  <a:lnTo>
                    <a:pt x="120000" y="42494"/>
                  </a:lnTo>
                  <a:cubicBezTo>
                    <a:pt x="119016" y="45866"/>
                    <a:pt x="117516" y="48855"/>
                    <a:pt x="115616" y="51233"/>
                  </a:cubicBezTo>
                  <a:moveTo>
                    <a:pt x="109483" y="10077"/>
                  </a:moveTo>
                  <a:lnTo>
                    <a:pt x="109483" y="10077"/>
                  </a:lnTo>
                  <a:cubicBezTo>
                    <a:pt x="109650" y="11438"/>
                    <a:pt x="109727" y="12816"/>
                    <a:pt x="109716" y="14200"/>
                  </a:cubicBezTo>
                  <a:moveTo>
                    <a:pt x="81488" y="5261"/>
                  </a:moveTo>
                  <a:lnTo>
                    <a:pt x="81488" y="5261"/>
                  </a:lnTo>
                  <a:cubicBezTo>
                    <a:pt x="82061" y="3361"/>
                    <a:pt x="82816" y="1588"/>
                    <a:pt x="83738" y="0"/>
                  </a:cubicBezTo>
                  <a:moveTo>
                    <a:pt x="60488" y="7772"/>
                  </a:moveTo>
                  <a:lnTo>
                    <a:pt x="60488" y="7772"/>
                  </a:lnTo>
                  <a:cubicBezTo>
                    <a:pt x="60722" y="6194"/>
                    <a:pt x="61088" y="4672"/>
                    <a:pt x="61577" y="3233"/>
                  </a:cubicBezTo>
                  <a:moveTo>
                    <a:pt x="35844" y="9311"/>
                  </a:moveTo>
                  <a:lnTo>
                    <a:pt x="35844" y="9311"/>
                  </a:lnTo>
                  <a:cubicBezTo>
                    <a:pt x="37272" y="10538"/>
                    <a:pt x="38594" y="12016"/>
                    <a:pt x="39777" y="13716"/>
                  </a:cubicBezTo>
                  <a:moveTo>
                    <a:pt x="5955" y="43916"/>
                  </a:moveTo>
                  <a:lnTo>
                    <a:pt x="5955" y="43916"/>
                  </a:lnTo>
                  <a:cubicBezTo>
                    <a:pt x="5644" y="42400"/>
                    <a:pt x="5411" y="40850"/>
                    <a:pt x="5266" y="39283"/>
                  </a:cubicBezTo>
                </a:path>
              </a:pathLst>
            </a:custGeom>
            <a:noFill/>
            <a:ln cap="flat" cmpd="sng" w="12700">
              <a:solidFill>
                <a:srgbClr val="4A7EBB"/>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114" name="Shape 1114"/>
            <p:cNvSpPr/>
            <p:nvPr/>
          </p:nvSpPr>
          <p:spPr>
            <a:xfrm>
              <a:off x="1380498" y="92936"/>
              <a:ext cx="6503108" cy="7162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3600" u="none" cap="none" strike="noStrike">
                  <a:solidFill>
                    <a:srgbClr val="FFFFFF"/>
                  </a:solidFill>
                  <a:latin typeface="Calibri"/>
                  <a:ea typeface="Calibri"/>
                  <a:cs typeface="Calibri"/>
                  <a:sym typeface="Calibri"/>
                </a:rPr>
                <a:t>HDFS</a:t>
              </a:r>
            </a:p>
          </p:txBody>
        </p:sp>
      </p:grpSp>
      <p:sp>
        <p:nvSpPr>
          <p:cNvPr id="1115" name="Shape 1115"/>
          <p:cNvSpPr/>
          <p:nvPr/>
        </p:nvSpPr>
        <p:spPr>
          <a:xfrm>
            <a:off x="4810460" y="10681268"/>
            <a:ext cx="1989207" cy="99568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0" i="0" lang="en-US" sz="2800" u="none" cap="none" strike="noStrike">
                <a:solidFill>
                  <a:srgbClr val="000000"/>
                </a:solidFill>
                <a:latin typeface="Calibri"/>
                <a:ea typeface="Calibri"/>
                <a:cs typeface="Calibri"/>
                <a:sym typeface="Calibri"/>
              </a:rPr>
              <a:t>HDFS</a:t>
            </a:r>
          </a:p>
          <a:p>
            <a:pPr indent="0" lvl="0" marL="0" marR="0" rtl="0" algn="ctr">
              <a:lnSpc>
                <a:spcPct val="100000"/>
              </a:lnSpc>
              <a:spcBef>
                <a:spcPts val="0"/>
              </a:spcBef>
              <a:spcAft>
                <a:spcPts val="0"/>
              </a:spcAft>
              <a:buClr>
                <a:srgbClr val="000000"/>
              </a:buClr>
              <a:buSzPct val="25000"/>
              <a:buFont typeface="Calibri"/>
              <a:buNone/>
            </a:pPr>
            <a:r>
              <a:rPr b="0" i="0" lang="en-US" sz="2800" u="none" cap="none" strike="noStrike">
                <a:solidFill>
                  <a:srgbClr val="000000"/>
                </a:solidFill>
                <a:latin typeface="Calibri"/>
                <a:ea typeface="Calibri"/>
                <a:cs typeface="Calibri"/>
                <a:sym typeface="Calibri"/>
              </a:rPr>
              <a:t>Data Nodes</a:t>
            </a:r>
          </a:p>
        </p:txBody>
      </p:sp>
      <p:sp>
        <p:nvSpPr>
          <p:cNvPr id="1116" name="Shape 1116"/>
          <p:cNvSpPr/>
          <p:nvPr/>
        </p:nvSpPr>
        <p:spPr>
          <a:xfrm>
            <a:off x="4410096" y="2010296"/>
            <a:ext cx="3324319" cy="716281"/>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Calibri"/>
              <a:buNone/>
            </a:pPr>
            <a:r>
              <a:rPr b="0" i="0" lang="en-US" sz="3600" u="none" cap="none" strike="noStrike">
                <a:solidFill>
                  <a:srgbClr val="000000"/>
                </a:solidFill>
                <a:latin typeface="Calibri"/>
                <a:ea typeface="Calibri"/>
                <a:cs typeface="Calibri"/>
                <a:sym typeface="Calibri"/>
              </a:rPr>
              <a:t>Hadoop Cluster</a:t>
            </a:r>
          </a:p>
        </p:txBody>
      </p:sp>
      <p:sp>
        <p:nvSpPr>
          <p:cNvPr id="1117" name="Shape 1117"/>
          <p:cNvSpPr/>
          <p:nvPr/>
        </p:nvSpPr>
        <p:spPr>
          <a:xfrm>
            <a:off x="8671356" y="4739810"/>
            <a:ext cx="1680972" cy="4568138"/>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118" name="Shape 1118"/>
          <p:cNvSpPr/>
          <p:nvPr/>
        </p:nvSpPr>
        <p:spPr>
          <a:xfrm>
            <a:off x="10604128" y="4739810"/>
            <a:ext cx="1680972" cy="4568138"/>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119" name="Shape 1119"/>
          <p:cNvSpPr/>
          <p:nvPr/>
        </p:nvSpPr>
        <p:spPr>
          <a:xfrm>
            <a:off x="12530371" y="4739810"/>
            <a:ext cx="1680972" cy="4568138"/>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120" name="Shape 1120"/>
          <p:cNvSpPr/>
          <p:nvPr/>
        </p:nvSpPr>
        <p:spPr>
          <a:xfrm>
            <a:off x="14459064" y="4739810"/>
            <a:ext cx="1680972" cy="4568138"/>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121" name="Shape 1121"/>
          <p:cNvSpPr/>
          <p:nvPr/>
        </p:nvSpPr>
        <p:spPr>
          <a:xfrm>
            <a:off x="16409354" y="4739810"/>
            <a:ext cx="1680972" cy="4568138"/>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122" name="Shape 1122"/>
          <p:cNvSpPr/>
          <p:nvPr/>
        </p:nvSpPr>
        <p:spPr>
          <a:xfrm>
            <a:off x="18342126" y="4739810"/>
            <a:ext cx="1680972" cy="4568138"/>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grpSp>
        <p:nvGrpSpPr>
          <p:cNvPr id="1123" name="Shape 1123"/>
          <p:cNvGrpSpPr/>
          <p:nvPr/>
        </p:nvGrpSpPr>
        <p:grpSpPr>
          <a:xfrm>
            <a:off x="10730677" y="7557217"/>
            <a:ext cx="1445803" cy="1481585"/>
            <a:chOff x="0" y="0"/>
            <a:chExt cx="1445802" cy="1481584"/>
          </a:xfrm>
        </p:grpSpPr>
        <p:sp>
          <p:nvSpPr>
            <p:cNvPr id="1124" name="Shape 1124"/>
            <p:cNvSpPr/>
            <p:nvPr/>
          </p:nvSpPr>
          <p:spPr>
            <a:xfrm>
              <a:off x="0" y="0"/>
              <a:ext cx="1445802" cy="1481584"/>
            </a:xfrm>
            <a:prstGeom prst="ellipse">
              <a:avLst/>
            </a:prstGeom>
            <a:solidFill>
              <a:srgbClr val="1F497D"/>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125" name="Shape 1125"/>
            <p:cNvSpPr/>
            <p:nvPr/>
          </p:nvSpPr>
          <p:spPr>
            <a:xfrm>
              <a:off x="211731" y="395096"/>
              <a:ext cx="1022336" cy="691388"/>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3200" u="none" cap="none" strike="noStrike">
                  <a:solidFill>
                    <a:srgbClr val="FFFFFF"/>
                  </a:solidFill>
                  <a:latin typeface="Calibri"/>
                  <a:ea typeface="Calibri"/>
                  <a:cs typeface="Calibri"/>
                  <a:sym typeface="Calibri"/>
                </a:rPr>
                <a:t>H</a:t>
              </a:r>
              <a:r>
                <a:rPr b="0" baseline="-25000" i="0" lang="en-US" sz="3200" u="none" cap="none" strike="noStrike">
                  <a:solidFill>
                    <a:srgbClr val="FFFFFF"/>
                  </a:solidFill>
                  <a:latin typeface="Calibri"/>
                  <a:ea typeface="Calibri"/>
                  <a:cs typeface="Calibri"/>
                  <a:sym typeface="Calibri"/>
                </a:rPr>
                <a:t>2</a:t>
              </a:r>
              <a:r>
                <a:rPr b="0" i="0" lang="en-US" sz="3200" u="none" cap="none" strike="noStrike">
                  <a:solidFill>
                    <a:srgbClr val="FFFFFF"/>
                  </a:solidFill>
                  <a:latin typeface="Calibri"/>
                  <a:ea typeface="Calibri"/>
                  <a:cs typeface="Calibri"/>
                  <a:sym typeface="Calibri"/>
                </a:rPr>
                <a:t>O</a:t>
              </a:r>
            </a:p>
          </p:txBody>
        </p:sp>
      </p:grpSp>
      <p:sp>
        <p:nvSpPr>
          <p:cNvPr id="1126" name="Shape 1126"/>
          <p:cNvSpPr/>
          <p:nvPr/>
        </p:nvSpPr>
        <p:spPr>
          <a:xfrm>
            <a:off x="4244564" y="7789660"/>
            <a:ext cx="3069899" cy="99568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0" i="0" lang="en-US" sz="2800" u="none" cap="none" strike="noStrike">
                <a:solidFill>
                  <a:srgbClr val="000000"/>
                </a:solidFill>
                <a:latin typeface="Calibri"/>
                <a:ea typeface="Calibri"/>
                <a:cs typeface="Calibri"/>
                <a:sym typeface="Calibri"/>
              </a:rPr>
              <a:t>H2O Mappers</a:t>
            </a:r>
          </a:p>
          <a:p>
            <a:pPr indent="0" lvl="0" marL="0" marR="0" rtl="0" algn="ctr">
              <a:lnSpc>
                <a:spcPct val="100000"/>
              </a:lnSpc>
              <a:spcBef>
                <a:spcPts val="0"/>
              </a:spcBef>
              <a:spcAft>
                <a:spcPts val="0"/>
              </a:spcAft>
              <a:buClr>
                <a:srgbClr val="000000"/>
              </a:buClr>
              <a:buSzPct val="25000"/>
              <a:buFont typeface="Calibri"/>
              <a:buNone/>
            </a:pPr>
            <a:r>
              <a:rPr b="0" i="0" lang="en-US" sz="2800" u="none" cap="none" strike="noStrike">
                <a:solidFill>
                  <a:srgbClr val="000000"/>
                </a:solidFill>
                <a:latin typeface="Calibri"/>
                <a:ea typeface="Calibri"/>
                <a:cs typeface="Calibri"/>
                <a:sym typeface="Calibri"/>
              </a:rPr>
              <a:t>(YARN Containers)</a:t>
            </a:r>
          </a:p>
        </p:txBody>
      </p:sp>
      <p:sp>
        <p:nvSpPr>
          <p:cNvPr id="1127" name="Shape 1127"/>
          <p:cNvSpPr/>
          <p:nvPr/>
        </p:nvSpPr>
        <p:spPr>
          <a:xfrm>
            <a:off x="17613434" y="4047205"/>
            <a:ext cx="2999297" cy="53848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0" i="0" lang="en-US" sz="2400" u="none" cap="none" strike="noStrike">
                <a:solidFill>
                  <a:srgbClr val="000000"/>
                </a:solidFill>
                <a:latin typeface="Calibri"/>
                <a:ea typeface="Calibri"/>
                <a:cs typeface="Calibri"/>
                <a:sym typeface="Calibri"/>
              </a:rPr>
              <a:t>YARN Worker Nodes</a:t>
            </a:r>
          </a:p>
        </p:txBody>
      </p:sp>
      <p:grpSp>
        <p:nvGrpSpPr>
          <p:cNvPr id="1128" name="Shape 1128"/>
          <p:cNvGrpSpPr/>
          <p:nvPr/>
        </p:nvGrpSpPr>
        <p:grpSpPr>
          <a:xfrm>
            <a:off x="8783345" y="5154487"/>
            <a:ext cx="1445803" cy="1481585"/>
            <a:chOff x="0" y="0"/>
            <a:chExt cx="1445802" cy="1481584"/>
          </a:xfrm>
        </p:grpSpPr>
        <p:sp>
          <p:nvSpPr>
            <p:cNvPr id="1129" name="Shape 1129"/>
            <p:cNvSpPr/>
            <p:nvPr/>
          </p:nvSpPr>
          <p:spPr>
            <a:xfrm>
              <a:off x="0" y="0"/>
              <a:ext cx="1445802" cy="1481584"/>
            </a:xfrm>
            <a:prstGeom prst="ellipse">
              <a:avLst/>
            </a:prstGeom>
            <a:solidFill>
              <a:srgbClr val="808080"/>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130" name="Shape 1130"/>
            <p:cNvSpPr/>
            <p:nvPr/>
          </p:nvSpPr>
          <p:spPr>
            <a:xfrm>
              <a:off x="211731" y="414400"/>
              <a:ext cx="1022336" cy="6527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3200" u="none" cap="none" strike="noStrike">
                  <a:solidFill>
                    <a:srgbClr val="FFFFFF"/>
                  </a:solidFill>
                  <a:latin typeface="Calibri"/>
                  <a:ea typeface="Calibri"/>
                  <a:cs typeface="Calibri"/>
                  <a:sym typeface="Calibri"/>
                </a:rPr>
                <a:t>NM</a:t>
              </a:r>
            </a:p>
          </p:txBody>
        </p:sp>
      </p:grpSp>
      <p:grpSp>
        <p:nvGrpSpPr>
          <p:cNvPr id="1131" name="Shape 1131"/>
          <p:cNvGrpSpPr/>
          <p:nvPr/>
        </p:nvGrpSpPr>
        <p:grpSpPr>
          <a:xfrm>
            <a:off x="10730677" y="5154487"/>
            <a:ext cx="1445803" cy="1481585"/>
            <a:chOff x="0" y="0"/>
            <a:chExt cx="1445802" cy="1481584"/>
          </a:xfrm>
        </p:grpSpPr>
        <p:sp>
          <p:nvSpPr>
            <p:cNvPr id="1132" name="Shape 1132"/>
            <p:cNvSpPr/>
            <p:nvPr/>
          </p:nvSpPr>
          <p:spPr>
            <a:xfrm>
              <a:off x="0" y="0"/>
              <a:ext cx="1445802" cy="1481584"/>
            </a:xfrm>
            <a:prstGeom prst="ellipse">
              <a:avLst/>
            </a:prstGeom>
            <a:solidFill>
              <a:srgbClr val="808080"/>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133" name="Shape 1133"/>
            <p:cNvSpPr/>
            <p:nvPr/>
          </p:nvSpPr>
          <p:spPr>
            <a:xfrm>
              <a:off x="211731" y="414400"/>
              <a:ext cx="1022336" cy="6527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3200" u="none" cap="none" strike="noStrike">
                  <a:solidFill>
                    <a:srgbClr val="FFFFFF"/>
                  </a:solidFill>
                  <a:latin typeface="Calibri"/>
                  <a:ea typeface="Calibri"/>
                  <a:cs typeface="Calibri"/>
                  <a:sym typeface="Calibri"/>
                </a:rPr>
                <a:t>NM</a:t>
              </a:r>
            </a:p>
          </p:txBody>
        </p:sp>
      </p:grpSp>
      <p:grpSp>
        <p:nvGrpSpPr>
          <p:cNvPr id="1134" name="Shape 1134"/>
          <p:cNvGrpSpPr/>
          <p:nvPr/>
        </p:nvGrpSpPr>
        <p:grpSpPr>
          <a:xfrm>
            <a:off x="12644145" y="5154487"/>
            <a:ext cx="1445803" cy="1481585"/>
            <a:chOff x="0" y="0"/>
            <a:chExt cx="1445802" cy="1481584"/>
          </a:xfrm>
        </p:grpSpPr>
        <p:sp>
          <p:nvSpPr>
            <p:cNvPr id="1135" name="Shape 1135"/>
            <p:cNvSpPr/>
            <p:nvPr/>
          </p:nvSpPr>
          <p:spPr>
            <a:xfrm>
              <a:off x="0" y="0"/>
              <a:ext cx="1445802" cy="1481584"/>
            </a:xfrm>
            <a:prstGeom prst="ellipse">
              <a:avLst/>
            </a:prstGeom>
            <a:solidFill>
              <a:srgbClr val="808080"/>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136" name="Shape 1136"/>
            <p:cNvSpPr/>
            <p:nvPr/>
          </p:nvSpPr>
          <p:spPr>
            <a:xfrm>
              <a:off x="211731" y="414400"/>
              <a:ext cx="1022336" cy="6527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3200" u="none" cap="none" strike="noStrike">
                  <a:solidFill>
                    <a:srgbClr val="FFFFFF"/>
                  </a:solidFill>
                  <a:latin typeface="Calibri"/>
                  <a:ea typeface="Calibri"/>
                  <a:cs typeface="Calibri"/>
                  <a:sym typeface="Calibri"/>
                </a:rPr>
                <a:t>NM</a:t>
              </a:r>
            </a:p>
          </p:txBody>
        </p:sp>
      </p:grpSp>
      <p:grpSp>
        <p:nvGrpSpPr>
          <p:cNvPr id="1137" name="Shape 1137"/>
          <p:cNvGrpSpPr/>
          <p:nvPr/>
        </p:nvGrpSpPr>
        <p:grpSpPr>
          <a:xfrm>
            <a:off x="14583011" y="5154487"/>
            <a:ext cx="1445803" cy="1481585"/>
            <a:chOff x="0" y="0"/>
            <a:chExt cx="1445802" cy="1481584"/>
          </a:xfrm>
        </p:grpSpPr>
        <p:sp>
          <p:nvSpPr>
            <p:cNvPr id="1138" name="Shape 1138"/>
            <p:cNvSpPr/>
            <p:nvPr/>
          </p:nvSpPr>
          <p:spPr>
            <a:xfrm>
              <a:off x="0" y="0"/>
              <a:ext cx="1445802" cy="1481584"/>
            </a:xfrm>
            <a:prstGeom prst="ellipse">
              <a:avLst/>
            </a:prstGeom>
            <a:solidFill>
              <a:srgbClr val="808080"/>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139" name="Shape 1139"/>
            <p:cNvSpPr/>
            <p:nvPr/>
          </p:nvSpPr>
          <p:spPr>
            <a:xfrm>
              <a:off x="211731" y="414400"/>
              <a:ext cx="1022336" cy="6527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3200" u="none" cap="none" strike="noStrike">
                  <a:solidFill>
                    <a:srgbClr val="FFFFFF"/>
                  </a:solidFill>
                  <a:latin typeface="Calibri"/>
                  <a:ea typeface="Calibri"/>
                  <a:cs typeface="Calibri"/>
                  <a:sym typeface="Calibri"/>
                </a:rPr>
                <a:t>NM</a:t>
              </a:r>
            </a:p>
          </p:txBody>
        </p:sp>
      </p:grpSp>
      <p:grpSp>
        <p:nvGrpSpPr>
          <p:cNvPr id="1140" name="Shape 1140"/>
          <p:cNvGrpSpPr/>
          <p:nvPr/>
        </p:nvGrpSpPr>
        <p:grpSpPr>
          <a:xfrm>
            <a:off x="16530344" y="5154487"/>
            <a:ext cx="1445803" cy="1481585"/>
            <a:chOff x="0" y="0"/>
            <a:chExt cx="1445802" cy="1481584"/>
          </a:xfrm>
        </p:grpSpPr>
        <p:sp>
          <p:nvSpPr>
            <p:cNvPr id="1141" name="Shape 1141"/>
            <p:cNvSpPr/>
            <p:nvPr/>
          </p:nvSpPr>
          <p:spPr>
            <a:xfrm>
              <a:off x="0" y="0"/>
              <a:ext cx="1445802" cy="1481584"/>
            </a:xfrm>
            <a:prstGeom prst="ellipse">
              <a:avLst/>
            </a:prstGeom>
            <a:solidFill>
              <a:srgbClr val="808080"/>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142" name="Shape 1142"/>
            <p:cNvSpPr/>
            <p:nvPr/>
          </p:nvSpPr>
          <p:spPr>
            <a:xfrm>
              <a:off x="211731" y="414400"/>
              <a:ext cx="1022336" cy="6527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3200" u="none" cap="none" strike="noStrike">
                  <a:solidFill>
                    <a:srgbClr val="FFFFFF"/>
                  </a:solidFill>
                  <a:latin typeface="Calibri"/>
                  <a:ea typeface="Calibri"/>
                  <a:cs typeface="Calibri"/>
                  <a:sym typeface="Calibri"/>
                </a:rPr>
                <a:t>NM</a:t>
              </a:r>
            </a:p>
          </p:txBody>
        </p:sp>
      </p:grpSp>
      <p:grpSp>
        <p:nvGrpSpPr>
          <p:cNvPr id="1143" name="Shape 1143"/>
          <p:cNvGrpSpPr/>
          <p:nvPr/>
        </p:nvGrpSpPr>
        <p:grpSpPr>
          <a:xfrm>
            <a:off x="18466016" y="5154487"/>
            <a:ext cx="1445803" cy="1481585"/>
            <a:chOff x="0" y="0"/>
            <a:chExt cx="1445802" cy="1481584"/>
          </a:xfrm>
        </p:grpSpPr>
        <p:sp>
          <p:nvSpPr>
            <p:cNvPr id="1144" name="Shape 1144"/>
            <p:cNvSpPr/>
            <p:nvPr/>
          </p:nvSpPr>
          <p:spPr>
            <a:xfrm>
              <a:off x="0" y="0"/>
              <a:ext cx="1445802" cy="1481584"/>
            </a:xfrm>
            <a:prstGeom prst="ellipse">
              <a:avLst/>
            </a:prstGeom>
            <a:solidFill>
              <a:srgbClr val="808080"/>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145" name="Shape 1145"/>
            <p:cNvSpPr/>
            <p:nvPr/>
          </p:nvSpPr>
          <p:spPr>
            <a:xfrm>
              <a:off x="211731" y="414400"/>
              <a:ext cx="1022336" cy="6527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3200" u="none" cap="none" strike="noStrike">
                  <a:solidFill>
                    <a:srgbClr val="FFFFFF"/>
                  </a:solidFill>
                  <a:latin typeface="Calibri"/>
                  <a:ea typeface="Calibri"/>
                  <a:cs typeface="Calibri"/>
                  <a:sym typeface="Calibri"/>
                </a:rPr>
                <a:t>NM</a:t>
              </a:r>
            </a:p>
          </p:txBody>
        </p:sp>
      </p:grpSp>
      <p:sp>
        <p:nvSpPr>
          <p:cNvPr id="1146" name="Shape 1146"/>
          <p:cNvSpPr/>
          <p:nvPr/>
        </p:nvSpPr>
        <p:spPr>
          <a:xfrm>
            <a:off x="4491848" y="5401616"/>
            <a:ext cx="2517919" cy="99568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0" i="0" lang="en-US" sz="2800" u="none" cap="none" strike="noStrike">
                <a:solidFill>
                  <a:srgbClr val="000000"/>
                </a:solidFill>
                <a:latin typeface="Calibri"/>
                <a:ea typeface="Calibri"/>
                <a:cs typeface="Calibri"/>
                <a:sym typeface="Calibri"/>
              </a:rPr>
              <a:t>YARN Node</a:t>
            </a:r>
          </a:p>
          <a:p>
            <a:pPr indent="0" lvl="0" marL="0" marR="0" rtl="0" algn="ctr">
              <a:lnSpc>
                <a:spcPct val="100000"/>
              </a:lnSpc>
              <a:spcBef>
                <a:spcPts val="0"/>
              </a:spcBef>
              <a:spcAft>
                <a:spcPts val="0"/>
              </a:spcAft>
              <a:buClr>
                <a:srgbClr val="000000"/>
              </a:buClr>
              <a:buSzPct val="25000"/>
              <a:buFont typeface="Calibri"/>
              <a:buNone/>
            </a:pPr>
            <a:r>
              <a:rPr b="0" i="0" lang="en-US" sz="2800" u="none" cap="none" strike="noStrike">
                <a:solidFill>
                  <a:srgbClr val="000000"/>
                </a:solidFill>
                <a:latin typeface="Calibri"/>
                <a:ea typeface="Calibri"/>
                <a:cs typeface="Calibri"/>
                <a:sym typeface="Calibri"/>
              </a:rPr>
              <a:t>Managers (NM)</a:t>
            </a:r>
          </a:p>
        </p:txBody>
      </p:sp>
      <p:cxnSp>
        <p:nvCxnSpPr>
          <p:cNvPr id="1147" name="Shape 1147"/>
          <p:cNvCxnSpPr/>
          <p:nvPr/>
        </p:nvCxnSpPr>
        <p:spPr>
          <a:xfrm flipH="1">
            <a:off x="7246178" y="3061690"/>
            <a:ext cx="6212300" cy="725674"/>
          </a:xfrm>
          <a:prstGeom prst="straightConnector1">
            <a:avLst/>
          </a:prstGeom>
          <a:noFill/>
          <a:ln cap="flat" cmpd="sng" w="114300">
            <a:solidFill>
              <a:srgbClr val="262626"/>
            </a:solidFill>
            <a:prstDash val="solid"/>
            <a:bevel/>
            <a:headEnd len="med" w="med" type="none"/>
            <a:tailEnd len="lg" w="lg" type="triangle"/>
          </a:ln>
          <a:effectLst>
            <a:outerShdw blurRad="76200" rotWithShape="0" dir="5400000" dist="38100">
              <a:srgbClr val="000000">
                <a:alpha val="37647"/>
              </a:srgbClr>
            </a:outerShdw>
          </a:effectLst>
        </p:spPr>
      </p:cxnSp>
      <p:cxnSp>
        <p:nvCxnSpPr>
          <p:cNvPr id="1148" name="Shape 1148"/>
          <p:cNvCxnSpPr/>
          <p:nvPr/>
        </p:nvCxnSpPr>
        <p:spPr>
          <a:xfrm>
            <a:off x="7262221" y="4213108"/>
            <a:ext cx="10017482" cy="0"/>
          </a:xfrm>
          <a:prstGeom prst="straightConnector1">
            <a:avLst/>
          </a:prstGeom>
          <a:noFill/>
          <a:ln cap="flat" cmpd="sng" w="114300">
            <a:solidFill>
              <a:srgbClr val="262626"/>
            </a:solidFill>
            <a:prstDash val="solid"/>
            <a:bevel/>
            <a:headEnd len="med" w="med" type="none"/>
            <a:tailEnd len="med" w="med" type="none"/>
          </a:ln>
          <a:effectLst>
            <a:outerShdw blurRad="76200" rotWithShape="0" dir="5400000" dist="38100">
              <a:srgbClr val="000000">
                <a:alpha val="37647"/>
              </a:srgbClr>
            </a:outerShdw>
          </a:effectLst>
        </p:spPr>
      </p:cxnSp>
      <p:cxnSp>
        <p:nvCxnSpPr>
          <p:cNvPr id="1149" name="Shape 1149"/>
          <p:cNvCxnSpPr/>
          <p:nvPr/>
        </p:nvCxnSpPr>
        <p:spPr>
          <a:xfrm>
            <a:off x="11436303" y="4168151"/>
            <a:ext cx="0" cy="895624"/>
          </a:xfrm>
          <a:prstGeom prst="straightConnector1">
            <a:avLst/>
          </a:prstGeom>
          <a:noFill/>
          <a:ln cap="flat" cmpd="sng" w="114300">
            <a:solidFill>
              <a:srgbClr val="262626"/>
            </a:solidFill>
            <a:prstDash val="solid"/>
            <a:bevel/>
            <a:headEnd len="med" w="med" type="none"/>
            <a:tailEnd len="lg" w="lg" type="triangle"/>
          </a:ln>
          <a:effectLst>
            <a:outerShdw blurRad="76200" rotWithShape="0" dir="5400000" dist="38100">
              <a:srgbClr val="000000">
                <a:alpha val="37647"/>
              </a:srgbClr>
            </a:outerShdw>
          </a:effectLst>
        </p:spPr>
      </p:cxnSp>
      <p:cxnSp>
        <p:nvCxnSpPr>
          <p:cNvPr id="1150" name="Shape 1150"/>
          <p:cNvCxnSpPr/>
          <p:nvPr/>
        </p:nvCxnSpPr>
        <p:spPr>
          <a:xfrm>
            <a:off x="11436303" y="6737350"/>
            <a:ext cx="0" cy="729160"/>
          </a:xfrm>
          <a:prstGeom prst="straightConnector1">
            <a:avLst/>
          </a:prstGeom>
          <a:noFill/>
          <a:ln cap="flat" cmpd="sng" w="114300">
            <a:solidFill>
              <a:srgbClr val="262626"/>
            </a:solidFill>
            <a:prstDash val="solid"/>
            <a:bevel/>
            <a:headEnd len="med" w="med" type="none"/>
            <a:tailEnd len="lg" w="lg" type="triangle"/>
          </a:ln>
          <a:effectLst>
            <a:outerShdw blurRad="76200" rotWithShape="0" dir="5400000" dist="38100">
              <a:srgbClr val="000000">
                <a:alpha val="37647"/>
              </a:srgbClr>
            </a:outerShdw>
          </a:effectLst>
        </p:spPr>
      </p:cxnSp>
      <p:grpSp>
        <p:nvGrpSpPr>
          <p:cNvPr id="1151" name="Shape 1151"/>
          <p:cNvGrpSpPr/>
          <p:nvPr/>
        </p:nvGrpSpPr>
        <p:grpSpPr>
          <a:xfrm>
            <a:off x="14595136" y="7557217"/>
            <a:ext cx="1445803" cy="1481585"/>
            <a:chOff x="0" y="0"/>
            <a:chExt cx="1445802" cy="1481584"/>
          </a:xfrm>
        </p:grpSpPr>
        <p:sp>
          <p:nvSpPr>
            <p:cNvPr id="1152" name="Shape 1152"/>
            <p:cNvSpPr/>
            <p:nvPr/>
          </p:nvSpPr>
          <p:spPr>
            <a:xfrm>
              <a:off x="0" y="0"/>
              <a:ext cx="1445802" cy="1481584"/>
            </a:xfrm>
            <a:prstGeom prst="ellipse">
              <a:avLst/>
            </a:prstGeom>
            <a:solidFill>
              <a:srgbClr val="1F497D"/>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153" name="Shape 1153"/>
            <p:cNvSpPr/>
            <p:nvPr/>
          </p:nvSpPr>
          <p:spPr>
            <a:xfrm>
              <a:off x="211731" y="395096"/>
              <a:ext cx="1022336" cy="691388"/>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3200" u="none" cap="none" strike="noStrike">
                  <a:solidFill>
                    <a:srgbClr val="FFFFFF"/>
                  </a:solidFill>
                  <a:latin typeface="Calibri"/>
                  <a:ea typeface="Calibri"/>
                  <a:cs typeface="Calibri"/>
                  <a:sym typeface="Calibri"/>
                </a:rPr>
                <a:t>H</a:t>
              </a:r>
              <a:r>
                <a:rPr b="0" baseline="-25000" i="0" lang="en-US" sz="3200" u="none" cap="none" strike="noStrike">
                  <a:solidFill>
                    <a:srgbClr val="FFFFFF"/>
                  </a:solidFill>
                  <a:latin typeface="Calibri"/>
                  <a:ea typeface="Calibri"/>
                  <a:cs typeface="Calibri"/>
                  <a:sym typeface="Calibri"/>
                </a:rPr>
                <a:t>2</a:t>
              </a:r>
              <a:r>
                <a:rPr b="0" i="0" lang="en-US" sz="3200" u="none" cap="none" strike="noStrike">
                  <a:solidFill>
                    <a:srgbClr val="FFFFFF"/>
                  </a:solidFill>
                  <a:latin typeface="Calibri"/>
                  <a:ea typeface="Calibri"/>
                  <a:cs typeface="Calibri"/>
                  <a:sym typeface="Calibri"/>
                </a:rPr>
                <a:t>O</a:t>
              </a:r>
            </a:p>
          </p:txBody>
        </p:sp>
      </p:grpSp>
      <p:grpSp>
        <p:nvGrpSpPr>
          <p:cNvPr id="1154" name="Shape 1154"/>
          <p:cNvGrpSpPr/>
          <p:nvPr/>
        </p:nvGrpSpPr>
        <p:grpSpPr>
          <a:xfrm>
            <a:off x="16530344" y="7557217"/>
            <a:ext cx="1445803" cy="1481585"/>
            <a:chOff x="0" y="0"/>
            <a:chExt cx="1445802" cy="1481584"/>
          </a:xfrm>
        </p:grpSpPr>
        <p:sp>
          <p:nvSpPr>
            <p:cNvPr id="1155" name="Shape 1155"/>
            <p:cNvSpPr/>
            <p:nvPr/>
          </p:nvSpPr>
          <p:spPr>
            <a:xfrm>
              <a:off x="0" y="0"/>
              <a:ext cx="1445802" cy="1481584"/>
            </a:xfrm>
            <a:prstGeom prst="ellipse">
              <a:avLst/>
            </a:prstGeom>
            <a:solidFill>
              <a:srgbClr val="1F497D"/>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156" name="Shape 1156"/>
            <p:cNvSpPr/>
            <p:nvPr/>
          </p:nvSpPr>
          <p:spPr>
            <a:xfrm>
              <a:off x="211731" y="395096"/>
              <a:ext cx="1022336" cy="691388"/>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3200" u="none" cap="none" strike="noStrike">
                  <a:solidFill>
                    <a:srgbClr val="FFFFFF"/>
                  </a:solidFill>
                  <a:latin typeface="Calibri"/>
                  <a:ea typeface="Calibri"/>
                  <a:cs typeface="Calibri"/>
                  <a:sym typeface="Calibri"/>
                </a:rPr>
                <a:t>H</a:t>
              </a:r>
              <a:r>
                <a:rPr b="0" baseline="-25000" i="0" lang="en-US" sz="3200" u="none" cap="none" strike="noStrike">
                  <a:solidFill>
                    <a:srgbClr val="FFFFFF"/>
                  </a:solidFill>
                  <a:latin typeface="Calibri"/>
                  <a:ea typeface="Calibri"/>
                  <a:cs typeface="Calibri"/>
                  <a:sym typeface="Calibri"/>
                </a:rPr>
                <a:t>2</a:t>
              </a:r>
              <a:r>
                <a:rPr b="0" i="0" lang="en-US" sz="3200" u="none" cap="none" strike="noStrike">
                  <a:solidFill>
                    <a:srgbClr val="FFFFFF"/>
                  </a:solidFill>
                  <a:latin typeface="Calibri"/>
                  <a:ea typeface="Calibri"/>
                  <a:cs typeface="Calibri"/>
                  <a:sym typeface="Calibri"/>
                </a:rPr>
                <a:t>O</a:t>
              </a:r>
            </a:p>
          </p:txBody>
        </p:sp>
      </p:grpSp>
      <p:cxnSp>
        <p:nvCxnSpPr>
          <p:cNvPr id="1157" name="Shape 1157"/>
          <p:cNvCxnSpPr/>
          <p:nvPr/>
        </p:nvCxnSpPr>
        <p:spPr>
          <a:xfrm>
            <a:off x="15309125" y="4168151"/>
            <a:ext cx="0" cy="895624"/>
          </a:xfrm>
          <a:prstGeom prst="straightConnector1">
            <a:avLst/>
          </a:prstGeom>
          <a:noFill/>
          <a:ln cap="flat" cmpd="sng" w="114300">
            <a:solidFill>
              <a:srgbClr val="262626"/>
            </a:solidFill>
            <a:prstDash val="solid"/>
            <a:bevel/>
            <a:headEnd len="med" w="med" type="none"/>
            <a:tailEnd len="lg" w="lg" type="triangle"/>
          </a:ln>
          <a:effectLst>
            <a:outerShdw blurRad="76200" rotWithShape="0" dir="5400000" dist="38100">
              <a:srgbClr val="000000">
                <a:alpha val="37647"/>
              </a:srgbClr>
            </a:outerShdw>
          </a:effectLst>
        </p:spPr>
      </p:cxnSp>
      <p:cxnSp>
        <p:nvCxnSpPr>
          <p:cNvPr id="1158" name="Shape 1158"/>
          <p:cNvCxnSpPr/>
          <p:nvPr/>
        </p:nvCxnSpPr>
        <p:spPr>
          <a:xfrm>
            <a:off x="15309125" y="6737350"/>
            <a:ext cx="0" cy="729160"/>
          </a:xfrm>
          <a:prstGeom prst="straightConnector1">
            <a:avLst/>
          </a:prstGeom>
          <a:noFill/>
          <a:ln cap="flat" cmpd="sng" w="114300">
            <a:solidFill>
              <a:srgbClr val="262626"/>
            </a:solidFill>
            <a:prstDash val="solid"/>
            <a:bevel/>
            <a:headEnd len="med" w="med" type="none"/>
            <a:tailEnd len="lg" w="lg" type="triangle"/>
          </a:ln>
          <a:effectLst>
            <a:outerShdw blurRad="76200" rotWithShape="0" dir="5400000" dist="38100">
              <a:srgbClr val="000000">
                <a:alpha val="37647"/>
              </a:srgbClr>
            </a:outerShdw>
          </a:effectLst>
        </p:spPr>
      </p:cxnSp>
      <p:cxnSp>
        <p:nvCxnSpPr>
          <p:cNvPr id="1159" name="Shape 1159"/>
          <p:cNvCxnSpPr/>
          <p:nvPr/>
        </p:nvCxnSpPr>
        <p:spPr>
          <a:xfrm>
            <a:off x="17222301" y="4168151"/>
            <a:ext cx="0" cy="895624"/>
          </a:xfrm>
          <a:prstGeom prst="straightConnector1">
            <a:avLst/>
          </a:prstGeom>
          <a:noFill/>
          <a:ln cap="flat" cmpd="sng" w="114300">
            <a:solidFill>
              <a:srgbClr val="262626"/>
            </a:solidFill>
            <a:prstDash val="solid"/>
            <a:bevel/>
            <a:headEnd len="med" w="med" type="none"/>
            <a:tailEnd len="lg" w="lg" type="triangle"/>
          </a:ln>
          <a:effectLst>
            <a:outerShdw blurRad="76200" rotWithShape="0" dir="5400000" dist="38100">
              <a:srgbClr val="000000">
                <a:alpha val="37647"/>
              </a:srgbClr>
            </a:outerShdw>
          </a:effectLst>
        </p:spPr>
      </p:cxnSp>
      <p:cxnSp>
        <p:nvCxnSpPr>
          <p:cNvPr id="1160" name="Shape 1160"/>
          <p:cNvCxnSpPr/>
          <p:nvPr/>
        </p:nvCxnSpPr>
        <p:spPr>
          <a:xfrm>
            <a:off x="17222301" y="6737350"/>
            <a:ext cx="0" cy="729160"/>
          </a:xfrm>
          <a:prstGeom prst="straightConnector1">
            <a:avLst/>
          </a:prstGeom>
          <a:noFill/>
          <a:ln cap="flat" cmpd="sng" w="114300">
            <a:solidFill>
              <a:srgbClr val="262626"/>
            </a:solidFill>
            <a:prstDash val="solid"/>
            <a:bevel/>
            <a:headEnd len="med" w="med" type="none"/>
            <a:tailEnd len="lg" w="lg" type="triangle"/>
          </a:ln>
          <a:effectLst>
            <a:outerShdw blurRad="76200" rotWithShape="0" dir="5400000" dist="38100">
              <a:srgbClr val="000000">
                <a:alpha val="37647"/>
              </a:srgbClr>
            </a:outerShdw>
          </a:effectLst>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7" name="Shape 257"/>
        <p:cNvGrpSpPr/>
        <p:nvPr/>
      </p:nvGrpSpPr>
      <p:grpSpPr>
        <a:xfrm>
          <a:off x="0" y="0"/>
          <a:ext cx="0" cy="0"/>
          <a:chOff x="0" y="0"/>
          <a:chExt cx="0" cy="0"/>
        </a:xfrm>
      </p:grpSpPr>
      <p:pic>
        <p:nvPicPr>
          <p:cNvPr id="258" name="Shape 258"/>
          <p:cNvPicPr preferRelativeResize="0"/>
          <p:nvPr/>
        </p:nvPicPr>
        <p:blipFill rotWithShape="1">
          <a:blip r:embed="rId3">
            <a:alphaModFix/>
          </a:blip>
          <a:srcRect b="0" l="0" r="0" t="0"/>
          <a:stretch/>
        </p:blipFill>
        <p:spPr>
          <a:xfrm>
            <a:off x="3793305" y="341479"/>
            <a:ext cx="16052842" cy="12052964"/>
          </a:xfrm>
          <a:prstGeom prst="rect">
            <a:avLst/>
          </a:prstGeom>
          <a:noFill/>
          <a:ln>
            <a:noFill/>
          </a:ln>
        </p:spPr>
      </p:pic>
    </p:spTree>
  </p:cSld>
  <p:clrMapOvr>
    <a:masterClrMapping/>
  </p:clrMapOvr>
  <p:transition>
    <p:fade/>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4" name="Shape 1164"/>
        <p:cNvGrpSpPr/>
        <p:nvPr/>
      </p:nvGrpSpPr>
      <p:grpSpPr>
        <a:xfrm>
          <a:off x="0" y="0"/>
          <a:ext cx="0" cy="0"/>
          <a:chOff x="0" y="0"/>
          <a:chExt cx="0" cy="0"/>
        </a:xfrm>
      </p:grpSpPr>
      <p:sp>
        <p:nvSpPr>
          <p:cNvPr id="1165" name="Shape 1165"/>
          <p:cNvSpPr txBox="1"/>
          <p:nvPr>
            <p:ph type="title"/>
          </p:nvPr>
        </p:nvSpPr>
        <p:spPr>
          <a:xfrm>
            <a:off x="3974278" y="-263523"/>
            <a:ext cx="16459200" cy="2286000"/>
          </a:xfrm>
          <a:prstGeom prst="rect">
            <a:avLst/>
          </a:prstGeom>
          <a:noFill/>
          <a:ln>
            <a:noFill/>
          </a:ln>
        </p:spPr>
        <p:txBody>
          <a:bodyPr anchorCtr="0" anchor="ctr" bIns="91425" lIns="91425" rIns="91425" tIns="91425">
            <a:noAutofit/>
          </a:bodyPr>
          <a:lstStyle/>
          <a:p>
            <a:pPr indent="0" lvl="0" marL="0" marR="0" rtl="0" algn="ctr">
              <a:lnSpc>
                <a:spcPct val="107407"/>
              </a:lnSpc>
              <a:spcBef>
                <a:spcPts val="0"/>
              </a:spcBef>
              <a:spcAft>
                <a:spcPts val="0"/>
              </a:spcAft>
              <a:buClr>
                <a:srgbClr val="000000"/>
              </a:buClr>
              <a:buSzPct val="25000"/>
              <a:buFont typeface="Arial"/>
              <a:buNone/>
            </a:pPr>
            <a:r>
              <a:rPr b="0" i="0" lang="en-US" sz="8200" u="none" cap="none" strike="noStrike">
                <a:solidFill>
                  <a:srgbClr val="000000"/>
                </a:solidFill>
                <a:latin typeface="Arial"/>
                <a:ea typeface="Arial"/>
                <a:cs typeface="Arial"/>
                <a:sym typeface="Arial"/>
              </a:rPr>
              <a:t>Now You Have an H2O Cluster</a:t>
            </a:r>
          </a:p>
        </p:txBody>
      </p:sp>
      <p:sp>
        <p:nvSpPr>
          <p:cNvPr id="1166" name="Shape 1166"/>
          <p:cNvSpPr/>
          <p:nvPr/>
        </p:nvSpPr>
        <p:spPr>
          <a:xfrm>
            <a:off x="18342126" y="10435152"/>
            <a:ext cx="1680972" cy="1738596"/>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167" name="Shape 1167"/>
          <p:cNvSpPr/>
          <p:nvPr/>
        </p:nvSpPr>
        <p:spPr>
          <a:xfrm>
            <a:off x="16211181" y="1684075"/>
            <a:ext cx="4027757" cy="589281"/>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Calibri"/>
              <a:buNone/>
            </a:pPr>
            <a:r>
              <a:rPr b="0" i="0" lang="en-US" sz="2800" u="none" cap="none" strike="noStrike">
                <a:solidFill>
                  <a:srgbClr val="000000"/>
                </a:solidFill>
                <a:latin typeface="Calibri"/>
                <a:ea typeface="Calibri"/>
                <a:cs typeface="Calibri"/>
                <a:sym typeface="Calibri"/>
              </a:rPr>
              <a:t>Hadoop Gateway Node</a:t>
            </a:r>
          </a:p>
        </p:txBody>
      </p:sp>
      <p:sp>
        <p:nvSpPr>
          <p:cNvPr id="1168" name="Shape 1168"/>
          <p:cNvSpPr/>
          <p:nvPr/>
        </p:nvSpPr>
        <p:spPr>
          <a:xfrm>
            <a:off x="3370905" y="2850559"/>
            <a:ext cx="17642187" cy="9780479"/>
          </a:xfrm>
          <a:prstGeom prst="roundRect">
            <a:avLst>
              <a:gd fmla="val 16667" name="adj"/>
            </a:avLst>
          </a:prstGeom>
          <a:no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grpSp>
        <p:nvGrpSpPr>
          <p:cNvPr id="1169" name="Shape 1169"/>
          <p:cNvGrpSpPr/>
          <p:nvPr/>
        </p:nvGrpSpPr>
        <p:grpSpPr>
          <a:xfrm>
            <a:off x="13554731" y="2178036"/>
            <a:ext cx="5598501" cy="1249682"/>
            <a:chOff x="0" y="0"/>
            <a:chExt cx="5598500" cy="1249680"/>
          </a:xfrm>
        </p:grpSpPr>
        <p:sp>
          <p:nvSpPr>
            <p:cNvPr id="1170" name="Shape 1170"/>
            <p:cNvSpPr/>
            <p:nvPr/>
          </p:nvSpPr>
          <p:spPr>
            <a:xfrm>
              <a:off x="0" y="151827"/>
              <a:ext cx="5598500" cy="946026"/>
            </a:xfrm>
            <a:prstGeom prst="roundRect">
              <a:avLst>
                <a:gd fmla="val 16667" name="adj"/>
              </a:avLst>
            </a:prstGeom>
            <a:solidFill>
              <a:srgbClr val="B3A2C7"/>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Calibri"/>
                <a:buNone/>
              </a:pPr>
              <a:r>
                <a:t/>
              </a:r>
              <a:endParaRPr b="0" i="0" sz="2800" u="none" cap="none" strike="noStrike">
                <a:solidFill>
                  <a:srgbClr val="000000"/>
                </a:solidFill>
                <a:latin typeface="Arial"/>
                <a:ea typeface="Arial"/>
                <a:cs typeface="Arial"/>
                <a:sym typeface="Arial"/>
              </a:endParaRPr>
            </a:p>
          </p:txBody>
        </p:sp>
        <p:sp>
          <p:nvSpPr>
            <p:cNvPr id="1171" name="Shape 1171"/>
            <p:cNvSpPr/>
            <p:nvPr/>
          </p:nvSpPr>
          <p:spPr>
            <a:xfrm>
              <a:off x="46180" y="0"/>
              <a:ext cx="5506138" cy="124968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0" i="0" lang="en-US" sz="3600" u="none" cap="none" strike="noStrike">
                  <a:solidFill>
                    <a:srgbClr val="000000"/>
                  </a:solidFill>
                  <a:latin typeface="Calibri"/>
                  <a:ea typeface="Calibri"/>
                  <a:cs typeface="Calibri"/>
                  <a:sym typeface="Calibri"/>
                </a:rPr>
                <a:t>hadoop jar h2odriver.jar …</a:t>
              </a:r>
            </a:p>
          </p:txBody>
        </p:sp>
      </p:grpSp>
      <p:sp>
        <p:nvSpPr>
          <p:cNvPr id="1172" name="Shape 1172"/>
          <p:cNvSpPr/>
          <p:nvPr/>
        </p:nvSpPr>
        <p:spPr>
          <a:xfrm>
            <a:off x="16409354" y="10435152"/>
            <a:ext cx="1680972" cy="1738596"/>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173" name="Shape 1173"/>
          <p:cNvSpPr/>
          <p:nvPr/>
        </p:nvSpPr>
        <p:spPr>
          <a:xfrm>
            <a:off x="14459064" y="10435152"/>
            <a:ext cx="1680972" cy="1738596"/>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174" name="Shape 1174"/>
          <p:cNvSpPr/>
          <p:nvPr/>
        </p:nvSpPr>
        <p:spPr>
          <a:xfrm>
            <a:off x="12530371" y="10435152"/>
            <a:ext cx="1680972" cy="1738596"/>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175" name="Shape 1175"/>
          <p:cNvSpPr/>
          <p:nvPr/>
        </p:nvSpPr>
        <p:spPr>
          <a:xfrm>
            <a:off x="10604128" y="10435152"/>
            <a:ext cx="1680972" cy="1738596"/>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176" name="Shape 1176"/>
          <p:cNvSpPr/>
          <p:nvPr/>
        </p:nvSpPr>
        <p:spPr>
          <a:xfrm>
            <a:off x="8671356" y="10435152"/>
            <a:ext cx="1680972" cy="1738596"/>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grpSp>
        <p:nvGrpSpPr>
          <p:cNvPr id="1177" name="Shape 1177"/>
          <p:cNvGrpSpPr/>
          <p:nvPr/>
        </p:nvGrpSpPr>
        <p:grpSpPr>
          <a:xfrm>
            <a:off x="9225327" y="10816182"/>
            <a:ext cx="9968350" cy="954300"/>
            <a:chOff x="0" y="0"/>
            <a:chExt cx="9968348" cy="954299"/>
          </a:xfrm>
        </p:grpSpPr>
        <p:sp>
          <p:nvSpPr>
            <p:cNvPr id="1178" name="Shape 1178"/>
            <p:cNvSpPr/>
            <p:nvPr/>
          </p:nvSpPr>
          <p:spPr>
            <a:xfrm>
              <a:off x="0" y="0"/>
              <a:ext cx="9968348" cy="954299"/>
            </a:xfrm>
            <a:custGeom>
              <a:pathLst>
                <a:path extrusionOk="0" h="120000" w="120000">
                  <a:moveTo>
                    <a:pt x="10925" y="39450"/>
                  </a:moveTo>
                  <a:lnTo>
                    <a:pt x="10925" y="39450"/>
                  </a:lnTo>
                  <a:cubicBezTo>
                    <a:pt x="9529" y="25509"/>
                    <a:pt x="16707" y="12670"/>
                    <a:pt x="26961" y="10773"/>
                  </a:cubicBezTo>
                  <a:cubicBezTo>
                    <a:pt x="31116" y="10001"/>
                    <a:pt x="35340" y="11150"/>
                    <a:pt x="38955" y="14034"/>
                  </a:cubicBezTo>
                  <a:lnTo>
                    <a:pt x="38955" y="14034"/>
                  </a:lnTo>
                  <a:cubicBezTo>
                    <a:pt x="42789" y="4206"/>
                    <a:pt x="51743" y="475"/>
                    <a:pt x="58962" y="5691"/>
                  </a:cubicBezTo>
                  <a:cubicBezTo>
                    <a:pt x="60221" y="6608"/>
                    <a:pt x="61382" y="7762"/>
                    <a:pt x="62399" y="9125"/>
                  </a:cubicBezTo>
                  <a:lnTo>
                    <a:pt x="62399" y="9125"/>
                  </a:lnTo>
                  <a:cubicBezTo>
                    <a:pt x="65388" y="980"/>
                    <a:pt x="72658" y="-2326"/>
                    <a:pt x="78641" y="1734"/>
                  </a:cubicBezTo>
                  <a:cubicBezTo>
                    <a:pt x="80296" y="2860"/>
                    <a:pt x="81745" y="4490"/>
                    <a:pt x="82866" y="6491"/>
                  </a:cubicBezTo>
                  <a:lnTo>
                    <a:pt x="82866" y="6491"/>
                  </a:lnTo>
                  <a:cubicBezTo>
                    <a:pt x="87676" y="-1212"/>
                    <a:pt x="96177" y="-2163"/>
                    <a:pt x="101855" y="4368"/>
                  </a:cubicBezTo>
                  <a:cubicBezTo>
                    <a:pt x="104240" y="7112"/>
                    <a:pt x="105849" y="10895"/>
                    <a:pt x="106401" y="15072"/>
                  </a:cubicBezTo>
                  <a:lnTo>
                    <a:pt x="106401" y="15072"/>
                  </a:lnTo>
                  <a:cubicBezTo>
                    <a:pt x="114287" y="17996"/>
                    <a:pt x="118936" y="29083"/>
                    <a:pt x="116792" y="39827"/>
                  </a:cubicBezTo>
                  <a:cubicBezTo>
                    <a:pt x="116609" y="40727"/>
                    <a:pt x="116384" y="41614"/>
                    <a:pt x="116114" y="42473"/>
                  </a:cubicBezTo>
                  <a:lnTo>
                    <a:pt x="116114" y="42473"/>
                  </a:lnTo>
                  <a:cubicBezTo>
                    <a:pt x="122436" y="53670"/>
                    <a:pt x="120890" y="69717"/>
                    <a:pt x="112654" y="78315"/>
                  </a:cubicBezTo>
                  <a:cubicBezTo>
                    <a:pt x="110097" y="80995"/>
                    <a:pt x="107068" y="82724"/>
                    <a:pt x="103867" y="83351"/>
                  </a:cubicBezTo>
                  <a:cubicBezTo>
                    <a:pt x="103867" y="95395"/>
                    <a:pt x="96682" y="105159"/>
                    <a:pt x="87820" y="105159"/>
                  </a:cubicBezTo>
                  <a:cubicBezTo>
                    <a:pt x="84814" y="105159"/>
                    <a:pt x="81871" y="104010"/>
                    <a:pt x="79319" y="101852"/>
                  </a:cubicBezTo>
                  <a:lnTo>
                    <a:pt x="79319" y="101852"/>
                  </a:lnTo>
                  <a:cubicBezTo>
                    <a:pt x="76325" y="115352"/>
                    <a:pt x="65865" y="122987"/>
                    <a:pt x="55968" y="118897"/>
                  </a:cubicBezTo>
                  <a:cubicBezTo>
                    <a:pt x="51818" y="117186"/>
                    <a:pt x="48232" y="113560"/>
                    <a:pt x="45824" y="108646"/>
                  </a:cubicBezTo>
                  <a:lnTo>
                    <a:pt x="45824" y="108646"/>
                  </a:lnTo>
                  <a:cubicBezTo>
                    <a:pt x="35685" y="116959"/>
                    <a:pt x="22529" y="112486"/>
                    <a:pt x="16431" y="98650"/>
                  </a:cubicBezTo>
                  <a:cubicBezTo>
                    <a:pt x="16357" y="98476"/>
                    <a:pt x="16282" y="98302"/>
                    <a:pt x="16207" y="98128"/>
                  </a:cubicBezTo>
                  <a:lnTo>
                    <a:pt x="16207" y="98128"/>
                  </a:lnTo>
                  <a:cubicBezTo>
                    <a:pt x="9575" y="99183"/>
                    <a:pt x="3563" y="92744"/>
                    <a:pt x="2787" y="83745"/>
                  </a:cubicBezTo>
                  <a:cubicBezTo>
                    <a:pt x="2367" y="78947"/>
                    <a:pt x="3534" y="74144"/>
                    <a:pt x="5965" y="70616"/>
                  </a:cubicBezTo>
                  <a:lnTo>
                    <a:pt x="5965" y="70616"/>
                  </a:lnTo>
                  <a:cubicBezTo>
                    <a:pt x="224" y="66016"/>
                    <a:pt x="-1706" y="55921"/>
                    <a:pt x="1655" y="48066"/>
                  </a:cubicBezTo>
                  <a:cubicBezTo>
                    <a:pt x="3597" y="43535"/>
                    <a:pt x="7000" y="40541"/>
                    <a:pt x="10822" y="40001"/>
                  </a:cubicBezTo>
                  <a:close/>
                </a:path>
              </a:pathLst>
            </a:custGeom>
            <a:solidFill>
              <a:srgbClr val="808080"/>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179" name="Shape 1179"/>
            <p:cNvSpPr/>
            <p:nvPr/>
          </p:nvSpPr>
          <p:spPr>
            <a:xfrm>
              <a:off x="506170" y="48525"/>
              <a:ext cx="9134334" cy="810233"/>
            </a:xfrm>
            <a:custGeom>
              <a:pathLst>
                <a:path extrusionOk="0" h="120000" w="120000">
                  <a:moveTo>
                    <a:pt x="7666" y="77833"/>
                  </a:moveTo>
                  <a:lnTo>
                    <a:pt x="7666" y="77833"/>
                  </a:lnTo>
                  <a:cubicBezTo>
                    <a:pt x="4994" y="78144"/>
                    <a:pt x="2316" y="77233"/>
                    <a:pt x="0" y="75233"/>
                  </a:cubicBezTo>
                  <a:moveTo>
                    <a:pt x="14433" y="106316"/>
                  </a:moveTo>
                  <a:lnTo>
                    <a:pt x="14433" y="106316"/>
                  </a:lnTo>
                  <a:cubicBezTo>
                    <a:pt x="13361" y="106944"/>
                    <a:pt x="12233" y="107361"/>
                    <a:pt x="11077" y="107561"/>
                  </a:cubicBezTo>
                  <a:moveTo>
                    <a:pt x="43344" y="120000"/>
                  </a:moveTo>
                  <a:lnTo>
                    <a:pt x="43344" y="120000"/>
                  </a:lnTo>
                  <a:cubicBezTo>
                    <a:pt x="42538" y="118216"/>
                    <a:pt x="41861" y="116311"/>
                    <a:pt x="41322" y="114316"/>
                  </a:cubicBezTo>
                  <a:moveTo>
                    <a:pt x="80733" y="105833"/>
                  </a:moveTo>
                  <a:lnTo>
                    <a:pt x="80733" y="105833"/>
                  </a:lnTo>
                  <a:cubicBezTo>
                    <a:pt x="80611" y="107944"/>
                    <a:pt x="80344" y="110033"/>
                    <a:pt x="79922" y="112066"/>
                  </a:cubicBezTo>
                  <a:moveTo>
                    <a:pt x="96783" y="67311"/>
                  </a:moveTo>
                  <a:lnTo>
                    <a:pt x="96783" y="67311"/>
                  </a:lnTo>
                  <a:cubicBezTo>
                    <a:pt x="102805" y="71611"/>
                    <a:pt x="106627" y="80577"/>
                    <a:pt x="106627" y="90405"/>
                  </a:cubicBezTo>
                  <a:moveTo>
                    <a:pt x="120000" y="42494"/>
                  </a:moveTo>
                  <a:lnTo>
                    <a:pt x="120000" y="42494"/>
                  </a:lnTo>
                  <a:cubicBezTo>
                    <a:pt x="119016" y="45866"/>
                    <a:pt x="117516" y="48855"/>
                    <a:pt x="115616" y="51233"/>
                  </a:cubicBezTo>
                  <a:moveTo>
                    <a:pt x="109483" y="10077"/>
                  </a:moveTo>
                  <a:lnTo>
                    <a:pt x="109483" y="10077"/>
                  </a:lnTo>
                  <a:cubicBezTo>
                    <a:pt x="109650" y="11438"/>
                    <a:pt x="109727" y="12816"/>
                    <a:pt x="109716" y="14200"/>
                  </a:cubicBezTo>
                  <a:moveTo>
                    <a:pt x="81488" y="5261"/>
                  </a:moveTo>
                  <a:lnTo>
                    <a:pt x="81488" y="5261"/>
                  </a:lnTo>
                  <a:cubicBezTo>
                    <a:pt x="82061" y="3361"/>
                    <a:pt x="82816" y="1588"/>
                    <a:pt x="83738" y="0"/>
                  </a:cubicBezTo>
                  <a:moveTo>
                    <a:pt x="60488" y="7772"/>
                  </a:moveTo>
                  <a:lnTo>
                    <a:pt x="60488" y="7772"/>
                  </a:lnTo>
                  <a:cubicBezTo>
                    <a:pt x="60722" y="6194"/>
                    <a:pt x="61088" y="4672"/>
                    <a:pt x="61577" y="3233"/>
                  </a:cubicBezTo>
                  <a:moveTo>
                    <a:pt x="35844" y="9311"/>
                  </a:moveTo>
                  <a:lnTo>
                    <a:pt x="35844" y="9311"/>
                  </a:lnTo>
                  <a:cubicBezTo>
                    <a:pt x="37272" y="10538"/>
                    <a:pt x="38594" y="12016"/>
                    <a:pt x="39777" y="13716"/>
                  </a:cubicBezTo>
                  <a:moveTo>
                    <a:pt x="5955" y="43916"/>
                  </a:moveTo>
                  <a:lnTo>
                    <a:pt x="5955" y="43916"/>
                  </a:lnTo>
                  <a:cubicBezTo>
                    <a:pt x="5644" y="42400"/>
                    <a:pt x="5411" y="40850"/>
                    <a:pt x="5266" y="39283"/>
                  </a:cubicBezTo>
                </a:path>
              </a:pathLst>
            </a:custGeom>
            <a:noFill/>
            <a:ln cap="flat" cmpd="sng" w="12700">
              <a:solidFill>
                <a:srgbClr val="4A7EBB"/>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180" name="Shape 1180"/>
            <p:cNvSpPr/>
            <p:nvPr/>
          </p:nvSpPr>
          <p:spPr>
            <a:xfrm>
              <a:off x="1380498" y="92936"/>
              <a:ext cx="6503108" cy="7162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3600" u="none" cap="none" strike="noStrike">
                  <a:solidFill>
                    <a:srgbClr val="FFFFFF"/>
                  </a:solidFill>
                  <a:latin typeface="Calibri"/>
                  <a:ea typeface="Calibri"/>
                  <a:cs typeface="Calibri"/>
                  <a:sym typeface="Calibri"/>
                </a:rPr>
                <a:t>HDFS</a:t>
              </a:r>
            </a:p>
          </p:txBody>
        </p:sp>
      </p:grpSp>
      <p:sp>
        <p:nvSpPr>
          <p:cNvPr id="1181" name="Shape 1181"/>
          <p:cNvSpPr/>
          <p:nvPr/>
        </p:nvSpPr>
        <p:spPr>
          <a:xfrm>
            <a:off x="4810460" y="10782868"/>
            <a:ext cx="1989207" cy="99568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0" i="0" lang="en-US" sz="2800" u="none" cap="none" strike="noStrike">
                <a:solidFill>
                  <a:srgbClr val="000000"/>
                </a:solidFill>
                <a:latin typeface="Calibri"/>
                <a:ea typeface="Calibri"/>
                <a:cs typeface="Calibri"/>
                <a:sym typeface="Calibri"/>
              </a:rPr>
              <a:t>HDFS</a:t>
            </a:r>
          </a:p>
          <a:p>
            <a:pPr indent="0" lvl="0" marL="0" marR="0" rtl="0" algn="ctr">
              <a:lnSpc>
                <a:spcPct val="100000"/>
              </a:lnSpc>
              <a:spcBef>
                <a:spcPts val="0"/>
              </a:spcBef>
              <a:spcAft>
                <a:spcPts val="0"/>
              </a:spcAft>
              <a:buClr>
                <a:srgbClr val="000000"/>
              </a:buClr>
              <a:buSzPct val="25000"/>
              <a:buFont typeface="Calibri"/>
              <a:buNone/>
            </a:pPr>
            <a:r>
              <a:rPr b="0" i="0" lang="en-US" sz="2800" u="none" cap="none" strike="noStrike">
                <a:solidFill>
                  <a:srgbClr val="000000"/>
                </a:solidFill>
                <a:latin typeface="Calibri"/>
                <a:ea typeface="Calibri"/>
                <a:cs typeface="Calibri"/>
                <a:sym typeface="Calibri"/>
              </a:rPr>
              <a:t>Data Nodes</a:t>
            </a:r>
          </a:p>
        </p:txBody>
      </p:sp>
      <p:sp>
        <p:nvSpPr>
          <p:cNvPr id="1182" name="Shape 1182"/>
          <p:cNvSpPr/>
          <p:nvPr/>
        </p:nvSpPr>
        <p:spPr>
          <a:xfrm>
            <a:off x="4410096" y="2111896"/>
            <a:ext cx="3324319" cy="716281"/>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Calibri"/>
              <a:buNone/>
            </a:pPr>
            <a:r>
              <a:rPr b="0" i="0" lang="en-US" sz="3600" u="none" cap="none" strike="noStrike">
                <a:solidFill>
                  <a:srgbClr val="000000"/>
                </a:solidFill>
                <a:latin typeface="Calibri"/>
                <a:ea typeface="Calibri"/>
                <a:cs typeface="Calibri"/>
                <a:sym typeface="Calibri"/>
              </a:rPr>
              <a:t>Hadoop Cluster</a:t>
            </a:r>
          </a:p>
        </p:txBody>
      </p:sp>
      <p:sp>
        <p:nvSpPr>
          <p:cNvPr id="1183" name="Shape 1183"/>
          <p:cNvSpPr/>
          <p:nvPr/>
        </p:nvSpPr>
        <p:spPr>
          <a:xfrm>
            <a:off x="10604128" y="4841410"/>
            <a:ext cx="1680972" cy="4568138"/>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184" name="Shape 1184"/>
          <p:cNvSpPr/>
          <p:nvPr/>
        </p:nvSpPr>
        <p:spPr>
          <a:xfrm>
            <a:off x="14459064" y="4841410"/>
            <a:ext cx="1680972" cy="4568138"/>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185" name="Shape 1185"/>
          <p:cNvSpPr/>
          <p:nvPr/>
        </p:nvSpPr>
        <p:spPr>
          <a:xfrm>
            <a:off x="16409354" y="4841410"/>
            <a:ext cx="1680972" cy="4568138"/>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grpSp>
        <p:nvGrpSpPr>
          <p:cNvPr id="1186" name="Shape 1186"/>
          <p:cNvGrpSpPr/>
          <p:nvPr/>
        </p:nvGrpSpPr>
        <p:grpSpPr>
          <a:xfrm>
            <a:off x="10730677" y="7658817"/>
            <a:ext cx="1445803" cy="1481585"/>
            <a:chOff x="0" y="0"/>
            <a:chExt cx="1445802" cy="1481584"/>
          </a:xfrm>
        </p:grpSpPr>
        <p:sp>
          <p:nvSpPr>
            <p:cNvPr id="1187" name="Shape 1187"/>
            <p:cNvSpPr/>
            <p:nvPr/>
          </p:nvSpPr>
          <p:spPr>
            <a:xfrm>
              <a:off x="0" y="0"/>
              <a:ext cx="1445802" cy="1481584"/>
            </a:xfrm>
            <a:prstGeom prst="ellipse">
              <a:avLst/>
            </a:prstGeom>
            <a:solidFill>
              <a:srgbClr val="1F497D"/>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188" name="Shape 1188"/>
            <p:cNvSpPr/>
            <p:nvPr/>
          </p:nvSpPr>
          <p:spPr>
            <a:xfrm>
              <a:off x="211731" y="395096"/>
              <a:ext cx="1022336" cy="691388"/>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3200" u="none" cap="none" strike="noStrike">
                  <a:solidFill>
                    <a:srgbClr val="FFFFFF"/>
                  </a:solidFill>
                  <a:latin typeface="Calibri"/>
                  <a:ea typeface="Calibri"/>
                  <a:cs typeface="Calibri"/>
                  <a:sym typeface="Calibri"/>
                </a:rPr>
                <a:t>H</a:t>
              </a:r>
              <a:r>
                <a:rPr b="0" baseline="-25000" i="0" lang="en-US" sz="3200" u="none" cap="none" strike="noStrike">
                  <a:solidFill>
                    <a:srgbClr val="FFFFFF"/>
                  </a:solidFill>
                  <a:latin typeface="Calibri"/>
                  <a:ea typeface="Calibri"/>
                  <a:cs typeface="Calibri"/>
                  <a:sym typeface="Calibri"/>
                </a:rPr>
                <a:t>2</a:t>
              </a:r>
              <a:r>
                <a:rPr b="0" i="0" lang="en-US" sz="3200" u="none" cap="none" strike="noStrike">
                  <a:solidFill>
                    <a:srgbClr val="FFFFFF"/>
                  </a:solidFill>
                  <a:latin typeface="Calibri"/>
                  <a:ea typeface="Calibri"/>
                  <a:cs typeface="Calibri"/>
                  <a:sym typeface="Calibri"/>
                </a:rPr>
                <a:t>O</a:t>
              </a:r>
            </a:p>
          </p:txBody>
        </p:sp>
      </p:grpSp>
      <p:sp>
        <p:nvSpPr>
          <p:cNvPr id="1189" name="Shape 1189"/>
          <p:cNvSpPr/>
          <p:nvPr/>
        </p:nvSpPr>
        <p:spPr>
          <a:xfrm>
            <a:off x="4244564" y="7891260"/>
            <a:ext cx="3069899" cy="99568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0" i="0" lang="en-US" sz="2800" u="none" cap="none" strike="noStrike">
                <a:solidFill>
                  <a:srgbClr val="000000"/>
                </a:solidFill>
                <a:latin typeface="Calibri"/>
                <a:ea typeface="Calibri"/>
                <a:cs typeface="Calibri"/>
                <a:sym typeface="Calibri"/>
              </a:rPr>
              <a:t>H2O Mappers</a:t>
            </a:r>
          </a:p>
          <a:p>
            <a:pPr indent="0" lvl="0" marL="0" marR="0" rtl="0" algn="ctr">
              <a:lnSpc>
                <a:spcPct val="100000"/>
              </a:lnSpc>
              <a:spcBef>
                <a:spcPts val="0"/>
              </a:spcBef>
              <a:spcAft>
                <a:spcPts val="0"/>
              </a:spcAft>
              <a:buClr>
                <a:srgbClr val="000000"/>
              </a:buClr>
              <a:buSzPct val="25000"/>
              <a:buFont typeface="Calibri"/>
              <a:buNone/>
            </a:pPr>
            <a:r>
              <a:rPr b="0" i="0" lang="en-US" sz="2800" u="none" cap="none" strike="noStrike">
                <a:solidFill>
                  <a:srgbClr val="000000"/>
                </a:solidFill>
                <a:latin typeface="Calibri"/>
                <a:ea typeface="Calibri"/>
                <a:cs typeface="Calibri"/>
                <a:sym typeface="Calibri"/>
              </a:rPr>
              <a:t>(YARN Containers)</a:t>
            </a:r>
          </a:p>
        </p:txBody>
      </p:sp>
      <p:sp>
        <p:nvSpPr>
          <p:cNvPr id="1190" name="Shape 1190"/>
          <p:cNvSpPr/>
          <p:nvPr/>
        </p:nvSpPr>
        <p:spPr>
          <a:xfrm>
            <a:off x="17613434" y="4148805"/>
            <a:ext cx="2999297" cy="53848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0" i="0" lang="en-US" sz="2400" u="none" cap="none" strike="noStrike">
                <a:solidFill>
                  <a:srgbClr val="000000"/>
                </a:solidFill>
                <a:latin typeface="Calibri"/>
                <a:ea typeface="Calibri"/>
                <a:cs typeface="Calibri"/>
                <a:sym typeface="Calibri"/>
              </a:rPr>
              <a:t>YARN Worker Nodes</a:t>
            </a:r>
          </a:p>
        </p:txBody>
      </p:sp>
      <p:grpSp>
        <p:nvGrpSpPr>
          <p:cNvPr id="1191" name="Shape 1191"/>
          <p:cNvGrpSpPr/>
          <p:nvPr/>
        </p:nvGrpSpPr>
        <p:grpSpPr>
          <a:xfrm>
            <a:off x="10730677" y="5256087"/>
            <a:ext cx="1445803" cy="1481585"/>
            <a:chOff x="0" y="0"/>
            <a:chExt cx="1445802" cy="1481584"/>
          </a:xfrm>
        </p:grpSpPr>
        <p:sp>
          <p:nvSpPr>
            <p:cNvPr id="1192" name="Shape 1192"/>
            <p:cNvSpPr/>
            <p:nvPr/>
          </p:nvSpPr>
          <p:spPr>
            <a:xfrm>
              <a:off x="0" y="0"/>
              <a:ext cx="1445802" cy="1481584"/>
            </a:xfrm>
            <a:prstGeom prst="ellipse">
              <a:avLst/>
            </a:prstGeom>
            <a:solidFill>
              <a:srgbClr val="808080"/>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193" name="Shape 1193"/>
            <p:cNvSpPr/>
            <p:nvPr/>
          </p:nvSpPr>
          <p:spPr>
            <a:xfrm>
              <a:off x="211731" y="414400"/>
              <a:ext cx="1022336" cy="6527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3200" u="none" cap="none" strike="noStrike">
                  <a:solidFill>
                    <a:srgbClr val="FFFFFF"/>
                  </a:solidFill>
                  <a:latin typeface="Calibri"/>
                  <a:ea typeface="Calibri"/>
                  <a:cs typeface="Calibri"/>
                  <a:sym typeface="Calibri"/>
                </a:rPr>
                <a:t>NM</a:t>
              </a:r>
            </a:p>
          </p:txBody>
        </p:sp>
      </p:grpSp>
      <p:grpSp>
        <p:nvGrpSpPr>
          <p:cNvPr id="1194" name="Shape 1194"/>
          <p:cNvGrpSpPr/>
          <p:nvPr/>
        </p:nvGrpSpPr>
        <p:grpSpPr>
          <a:xfrm>
            <a:off x="14583011" y="5256087"/>
            <a:ext cx="1445803" cy="1481585"/>
            <a:chOff x="0" y="0"/>
            <a:chExt cx="1445802" cy="1481584"/>
          </a:xfrm>
        </p:grpSpPr>
        <p:sp>
          <p:nvSpPr>
            <p:cNvPr id="1195" name="Shape 1195"/>
            <p:cNvSpPr/>
            <p:nvPr/>
          </p:nvSpPr>
          <p:spPr>
            <a:xfrm>
              <a:off x="0" y="0"/>
              <a:ext cx="1445802" cy="1481584"/>
            </a:xfrm>
            <a:prstGeom prst="ellipse">
              <a:avLst/>
            </a:prstGeom>
            <a:solidFill>
              <a:srgbClr val="808080"/>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196" name="Shape 1196"/>
            <p:cNvSpPr/>
            <p:nvPr/>
          </p:nvSpPr>
          <p:spPr>
            <a:xfrm>
              <a:off x="211731" y="414400"/>
              <a:ext cx="1022336" cy="6527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3200" u="none" cap="none" strike="noStrike">
                  <a:solidFill>
                    <a:srgbClr val="FFFFFF"/>
                  </a:solidFill>
                  <a:latin typeface="Calibri"/>
                  <a:ea typeface="Calibri"/>
                  <a:cs typeface="Calibri"/>
                  <a:sym typeface="Calibri"/>
                </a:rPr>
                <a:t>NM</a:t>
              </a:r>
            </a:p>
          </p:txBody>
        </p:sp>
      </p:grpSp>
      <p:grpSp>
        <p:nvGrpSpPr>
          <p:cNvPr id="1197" name="Shape 1197"/>
          <p:cNvGrpSpPr/>
          <p:nvPr/>
        </p:nvGrpSpPr>
        <p:grpSpPr>
          <a:xfrm>
            <a:off x="16530344" y="5256087"/>
            <a:ext cx="1445803" cy="1481585"/>
            <a:chOff x="0" y="0"/>
            <a:chExt cx="1445802" cy="1481584"/>
          </a:xfrm>
        </p:grpSpPr>
        <p:sp>
          <p:nvSpPr>
            <p:cNvPr id="1198" name="Shape 1198"/>
            <p:cNvSpPr/>
            <p:nvPr/>
          </p:nvSpPr>
          <p:spPr>
            <a:xfrm>
              <a:off x="0" y="0"/>
              <a:ext cx="1445802" cy="1481584"/>
            </a:xfrm>
            <a:prstGeom prst="ellipse">
              <a:avLst/>
            </a:prstGeom>
            <a:solidFill>
              <a:srgbClr val="808080"/>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199" name="Shape 1199"/>
            <p:cNvSpPr/>
            <p:nvPr/>
          </p:nvSpPr>
          <p:spPr>
            <a:xfrm>
              <a:off x="211731" y="414400"/>
              <a:ext cx="1022336" cy="6527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3200" u="none" cap="none" strike="noStrike">
                  <a:solidFill>
                    <a:srgbClr val="FFFFFF"/>
                  </a:solidFill>
                  <a:latin typeface="Calibri"/>
                  <a:ea typeface="Calibri"/>
                  <a:cs typeface="Calibri"/>
                  <a:sym typeface="Calibri"/>
                </a:rPr>
                <a:t>NM</a:t>
              </a:r>
            </a:p>
          </p:txBody>
        </p:sp>
      </p:grpSp>
      <p:sp>
        <p:nvSpPr>
          <p:cNvPr id="1200" name="Shape 1200"/>
          <p:cNvSpPr/>
          <p:nvPr/>
        </p:nvSpPr>
        <p:spPr>
          <a:xfrm>
            <a:off x="4491848" y="5503216"/>
            <a:ext cx="2517919" cy="99568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0" i="0" lang="en-US" sz="2800" u="none" cap="none" strike="noStrike">
                <a:solidFill>
                  <a:srgbClr val="000000"/>
                </a:solidFill>
                <a:latin typeface="Calibri"/>
                <a:ea typeface="Calibri"/>
                <a:cs typeface="Calibri"/>
                <a:sym typeface="Calibri"/>
              </a:rPr>
              <a:t>YARN Node</a:t>
            </a:r>
          </a:p>
          <a:p>
            <a:pPr indent="0" lvl="0" marL="0" marR="0" rtl="0" algn="ctr">
              <a:lnSpc>
                <a:spcPct val="100000"/>
              </a:lnSpc>
              <a:spcBef>
                <a:spcPts val="0"/>
              </a:spcBef>
              <a:spcAft>
                <a:spcPts val="0"/>
              </a:spcAft>
              <a:buClr>
                <a:srgbClr val="000000"/>
              </a:buClr>
              <a:buSzPct val="25000"/>
              <a:buFont typeface="Calibri"/>
              <a:buNone/>
            </a:pPr>
            <a:r>
              <a:rPr b="0" i="0" lang="en-US" sz="2800" u="none" cap="none" strike="noStrike">
                <a:solidFill>
                  <a:srgbClr val="000000"/>
                </a:solidFill>
                <a:latin typeface="Calibri"/>
                <a:ea typeface="Calibri"/>
                <a:cs typeface="Calibri"/>
                <a:sym typeface="Calibri"/>
              </a:rPr>
              <a:t>Managers (NM)</a:t>
            </a:r>
          </a:p>
        </p:txBody>
      </p:sp>
      <p:cxnSp>
        <p:nvCxnSpPr>
          <p:cNvPr id="1201" name="Shape 1201"/>
          <p:cNvCxnSpPr/>
          <p:nvPr/>
        </p:nvCxnSpPr>
        <p:spPr>
          <a:xfrm>
            <a:off x="11436303" y="6838950"/>
            <a:ext cx="0" cy="729160"/>
          </a:xfrm>
          <a:prstGeom prst="straightConnector1">
            <a:avLst/>
          </a:prstGeom>
          <a:noFill/>
          <a:ln cap="flat" cmpd="sng" w="114300">
            <a:solidFill>
              <a:srgbClr val="262626"/>
            </a:solidFill>
            <a:prstDash val="solid"/>
            <a:bevel/>
            <a:headEnd len="med" w="med" type="none"/>
            <a:tailEnd len="lg" w="lg" type="triangle"/>
          </a:ln>
          <a:effectLst>
            <a:outerShdw blurRad="76200" rotWithShape="0" dir="5400000" dist="38100">
              <a:srgbClr val="000000">
                <a:alpha val="37647"/>
              </a:srgbClr>
            </a:outerShdw>
          </a:effectLst>
        </p:spPr>
      </p:cxnSp>
      <p:grpSp>
        <p:nvGrpSpPr>
          <p:cNvPr id="1202" name="Shape 1202"/>
          <p:cNvGrpSpPr/>
          <p:nvPr/>
        </p:nvGrpSpPr>
        <p:grpSpPr>
          <a:xfrm>
            <a:off x="14595136" y="7658817"/>
            <a:ext cx="1445803" cy="1481585"/>
            <a:chOff x="0" y="0"/>
            <a:chExt cx="1445802" cy="1481584"/>
          </a:xfrm>
        </p:grpSpPr>
        <p:sp>
          <p:nvSpPr>
            <p:cNvPr id="1203" name="Shape 1203"/>
            <p:cNvSpPr/>
            <p:nvPr/>
          </p:nvSpPr>
          <p:spPr>
            <a:xfrm>
              <a:off x="0" y="0"/>
              <a:ext cx="1445802" cy="1481584"/>
            </a:xfrm>
            <a:prstGeom prst="ellipse">
              <a:avLst/>
            </a:prstGeom>
            <a:solidFill>
              <a:srgbClr val="1F497D"/>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204" name="Shape 1204"/>
            <p:cNvSpPr/>
            <p:nvPr/>
          </p:nvSpPr>
          <p:spPr>
            <a:xfrm>
              <a:off x="211731" y="395096"/>
              <a:ext cx="1022336" cy="691388"/>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3200" u="none" cap="none" strike="noStrike">
                  <a:solidFill>
                    <a:srgbClr val="FFFFFF"/>
                  </a:solidFill>
                  <a:latin typeface="Calibri"/>
                  <a:ea typeface="Calibri"/>
                  <a:cs typeface="Calibri"/>
                  <a:sym typeface="Calibri"/>
                </a:rPr>
                <a:t>H</a:t>
              </a:r>
              <a:r>
                <a:rPr b="0" baseline="-25000" i="0" lang="en-US" sz="3200" u="none" cap="none" strike="noStrike">
                  <a:solidFill>
                    <a:srgbClr val="FFFFFF"/>
                  </a:solidFill>
                  <a:latin typeface="Calibri"/>
                  <a:ea typeface="Calibri"/>
                  <a:cs typeface="Calibri"/>
                  <a:sym typeface="Calibri"/>
                </a:rPr>
                <a:t>2</a:t>
              </a:r>
              <a:r>
                <a:rPr b="0" i="0" lang="en-US" sz="3200" u="none" cap="none" strike="noStrike">
                  <a:solidFill>
                    <a:srgbClr val="FFFFFF"/>
                  </a:solidFill>
                  <a:latin typeface="Calibri"/>
                  <a:ea typeface="Calibri"/>
                  <a:cs typeface="Calibri"/>
                  <a:sym typeface="Calibri"/>
                </a:rPr>
                <a:t>O</a:t>
              </a:r>
            </a:p>
          </p:txBody>
        </p:sp>
      </p:grpSp>
      <p:grpSp>
        <p:nvGrpSpPr>
          <p:cNvPr id="1205" name="Shape 1205"/>
          <p:cNvGrpSpPr/>
          <p:nvPr/>
        </p:nvGrpSpPr>
        <p:grpSpPr>
          <a:xfrm>
            <a:off x="16530344" y="7658817"/>
            <a:ext cx="1445803" cy="1481585"/>
            <a:chOff x="0" y="0"/>
            <a:chExt cx="1445802" cy="1481584"/>
          </a:xfrm>
        </p:grpSpPr>
        <p:sp>
          <p:nvSpPr>
            <p:cNvPr id="1206" name="Shape 1206"/>
            <p:cNvSpPr/>
            <p:nvPr/>
          </p:nvSpPr>
          <p:spPr>
            <a:xfrm>
              <a:off x="0" y="0"/>
              <a:ext cx="1445802" cy="1481584"/>
            </a:xfrm>
            <a:prstGeom prst="ellipse">
              <a:avLst/>
            </a:prstGeom>
            <a:solidFill>
              <a:srgbClr val="1F497D"/>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207" name="Shape 1207"/>
            <p:cNvSpPr/>
            <p:nvPr/>
          </p:nvSpPr>
          <p:spPr>
            <a:xfrm>
              <a:off x="211731" y="395096"/>
              <a:ext cx="1022336" cy="691388"/>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3200" u="none" cap="none" strike="noStrike">
                  <a:solidFill>
                    <a:srgbClr val="FFFFFF"/>
                  </a:solidFill>
                  <a:latin typeface="Calibri"/>
                  <a:ea typeface="Calibri"/>
                  <a:cs typeface="Calibri"/>
                  <a:sym typeface="Calibri"/>
                </a:rPr>
                <a:t>H</a:t>
              </a:r>
              <a:r>
                <a:rPr b="0" baseline="-25000" i="0" lang="en-US" sz="3200" u="none" cap="none" strike="noStrike">
                  <a:solidFill>
                    <a:srgbClr val="FFFFFF"/>
                  </a:solidFill>
                  <a:latin typeface="Calibri"/>
                  <a:ea typeface="Calibri"/>
                  <a:cs typeface="Calibri"/>
                  <a:sym typeface="Calibri"/>
                </a:rPr>
                <a:t>2</a:t>
              </a:r>
              <a:r>
                <a:rPr b="0" i="0" lang="en-US" sz="3200" u="none" cap="none" strike="noStrike">
                  <a:solidFill>
                    <a:srgbClr val="FFFFFF"/>
                  </a:solidFill>
                  <a:latin typeface="Calibri"/>
                  <a:ea typeface="Calibri"/>
                  <a:cs typeface="Calibri"/>
                  <a:sym typeface="Calibri"/>
                </a:rPr>
                <a:t>O</a:t>
              </a:r>
            </a:p>
          </p:txBody>
        </p:sp>
      </p:grpSp>
      <p:cxnSp>
        <p:nvCxnSpPr>
          <p:cNvPr id="1208" name="Shape 1208"/>
          <p:cNvCxnSpPr/>
          <p:nvPr/>
        </p:nvCxnSpPr>
        <p:spPr>
          <a:xfrm>
            <a:off x="15309125" y="6838950"/>
            <a:ext cx="0" cy="729160"/>
          </a:xfrm>
          <a:prstGeom prst="straightConnector1">
            <a:avLst/>
          </a:prstGeom>
          <a:noFill/>
          <a:ln cap="flat" cmpd="sng" w="114300">
            <a:solidFill>
              <a:srgbClr val="262626"/>
            </a:solidFill>
            <a:prstDash val="solid"/>
            <a:bevel/>
            <a:headEnd len="med" w="med" type="none"/>
            <a:tailEnd len="lg" w="lg" type="triangle"/>
          </a:ln>
          <a:effectLst>
            <a:outerShdw blurRad="76200" rotWithShape="0" dir="5400000" dist="38100">
              <a:srgbClr val="000000">
                <a:alpha val="37647"/>
              </a:srgbClr>
            </a:outerShdw>
          </a:effectLst>
        </p:spPr>
      </p:cxnSp>
      <p:cxnSp>
        <p:nvCxnSpPr>
          <p:cNvPr id="1209" name="Shape 1209"/>
          <p:cNvCxnSpPr/>
          <p:nvPr/>
        </p:nvCxnSpPr>
        <p:spPr>
          <a:xfrm>
            <a:off x="17222301" y="6838950"/>
            <a:ext cx="0" cy="729160"/>
          </a:xfrm>
          <a:prstGeom prst="straightConnector1">
            <a:avLst/>
          </a:prstGeom>
          <a:noFill/>
          <a:ln cap="flat" cmpd="sng" w="114300">
            <a:solidFill>
              <a:srgbClr val="262626"/>
            </a:solidFill>
            <a:prstDash val="solid"/>
            <a:bevel/>
            <a:headEnd len="med" w="med" type="none"/>
            <a:tailEnd len="lg" w="lg" type="triangle"/>
          </a:ln>
          <a:effectLst>
            <a:outerShdw blurRad="76200" rotWithShape="0" dir="5400000" dist="38100">
              <a:srgbClr val="000000">
                <a:alpha val="37647"/>
              </a:srgbClr>
            </a:outerShdw>
          </a:effectLst>
        </p:spPr>
      </p:cxnSp>
      <p:sp>
        <p:nvSpPr>
          <p:cNvPr id="1210" name="Shape 1210"/>
          <p:cNvSpPr/>
          <p:nvPr/>
        </p:nvSpPr>
        <p:spPr>
          <a:xfrm>
            <a:off x="10347110" y="7077807"/>
            <a:ext cx="8094713" cy="2605580"/>
          </a:xfrm>
          <a:custGeom>
            <a:pathLst>
              <a:path extrusionOk="0" h="120000" w="120000">
                <a:moveTo>
                  <a:pt x="21622" y="113376"/>
                </a:moveTo>
                <a:cubicBezTo>
                  <a:pt x="24361" y="111194"/>
                  <a:pt x="26988" y="105389"/>
                  <a:pt x="28863" y="99617"/>
                </a:cubicBezTo>
                <a:cubicBezTo>
                  <a:pt x="30743" y="93840"/>
                  <a:pt x="31295" y="83834"/>
                  <a:pt x="32902" y="78730"/>
                </a:cubicBezTo>
                <a:cubicBezTo>
                  <a:pt x="34508" y="73620"/>
                  <a:pt x="36037" y="71068"/>
                  <a:pt x="38503" y="68982"/>
                </a:cubicBezTo>
                <a:cubicBezTo>
                  <a:pt x="40968" y="66890"/>
                  <a:pt x="45041" y="66312"/>
                  <a:pt x="47690" y="66194"/>
                </a:cubicBezTo>
                <a:cubicBezTo>
                  <a:pt x="50346" y="66077"/>
                  <a:pt x="52505" y="66194"/>
                  <a:pt x="54418" y="68286"/>
                </a:cubicBezTo>
                <a:cubicBezTo>
                  <a:pt x="56326" y="70373"/>
                  <a:pt x="57749" y="73390"/>
                  <a:pt x="59166" y="78730"/>
                </a:cubicBezTo>
                <a:cubicBezTo>
                  <a:pt x="60588" y="84064"/>
                  <a:pt x="61297" y="94625"/>
                  <a:pt x="62931" y="100313"/>
                </a:cubicBezTo>
                <a:cubicBezTo>
                  <a:pt x="64571" y="106000"/>
                  <a:pt x="66708" y="110179"/>
                  <a:pt x="68984" y="112843"/>
                </a:cubicBezTo>
                <a:cubicBezTo>
                  <a:pt x="71260" y="115512"/>
                  <a:pt x="73463" y="115978"/>
                  <a:pt x="76604" y="116326"/>
                </a:cubicBezTo>
                <a:cubicBezTo>
                  <a:pt x="79739" y="116673"/>
                  <a:pt x="84598" y="118648"/>
                  <a:pt x="89156" y="119113"/>
                </a:cubicBezTo>
                <a:cubicBezTo>
                  <a:pt x="93713" y="119573"/>
                  <a:pt x="99616" y="120852"/>
                  <a:pt x="103944" y="119113"/>
                </a:cubicBezTo>
                <a:cubicBezTo>
                  <a:pt x="108279" y="117369"/>
                  <a:pt x="112502" y="116208"/>
                  <a:pt x="115152" y="108670"/>
                </a:cubicBezTo>
                <a:cubicBezTo>
                  <a:pt x="117807" y="101126"/>
                  <a:pt x="119375" y="87429"/>
                  <a:pt x="119860" y="73856"/>
                </a:cubicBezTo>
                <a:cubicBezTo>
                  <a:pt x="120345" y="60277"/>
                  <a:pt x="119486" y="37881"/>
                  <a:pt x="118069" y="27202"/>
                </a:cubicBezTo>
                <a:cubicBezTo>
                  <a:pt x="116647" y="16529"/>
                  <a:pt x="113958" y="13859"/>
                  <a:pt x="111342" y="9798"/>
                </a:cubicBezTo>
                <a:cubicBezTo>
                  <a:pt x="108731" y="5737"/>
                  <a:pt x="106115" y="4458"/>
                  <a:pt x="102377" y="2838"/>
                </a:cubicBezTo>
                <a:cubicBezTo>
                  <a:pt x="98645" y="1211"/>
                  <a:pt x="93898" y="-297"/>
                  <a:pt x="88933" y="50"/>
                </a:cubicBezTo>
                <a:cubicBezTo>
                  <a:pt x="83962" y="398"/>
                  <a:pt x="76158" y="3068"/>
                  <a:pt x="72571" y="4924"/>
                </a:cubicBezTo>
                <a:cubicBezTo>
                  <a:pt x="68984" y="6781"/>
                  <a:pt x="68984" y="8637"/>
                  <a:pt x="67416" y="11189"/>
                </a:cubicBezTo>
                <a:cubicBezTo>
                  <a:pt x="65849" y="13741"/>
                  <a:pt x="64872" y="15833"/>
                  <a:pt x="63154" y="20242"/>
                </a:cubicBezTo>
                <a:cubicBezTo>
                  <a:pt x="61436" y="24650"/>
                  <a:pt x="58859" y="33473"/>
                  <a:pt x="57107" y="37651"/>
                </a:cubicBezTo>
                <a:cubicBezTo>
                  <a:pt x="55350" y="41824"/>
                  <a:pt x="54256" y="43681"/>
                  <a:pt x="52622" y="45307"/>
                </a:cubicBezTo>
                <a:cubicBezTo>
                  <a:pt x="50987" y="46934"/>
                  <a:pt x="48522" y="46816"/>
                  <a:pt x="47289" y="47394"/>
                </a:cubicBezTo>
                <a:cubicBezTo>
                  <a:pt x="46056" y="47977"/>
                  <a:pt x="44265" y="47512"/>
                  <a:pt x="42313" y="47394"/>
                </a:cubicBezTo>
                <a:cubicBezTo>
                  <a:pt x="40360" y="47282"/>
                  <a:pt x="37309" y="48207"/>
                  <a:pt x="35591" y="46698"/>
                </a:cubicBezTo>
                <a:cubicBezTo>
                  <a:pt x="33872" y="45189"/>
                  <a:pt x="33275" y="42290"/>
                  <a:pt x="32004" y="38347"/>
                </a:cubicBezTo>
                <a:cubicBezTo>
                  <a:pt x="30732" y="34398"/>
                  <a:pt x="29203" y="27090"/>
                  <a:pt x="27970" y="23029"/>
                </a:cubicBezTo>
                <a:cubicBezTo>
                  <a:pt x="26737" y="18963"/>
                  <a:pt x="26486" y="16142"/>
                  <a:pt x="24606" y="13977"/>
                </a:cubicBezTo>
                <a:cubicBezTo>
                  <a:pt x="22726" y="11806"/>
                  <a:pt x="19430" y="10370"/>
                  <a:pt x="16702" y="10022"/>
                </a:cubicBezTo>
                <a:cubicBezTo>
                  <a:pt x="13974" y="9675"/>
                  <a:pt x="10554" y="9490"/>
                  <a:pt x="8245" y="11885"/>
                </a:cubicBezTo>
                <a:cubicBezTo>
                  <a:pt x="5941" y="14285"/>
                  <a:pt x="4239" y="18037"/>
                  <a:pt x="2867" y="24420"/>
                </a:cubicBezTo>
                <a:cubicBezTo>
                  <a:pt x="1495" y="30803"/>
                  <a:pt x="223" y="40663"/>
                  <a:pt x="0" y="50181"/>
                </a:cubicBezTo>
                <a:cubicBezTo>
                  <a:pt x="262" y="54825"/>
                  <a:pt x="-150" y="70951"/>
                  <a:pt x="1076" y="80121"/>
                </a:cubicBezTo>
                <a:cubicBezTo>
                  <a:pt x="2298" y="89286"/>
                  <a:pt x="5645" y="100918"/>
                  <a:pt x="7352" y="105187"/>
                </a:cubicBezTo>
                <a:cubicBezTo>
                  <a:pt x="9053" y="109455"/>
                  <a:pt x="10733" y="111547"/>
                  <a:pt x="12417" y="112708"/>
                </a:cubicBezTo>
                <a:cubicBezTo>
                  <a:pt x="14096" y="113869"/>
                  <a:pt x="18877" y="115557"/>
                  <a:pt x="21622" y="113376"/>
                </a:cubicBezTo>
                <a:close/>
              </a:path>
            </a:pathLst>
          </a:custGeom>
          <a:noFill/>
          <a:ln cap="flat" cmpd="sng" w="2540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grpSp>
        <p:nvGrpSpPr>
          <p:cNvPr id="1211" name="Shape 1211"/>
          <p:cNvGrpSpPr/>
          <p:nvPr/>
        </p:nvGrpSpPr>
        <p:grpSpPr>
          <a:xfrm>
            <a:off x="4107720" y="3407171"/>
            <a:ext cx="3050838" cy="1434242"/>
            <a:chOff x="0" y="0"/>
            <a:chExt cx="3050837" cy="1434240"/>
          </a:xfrm>
        </p:grpSpPr>
        <p:sp>
          <p:nvSpPr>
            <p:cNvPr id="1212" name="Shape 1212"/>
            <p:cNvSpPr/>
            <p:nvPr/>
          </p:nvSpPr>
          <p:spPr>
            <a:xfrm>
              <a:off x="0" y="0"/>
              <a:ext cx="3050837" cy="1434240"/>
            </a:xfrm>
            <a:prstGeom prst="ellipse">
              <a:avLst/>
            </a:prstGeom>
            <a:solidFill>
              <a:srgbClr val="FFFF00"/>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404040"/>
                </a:buClr>
                <a:buFont typeface="Calibri"/>
                <a:buNone/>
              </a:pPr>
              <a:r>
                <a:t/>
              </a:r>
              <a:endParaRPr b="0" i="0" sz="2800" u="none" cap="none" strike="noStrike">
                <a:solidFill>
                  <a:srgbClr val="000000"/>
                </a:solidFill>
                <a:latin typeface="Arial"/>
                <a:ea typeface="Arial"/>
                <a:cs typeface="Arial"/>
                <a:sym typeface="Arial"/>
              </a:endParaRPr>
            </a:p>
          </p:txBody>
        </p:sp>
        <p:sp>
          <p:nvSpPr>
            <p:cNvPr id="1213" name="Shape 1213"/>
            <p:cNvSpPr/>
            <p:nvPr/>
          </p:nvSpPr>
          <p:spPr>
            <a:xfrm>
              <a:off x="446783" y="358979"/>
              <a:ext cx="2157266" cy="7162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404040"/>
                </a:buClr>
                <a:buSzPct val="25000"/>
                <a:buFont typeface="Calibri"/>
                <a:buNone/>
              </a:pPr>
              <a:r>
                <a:rPr b="0" i="0" lang="en-US" sz="3600" u="none" cap="none" strike="noStrike">
                  <a:solidFill>
                    <a:srgbClr val="404040"/>
                  </a:solidFill>
                  <a:latin typeface="Calibri"/>
                  <a:ea typeface="Calibri"/>
                  <a:cs typeface="Calibri"/>
                  <a:sym typeface="Calibri"/>
                </a:rPr>
                <a:t>YARN RM</a:t>
              </a:r>
            </a:p>
          </p:txBody>
        </p:sp>
      </p:grpSp>
      <p:cxnSp>
        <p:nvCxnSpPr>
          <p:cNvPr id="1214" name="Shape 1214"/>
          <p:cNvCxnSpPr/>
          <p:nvPr/>
        </p:nvCxnSpPr>
        <p:spPr>
          <a:xfrm flipH="1">
            <a:off x="7246178" y="3163290"/>
            <a:ext cx="6212300" cy="725674"/>
          </a:xfrm>
          <a:prstGeom prst="straightConnector1">
            <a:avLst/>
          </a:prstGeom>
          <a:noFill/>
          <a:ln cap="flat" cmpd="sng" w="114300">
            <a:solidFill>
              <a:srgbClr val="262626"/>
            </a:solidFill>
            <a:prstDash val="solid"/>
            <a:bevel/>
            <a:headEnd len="med" w="med" type="none"/>
            <a:tailEnd len="lg" w="lg" type="triangle"/>
          </a:ln>
          <a:effectLst>
            <a:outerShdw blurRad="76200" rotWithShape="0" dir="5400000" dist="38100">
              <a:srgbClr val="000000">
                <a:alpha val="37647"/>
              </a:srgbClr>
            </a:outerShdw>
          </a:effectLst>
        </p:spPr>
      </p:cxnSp>
      <p:cxnSp>
        <p:nvCxnSpPr>
          <p:cNvPr id="1215" name="Shape 1215"/>
          <p:cNvCxnSpPr/>
          <p:nvPr/>
        </p:nvCxnSpPr>
        <p:spPr>
          <a:xfrm>
            <a:off x="7262221" y="4314708"/>
            <a:ext cx="10017482" cy="0"/>
          </a:xfrm>
          <a:prstGeom prst="straightConnector1">
            <a:avLst/>
          </a:prstGeom>
          <a:noFill/>
          <a:ln cap="flat" cmpd="sng" w="114300">
            <a:solidFill>
              <a:srgbClr val="262626"/>
            </a:solidFill>
            <a:prstDash val="solid"/>
            <a:bevel/>
            <a:headEnd len="med" w="med" type="none"/>
            <a:tailEnd len="med" w="med" type="none"/>
          </a:ln>
          <a:effectLst>
            <a:outerShdw blurRad="76200" rotWithShape="0" dir="5400000" dist="38100">
              <a:srgbClr val="000000">
                <a:alpha val="37647"/>
              </a:srgbClr>
            </a:outerShdw>
          </a:effectLst>
        </p:spPr>
      </p:cxnSp>
      <p:cxnSp>
        <p:nvCxnSpPr>
          <p:cNvPr id="1216" name="Shape 1216"/>
          <p:cNvCxnSpPr/>
          <p:nvPr/>
        </p:nvCxnSpPr>
        <p:spPr>
          <a:xfrm>
            <a:off x="11436303" y="4269751"/>
            <a:ext cx="0" cy="895624"/>
          </a:xfrm>
          <a:prstGeom prst="straightConnector1">
            <a:avLst/>
          </a:prstGeom>
          <a:noFill/>
          <a:ln cap="flat" cmpd="sng" w="114300">
            <a:solidFill>
              <a:srgbClr val="262626"/>
            </a:solidFill>
            <a:prstDash val="solid"/>
            <a:bevel/>
            <a:headEnd len="med" w="med" type="none"/>
            <a:tailEnd len="lg" w="lg" type="triangle"/>
          </a:ln>
          <a:effectLst>
            <a:outerShdw blurRad="76200" rotWithShape="0" dir="5400000" dist="38100">
              <a:srgbClr val="000000">
                <a:alpha val="37647"/>
              </a:srgbClr>
            </a:outerShdw>
          </a:effectLst>
        </p:spPr>
      </p:cxnSp>
      <p:cxnSp>
        <p:nvCxnSpPr>
          <p:cNvPr id="1217" name="Shape 1217"/>
          <p:cNvCxnSpPr/>
          <p:nvPr/>
        </p:nvCxnSpPr>
        <p:spPr>
          <a:xfrm>
            <a:off x="15309125" y="4269751"/>
            <a:ext cx="0" cy="895624"/>
          </a:xfrm>
          <a:prstGeom prst="straightConnector1">
            <a:avLst/>
          </a:prstGeom>
          <a:noFill/>
          <a:ln cap="flat" cmpd="sng" w="114300">
            <a:solidFill>
              <a:srgbClr val="262626"/>
            </a:solidFill>
            <a:prstDash val="solid"/>
            <a:bevel/>
            <a:headEnd len="med" w="med" type="none"/>
            <a:tailEnd len="lg" w="lg" type="triangle"/>
          </a:ln>
          <a:effectLst>
            <a:outerShdw blurRad="76200" rotWithShape="0" dir="5400000" dist="38100">
              <a:srgbClr val="000000">
                <a:alpha val="37647"/>
              </a:srgbClr>
            </a:outerShdw>
          </a:effectLst>
        </p:spPr>
      </p:cxnSp>
      <p:cxnSp>
        <p:nvCxnSpPr>
          <p:cNvPr id="1218" name="Shape 1218"/>
          <p:cNvCxnSpPr/>
          <p:nvPr/>
        </p:nvCxnSpPr>
        <p:spPr>
          <a:xfrm>
            <a:off x="17222301" y="4269751"/>
            <a:ext cx="0" cy="895624"/>
          </a:xfrm>
          <a:prstGeom prst="straightConnector1">
            <a:avLst/>
          </a:prstGeom>
          <a:noFill/>
          <a:ln cap="flat" cmpd="sng" w="114300">
            <a:solidFill>
              <a:srgbClr val="262626"/>
            </a:solidFill>
            <a:prstDash val="solid"/>
            <a:bevel/>
            <a:headEnd len="med" w="med" type="none"/>
            <a:tailEnd len="lg" w="lg" type="triangle"/>
          </a:ln>
          <a:effectLst>
            <a:outerShdw blurRad="76200" rotWithShape="0" dir="5400000" dist="38100">
              <a:srgbClr val="000000">
                <a:alpha val="37647"/>
              </a:srgbClr>
            </a:outerShdw>
          </a:effectLst>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22" name="Shape 1222"/>
        <p:cNvGrpSpPr/>
        <p:nvPr/>
      </p:nvGrpSpPr>
      <p:grpSpPr>
        <a:xfrm>
          <a:off x="0" y="0"/>
          <a:ext cx="0" cy="0"/>
          <a:chOff x="0" y="0"/>
          <a:chExt cx="0" cy="0"/>
        </a:xfrm>
      </p:grpSpPr>
      <p:sp>
        <p:nvSpPr>
          <p:cNvPr id="1223" name="Shape 1223"/>
          <p:cNvSpPr txBox="1"/>
          <p:nvPr>
            <p:ph type="title"/>
          </p:nvPr>
        </p:nvSpPr>
        <p:spPr>
          <a:xfrm>
            <a:off x="3974278" y="-263523"/>
            <a:ext cx="16459200" cy="2286000"/>
          </a:xfrm>
          <a:prstGeom prst="rect">
            <a:avLst/>
          </a:prstGeom>
          <a:noFill/>
          <a:ln>
            <a:noFill/>
          </a:ln>
        </p:spPr>
        <p:txBody>
          <a:bodyPr anchorCtr="0" anchor="ctr" bIns="91425" lIns="91425" rIns="91425" tIns="91425">
            <a:noAutofit/>
          </a:bodyPr>
          <a:lstStyle/>
          <a:p>
            <a:pPr indent="0" lvl="0" marL="0" marR="0" rtl="0" algn="ctr">
              <a:lnSpc>
                <a:spcPct val="107407"/>
              </a:lnSpc>
              <a:spcBef>
                <a:spcPts val="0"/>
              </a:spcBef>
              <a:spcAft>
                <a:spcPts val="0"/>
              </a:spcAft>
              <a:buClr>
                <a:srgbClr val="000000"/>
              </a:buClr>
              <a:buSzPct val="25000"/>
              <a:buFont typeface="Arial"/>
              <a:buNone/>
            </a:pPr>
            <a:r>
              <a:rPr b="0" i="0" lang="en-US" sz="8200" u="none" cap="none" strike="noStrike">
                <a:solidFill>
                  <a:srgbClr val="000000"/>
                </a:solidFill>
                <a:latin typeface="Arial"/>
                <a:ea typeface="Arial"/>
                <a:cs typeface="Arial"/>
                <a:sym typeface="Arial"/>
              </a:rPr>
              <a:t>Read Data from HDFS </a:t>
            </a:r>
            <a:r>
              <a:rPr b="0" i="1" lang="en-US" sz="8200" u="none" cap="none" strike="noStrike">
                <a:solidFill>
                  <a:srgbClr val="FF0000"/>
                </a:solidFill>
                <a:latin typeface="Carme"/>
                <a:ea typeface="Carme"/>
                <a:cs typeface="Carme"/>
                <a:sym typeface="Carme"/>
              </a:rPr>
              <a:t>Once</a:t>
            </a:r>
          </a:p>
        </p:txBody>
      </p:sp>
      <p:sp>
        <p:nvSpPr>
          <p:cNvPr id="1224" name="Shape 1224"/>
          <p:cNvSpPr/>
          <p:nvPr/>
        </p:nvSpPr>
        <p:spPr>
          <a:xfrm>
            <a:off x="18342126" y="10435152"/>
            <a:ext cx="1680972" cy="1738596"/>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225" name="Shape 1225"/>
          <p:cNvSpPr/>
          <p:nvPr/>
        </p:nvSpPr>
        <p:spPr>
          <a:xfrm>
            <a:off x="16211181" y="1684075"/>
            <a:ext cx="4027757" cy="589281"/>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Calibri"/>
              <a:buNone/>
            </a:pPr>
            <a:r>
              <a:rPr b="0" i="0" lang="en-US" sz="2800" u="none" cap="none" strike="noStrike">
                <a:solidFill>
                  <a:srgbClr val="000000"/>
                </a:solidFill>
                <a:latin typeface="Calibri"/>
                <a:ea typeface="Calibri"/>
                <a:cs typeface="Calibri"/>
                <a:sym typeface="Calibri"/>
              </a:rPr>
              <a:t>Hadoop Gateway Node</a:t>
            </a:r>
          </a:p>
        </p:txBody>
      </p:sp>
      <p:sp>
        <p:nvSpPr>
          <p:cNvPr id="1226" name="Shape 1226"/>
          <p:cNvSpPr/>
          <p:nvPr/>
        </p:nvSpPr>
        <p:spPr>
          <a:xfrm>
            <a:off x="3370905" y="2850559"/>
            <a:ext cx="17642187" cy="9780479"/>
          </a:xfrm>
          <a:prstGeom prst="roundRect">
            <a:avLst>
              <a:gd fmla="val 16667" name="adj"/>
            </a:avLst>
          </a:prstGeom>
          <a:no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grpSp>
        <p:nvGrpSpPr>
          <p:cNvPr id="1227" name="Shape 1227"/>
          <p:cNvGrpSpPr/>
          <p:nvPr/>
        </p:nvGrpSpPr>
        <p:grpSpPr>
          <a:xfrm>
            <a:off x="13554731" y="2178036"/>
            <a:ext cx="5598501" cy="1249682"/>
            <a:chOff x="0" y="0"/>
            <a:chExt cx="5598500" cy="1249680"/>
          </a:xfrm>
        </p:grpSpPr>
        <p:sp>
          <p:nvSpPr>
            <p:cNvPr id="1228" name="Shape 1228"/>
            <p:cNvSpPr/>
            <p:nvPr/>
          </p:nvSpPr>
          <p:spPr>
            <a:xfrm>
              <a:off x="0" y="151827"/>
              <a:ext cx="5598500" cy="946026"/>
            </a:xfrm>
            <a:prstGeom prst="roundRect">
              <a:avLst>
                <a:gd fmla="val 16667" name="adj"/>
              </a:avLst>
            </a:prstGeom>
            <a:solidFill>
              <a:srgbClr val="B3A2C7"/>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Calibri"/>
                <a:buNone/>
              </a:pPr>
              <a:r>
                <a:t/>
              </a:r>
              <a:endParaRPr b="0" i="0" sz="2800" u="none" cap="none" strike="noStrike">
                <a:solidFill>
                  <a:srgbClr val="000000"/>
                </a:solidFill>
                <a:latin typeface="Arial"/>
                <a:ea typeface="Arial"/>
                <a:cs typeface="Arial"/>
                <a:sym typeface="Arial"/>
              </a:endParaRPr>
            </a:p>
          </p:txBody>
        </p:sp>
        <p:sp>
          <p:nvSpPr>
            <p:cNvPr id="1229" name="Shape 1229"/>
            <p:cNvSpPr/>
            <p:nvPr/>
          </p:nvSpPr>
          <p:spPr>
            <a:xfrm>
              <a:off x="46180" y="0"/>
              <a:ext cx="5506138" cy="124968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0" i="0" lang="en-US" sz="3600" u="none" cap="none" strike="noStrike">
                  <a:solidFill>
                    <a:srgbClr val="000000"/>
                  </a:solidFill>
                  <a:latin typeface="Calibri"/>
                  <a:ea typeface="Calibri"/>
                  <a:cs typeface="Calibri"/>
                  <a:sym typeface="Calibri"/>
                </a:rPr>
                <a:t>hadoop jar h2odriver.jar …</a:t>
              </a:r>
            </a:p>
          </p:txBody>
        </p:sp>
      </p:grpSp>
      <p:sp>
        <p:nvSpPr>
          <p:cNvPr id="1230" name="Shape 1230"/>
          <p:cNvSpPr/>
          <p:nvPr/>
        </p:nvSpPr>
        <p:spPr>
          <a:xfrm>
            <a:off x="16409354" y="10435152"/>
            <a:ext cx="1680972" cy="1738596"/>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231" name="Shape 1231"/>
          <p:cNvSpPr/>
          <p:nvPr/>
        </p:nvSpPr>
        <p:spPr>
          <a:xfrm>
            <a:off x="14459064" y="10435152"/>
            <a:ext cx="1680972" cy="1738596"/>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232" name="Shape 1232"/>
          <p:cNvSpPr/>
          <p:nvPr/>
        </p:nvSpPr>
        <p:spPr>
          <a:xfrm>
            <a:off x="12530371" y="10435152"/>
            <a:ext cx="1680972" cy="1738596"/>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233" name="Shape 1233"/>
          <p:cNvSpPr/>
          <p:nvPr/>
        </p:nvSpPr>
        <p:spPr>
          <a:xfrm>
            <a:off x="10604128" y="10435152"/>
            <a:ext cx="1680972" cy="1738596"/>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234" name="Shape 1234"/>
          <p:cNvSpPr/>
          <p:nvPr/>
        </p:nvSpPr>
        <p:spPr>
          <a:xfrm>
            <a:off x="8671356" y="10435152"/>
            <a:ext cx="1680972" cy="1738596"/>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grpSp>
        <p:nvGrpSpPr>
          <p:cNvPr id="1235" name="Shape 1235"/>
          <p:cNvGrpSpPr/>
          <p:nvPr/>
        </p:nvGrpSpPr>
        <p:grpSpPr>
          <a:xfrm>
            <a:off x="9225327" y="10816182"/>
            <a:ext cx="9968350" cy="954300"/>
            <a:chOff x="0" y="0"/>
            <a:chExt cx="9968348" cy="954299"/>
          </a:xfrm>
        </p:grpSpPr>
        <p:sp>
          <p:nvSpPr>
            <p:cNvPr id="1236" name="Shape 1236"/>
            <p:cNvSpPr/>
            <p:nvPr/>
          </p:nvSpPr>
          <p:spPr>
            <a:xfrm>
              <a:off x="0" y="0"/>
              <a:ext cx="9968348" cy="954299"/>
            </a:xfrm>
            <a:custGeom>
              <a:pathLst>
                <a:path extrusionOk="0" h="120000" w="120000">
                  <a:moveTo>
                    <a:pt x="10925" y="39450"/>
                  </a:moveTo>
                  <a:lnTo>
                    <a:pt x="10925" y="39450"/>
                  </a:lnTo>
                  <a:cubicBezTo>
                    <a:pt x="9529" y="25509"/>
                    <a:pt x="16707" y="12670"/>
                    <a:pt x="26961" y="10773"/>
                  </a:cubicBezTo>
                  <a:cubicBezTo>
                    <a:pt x="31116" y="10001"/>
                    <a:pt x="35340" y="11150"/>
                    <a:pt x="38955" y="14034"/>
                  </a:cubicBezTo>
                  <a:lnTo>
                    <a:pt x="38955" y="14034"/>
                  </a:lnTo>
                  <a:cubicBezTo>
                    <a:pt x="42789" y="4206"/>
                    <a:pt x="51743" y="475"/>
                    <a:pt x="58962" y="5691"/>
                  </a:cubicBezTo>
                  <a:cubicBezTo>
                    <a:pt x="60221" y="6608"/>
                    <a:pt x="61382" y="7762"/>
                    <a:pt x="62399" y="9125"/>
                  </a:cubicBezTo>
                  <a:lnTo>
                    <a:pt x="62399" y="9125"/>
                  </a:lnTo>
                  <a:cubicBezTo>
                    <a:pt x="65388" y="980"/>
                    <a:pt x="72658" y="-2326"/>
                    <a:pt x="78641" y="1734"/>
                  </a:cubicBezTo>
                  <a:cubicBezTo>
                    <a:pt x="80296" y="2860"/>
                    <a:pt x="81745" y="4490"/>
                    <a:pt x="82866" y="6491"/>
                  </a:cubicBezTo>
                  <a:lnTo>
                    <a:pt x="82866" y="6491"/>
                  </a:lnTo>
                  <a:cubicBezTo>
                    <a:pt x="87676" y="-1212"/>
                    <a:pt x="96177" y="-2163"/>
                    <a:pt x="101855" y="4368"/>
                  </a:cubicBezTo>
                  <a:cubicBezTo>
                    <a:pt x="104240" y="7112"/>
                    <a:pt x="105849" y="10895"/>
                    <a:pt x="106401" y="15072"/>
                  </a:cubicBezTo>
                  <a:lnTo>
                    <a:pt x="106401" y="15072"/>
                  </a:lnTo>
                  <a:cubicBezTo>
                    <a:pt x="114287" y="17996"/>
                    <a:pt x="118936" y="29083"/>
                    <a:pt x="116792" y="39827"/>
                  </a:cubicBezTo>
                  <a:cubicBezTo>
                    <a:pt x="116609" y="40727"/>
                    <a:pt x="116384" y="41614"/>
                    <a:pt x="116114" y="42473"/>
                  </a:cubicBezTo>
                  <a:lnTo>
                    <a:pt x="116114" y="42473"/>
                  </a:lnTo>
                  <a:cubicBezTo>
                    <a:pt x="122436" y="53670"/>
                    <a:pt x="120890" y="69717"/>
                    <a:pt x="112654" y="78315"/>
                  </a:cubicBezTo>
                  <a:cubicBezTo>
                    <a:pt x="110097" y="80995"/>
                    <a:pt x="107068" y="82724"/>
                    <a:pt x="103867" y="83351"/>
                  </a:cubicBezTo>
                  <a:cubicBezTo>
                    <a:pt x="103867" y="95395"/>
                    <a:pt x="96682" y="105159"/>
                    <a:pt x="87820" y="105159"/>
                  </a:cubicBezTo>
                  <a:cubicBezTo>
                    <a:pt x="84814" y="105159"/>
                    <a:pt x="81871" y="104010"/>
                    <a:pt x="79319" y="101852"/>
                  </a:cubicBezTo>
                  <a:lnTo>
                    <a:pt x="79319" y="101852"/>
                  </a:lnTo>
                  <a:cubicBezTo>
                    <a:pt x="76325" y="115352"/>
                    <a:pt x="65865" y="122987"/>
                    <a:pt x="55968" y="118897"/>
                  </a:cubicBezTo>
                  <a:cubicBezTo>
                    <a:pt x="51818" y="117186"/>
                    <a:pt x="48232" y="113560"/>
                    <a:pt x="45824" y="108646"/>
                  </a:cubicBezTo>
                  <a:lnTo>
                    <a:pt x="45824" y="108646"/>
                  </a:lnTo>
                  <a:cubicBezTo>
                    <a:pt x="35685" y="116959"/>
                    <a:pt x="22529" y="112486"/>
                    <a:pt x="16431" y="98650"/>
                  </a:cubicBezTo>
                  <a:cubicBezTo>
                    <a:pt x="16357" y="98476"/>
                    <a:pt x="16282" y="98302"/>
                    <a:pt x="16207" y="98128"/>
                  </a:cubicBezTo>
                  <a:lnTo>
                    <a:pt x="16207" y="98128"/>
                  </a:lnTo>
                  <a:cubicBezTo>
                    <a:pt x="9575" y="99183"/>
                    <a:pt x="3563" y="92744"/>
                    <a:pt x="2787" y="83745"/>
                  </a:cubicBezTo>
                  <a:cubicBezTo>
                    <a:pt x="2367" y="78947"/>
                    <a:pt x="3534" y="74144"/>
                    <a:pt x="5965" y="70616"/>
                  </a:cubicBezTo>
                  <a:lnTo>
                    <a:pt x="5965" y="70616"/>
                  </a:lnTo>
                  <a:cubicBezTo>
                    <a:pt x="224" y="66016"/>
                    <a:pt x="-1706" y="55921"/>
                    <a:pt x="1655" y="48066"/>
                  </a:cubicBezTo>
                  <a:cubicBezTo>
                    <a:pt x="3597" y="43535"/>
                    <a:pt x="7000" y="40541"/>
                    <a:pt x="10822" y="40001"/>
                  </a:cubicBezTo>
                  <a:close/>
                </a:path>
              </a:pathLst>
            </a:custGeom>
            <a:solidFill>
              <a:srgbClr val="808080"/>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237" name="Shape 1237"/>
            <p:cNvSpPr/>
            <p:nvPr/>
          </p:nvSpPr>
          <p:spPr>
            <a:xfrm>
              <a:off x="506170" y="48525"/>
              <a:ext cx="9134334" cy="810233"/>
            </a:xfrm>
            <a:custGeom>
              <a:pathLst>
                <a:path extrusionOk="0" h="120000" w="120000">
                  <a:moveTo>
                    <a:pt x="7666" y="77833"/>
                  </a:moveTo>
                  <a:lnTo>
                    <a:pt x="7666" y="77833"/>
                  </a:lnTo>
                  <a:cubicBezTo>
                    <a:pt x="4994" y="78144"/>
                    <a:pt x="2316" y="77233"/>
                    <a:pt x="0" y="75233"/>
                  </a:cubicBezTo>
                  <a:moveTo>
                    <a:pt x="14433" y="106316"/>
                  </a:moveTo>
                  <a:lnTo>
                    <a:pt x="14433" y="106316"/>
                  </a:lnTo>
                  <a:cubicBezTo>
                    <a:pt x="13361" y="106944"/>
                    <a:pt x="12233" y="107361"/>
                    <a:pt x="11077" y="107561"/>
                  </a:cubicBezTo>
                  <a:moveTo>
                    <a:pt x="43344" y="120000"/>
                  </a:moveTo>
                  <a:lnTo>
                    <a:pt x="43344" y="120000"/>
                  </a:lnTo>
                  <a:cubicBezTo>
                    <a:pt x="42538" y="118216"/>
                    <a:pt x="41861" y="116311"/>
                    <a:pt x="41322" y="114316"/>
                  </a:cubicBezTo>
                  <a:moveTo>
                    <a:pt x="80733" y="105833"/>
                  </a:moveTo>
                  <a:lnTo>
                    <a:pt x="80733" y="105833"/>
                  </a:lnTo>
                  <a:cubicBezTo>
                    <a:pt x="80611" y="107944"/>
                    <a:pt x="80344" y="110033"/>
                    <a:pt x="79922" y="112066"/>
                  </a:cubicBezTo>
                  <a:moveTo>
                    <a:pt x="96783" y="67311"/>
                  </a:moveTo>
                  <a:lnTo>
                    <a:pt x="96783" y="67311"/>
                  </a:lnTo>
                  <a:cubicBezTo>
                    <a:pt x="102805" y="71611"/>
                    <a:pt x="106627" y="80577"/>
                    <a:pt x="106627" y="90405"/>
                  </a:cubicBezTo>
                  <a:moveTo>
                    <a:pt x="120000" y="42494"/>
                  </a:moveTo>
                  <a:lnTo>
                    <a:pt x="120000" y="42494"/>
                  </a:lnTo>
                  <a:cubicBezTo>
                    <a:pt x="119016" y="45866"/>
                    <a:pt x="117516" y="48855"/>
                    <a:pt x="115616" y="51233"/>
                  </a:cubicBezTo>
                  <a:moveTo>
                    <a:pt x="109483" y="10077"/>
                  </a:moveTo>
                  <a:lnTo>
                    <a:pt x="109483" y="10077"/>
                  </a:lnTo>
                  <a:cubicBezTo>
                    <a:pt x="109650" y="11438"/>
                    <a:pt x="109727" y="12816"/>
                    <a:pt x="109716" y="14200"/>
                  </a:cubicBezTo>
                  <a:moveTo>
                    <a:pt x="81488" y="5261"/>
                  </a:moveTo>
                  <a:lnTo>
                    <a:pt x="81488" y="5261"/>
                  </a:lnTo>
                  <a:cubicBezTo>
                    <a:pt x="82061" y="3361"/>
                    <a:pt x="82816" y="1588"/>
                    <a:pt x="83738" y="0"/>
                  </a:cubicBezTo>
                  <a:moveTo>
                    <a:pt x="60488" y="7772"/>
                  </a:moveTo>
                  <a:lnTo>
                    <a:pt x="60488" y="7772"/>
                  </a:lnTo>
                  <a:cubicBezTo>
                    <a:pt x="60722" y="6194"/>
                    <a:pt x="61088" y="4672"/>
                    <a:pt x="61577" y="3233"/>
                  </a:cubicBezTo>
                  <a:moveTo>
                    <a:pt x="35844" y="9311"/>
                  </a:moveTo>
                  <a:lnTo>
                    <a:pt x="35844" y="9311"/>
                  </a:lnTo>
                  <a:cubicBezTo>
                    <a:pt x="37272" y="10538"/>
                    <a:pt x="38594" y="12016"/>
                    <a:pt x="39777" y="13716"/>
                  </a:cubicBezTo>
                  <a:moveTo>
                    <a:pt x="5955" y="43916"/>
                  </a:moveTo>
                  <a:lnTo>
                    <a:pt x="5955" y="43916"/>
                  </a:lnTo>
                  <a:cubicBezTo>
                    <a:pt x="5644" y="42400"/>
                    <a:pt x="5411" y="40850"/>
                    <a:pt x="5266" y="39283"/>
                  </a:cubicBezTo>
                </a:path>
              </a:pathLst>
            </a:custGeom>
            <a:noFill/>
            <a:ln cap="flat" cmpd="sng" w="12700">
              <a:solidFill>
                <a:srgbClr val="4A7EBB"/>
              </a:solidFill>
              <a:prstDash val="solid"/>
              <a:bevel/>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238" name="Shape 1238"/>
            <p:cNvSpPr/>
            <p:nvPr/>
          </p:nvSpPr>
          <p:spPr>
            <a:xfrm>
              <a:off x="1380498" y="92936"/>
              <a:ext cx="6503108" cy="7162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3600" u="none" cap="none" strike="noStrike">
                  <a:solidFill>
                    <a:srgbClr val="FFFFFF"/>
                  </a:solidFill>
                  <a:latin typeface="Calibri"/>
                  <a:ea typeface="Calibri"/>
                  <a:cs typeface="Calibri"/>
                  <a:sym typeface="Calibri"/>
                </a:rPr>
                <a:t>HDFS</a:t>
              </a:r>
            </a:p>
          </p:txBody>
        </p:sp>
      </p:grpSp>
      <p:sp>
        <p:nvSpPr>
          <p:cNvPr id="1239" name="Shape 1239"/>
          <p:cNvSpPr/>
          <p:nvPr/>
        </p:nvSpPr>
        <p:spPr>
          <a:xfrm>
            <a:off x="4810460" y="10782868"/>
            <a:ext cx="1989207" cy="99568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0" i="0" lang="en-US" sz="2800" u="none" cap="none" strike="noStrike">
                <a:solidFill>
                  <a:srgbClr val="000000"/>
                </a:solidFill>
                <a:latin typeface="Calibri"/>
                <a:ea typeface="Calibri"/>
                <a:cs typeface="Calibri"/>
                <a:sym typeface="Calibri"/>
              </a:rPr>
              <a:t>HDFS</a:t>
            </a:r>
          </a:p>
          <a:p>
            <a:pPr indent="0" lvl="0" marL="0" marR="0" rtl="0" algn="ctr">
              <a:lnSpc>
                <a:spcPct val="100000"/>
              </a:lnSpc>
              <a:spcBef>
                <a:spcPts val="0"/>
              </a:spcBef>
              <a:spcAft>
                <a:spcPts val="0"/>
              </a:spcAft>
              <a:buClr>
                <a:srgbClr val="000000"/>
              </a:buClr>
              <a:buSzPct val="25000"/>
              <a:buFont typeface="Calibri"/>
              <a:buNone/>
            </a:pPr>
            <a:r>
              <a:rPr b="0" i="0" lang="en-US" sz="2800" u="none" cap="none" strike="noStrike">
                <a:solidFill>
                  <a:srgbClr val="000000"/>
                </a:solidFill>
                <a:latin typeface="Calibri"/>
                <a:ea typeface="Calibri"/>
                <a:cs typeface="Calibri"/>
                <a:sym typeface="Calibri"/>
              </a:rPr>
              <a:t>Data Nodes</a:t>
            </a:r>
          </a:p>
        </p:txBody>
      </p:sp>
      <p:sp>
        <p:nvSpPr>
          <p:cNvPr id="1240" name="Shape 1240"/>
          <p:cNvSpPr/>
          <p:nvPr/>
        </p:nvSpPr>
        <p:spPr>
          <a:xfrm>
            <a:off x="4410096" y="2111896"/>
            <a:ext cx="3324319" cy="716281"/>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Calibri"/>
              <a:buNone/>
            </a:pPr>
            <a:r>
              <a:rPr b="0" i="0" lang="en-US" sz="3600" u="none" cap="none" strike="noStrike">
                <a:solidFill>
                  <a:srgbClr val="000000"/>
                </a:solidFill>
                <a:latin typeface="Calibri"/>
                <a:ea typeface="Calibri"/>
                <a:cs typeface="Calibri"/>
                <a:sym typeface="Calibri"/>
              </a:rPr>
              <a:t>Hadoop Cluster</a:t>
            </a:r>
          </a:p>
        </p:txBody>
      </p:sp>
      <p:sp>
        <p:nvSpPr>
          <p:cNvPr id="1241" name="Shape 1241"/>
          <p:cNvSpPr/>
          <p:nvPr/>
        </p:nvSpPr>
        <p:spPr>
          <a:xfrm>
            <a:off x="10604128" y="4841410"/>
            <a:ext cx="1680972" cy="4568138"/>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242" name="Shape 1242"/>
          <p:cNvSpPr/>
          <p:nvPr/>
        </p:nvSpPr>
        <p:spPr>
          <a:xfrm>
            <a:off x="14459064" y="4841410"/>
            <a:ext cx="1680972" cy="4568138"/>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243" name="Shape 1243"/>
          <p:cNvSpPr/>
          <p:nvPr/>
        </p:nvSpPr>
        <p:spPr>
          <a:xfrm>
            <a:off x="16409354" y="4841410"/>
            <a:ext cx="1680972" cy="4568138"/>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grpSp>
        <p:nvGrpSpPr>
          <p:cNvPr id="1244" name="Shape 1244"/>
          <p:cNvGrpSpPr/>
          <p:nvPr/>
        </p:nvGrpSpPr>
        <p:grpSpPr>
          <a:xfrm>
            <a:off x="10730677" y="7658817"/>
            <a:ext cx="1445803" cy="1481585"/>
            <a:chOff x="0" y="0"/>
            <a:chExt cx="1445802" cy="1481584"/>
          </a:xfrm>
        </p:grpSpPr>
        <p:sp>
          <p:nvSpPr>
            <p:cNvPr id="1245" name="Shape 1245"/>
            <p:cNvSpPr/>
            <p:nvPr/>
          </p:nvSpPr>
          <p:spPr>
            <a:xfrm>
              <a:off x="0" y="0"/>
              <a:ext cx="1445802" cy="1481584"/>
            </a:xfrm>
            <a:prstGeom prst="ellipse">
              <a:avLst/>
            </a:prstGeom>
            <a:solidFill>
              <a:srgbClr val="1F497D"/>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246" name="Shape 1246"/>
            <p:cNvSpPr/>
            <p:nvPr/>
          </p:nvSpPr>
          <p:spPr>
            <a:xfrm>
              <a:off x="211731" y="395096"/>
              <a:ext cx="1022336" cy="691388"/>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3200" u="none" cap="none" strike="noStrike">
                  <a:solidFill>
                    <a:srgbClr val="FFFFFF"/>
                  </a:solidFill>
                  <a:latin typeface="Calibri"/>
                  <a:ea typeface="Calibri"/>
                  <a:cs typeface="Calibri"/>
                  <a:sym typeface="Calibri"/>
                </a:rPr>
                <a:t>H</a:t>
              </a:r>
              <a:r>
                <a:rPr b="0" baseline="-25000" i="0" lang="en-US" sz="3200" u="none" cap="none" strike="noStrike">
                  <a:solidFill>
                    <a:srgbClr val="FFFFFF"/>
                  </a:solidFill>
                  <a:latin typeface="Calibri"/>
                  <a:ea typeface="Calibri"/>
                  <a:cs typeface="Calibri"/>
                  <a:sym typeface="Calibri"/>
                </a:rPr>
                <a:t>2</a:t>
              </a:r>
              <a:r>
                <a:rPr b="0" i="0" lang="en-US" sz="3200" u="none" cap="none" strike="noStrike">
                  <a:solidFill>
                    <a:srgbClr val="FFFFFF"/>
                  </a:solidFill>
                  <a:latin typeface="Calibri"/>
                  <a:ea typeface="Calibri"/>
                  <a:cs typeface="Calibri"/>
                  <a:sym typeface="Calibri"/>
                </a:rPr>
                <a:t>O</a:t>
              </a:r>
            </a:p>
          </p:txBody>
        </p:sp>
      </p:grpSp>
      <p:sp>
        <p:nvSpPr>
          <p:cNvPr id="1247" name="Shape 1247"/>
          <p:cNvSpPr/>
          <p:nvPr/>
        </p:nvSpPr>
        <p:spPr>
          <a:xfrm>
            <a:off x="4244564" y="7891260"/>
            <a:ext cx="3069899" cy="99568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0" i="0" lang="en-US" sz="2800" u="none" cap="none" strike="noStrike">
                <a:solidFill>
                  <a:srgbClr val="000000"/>
                </a:solidFill>
                <a:latin typeface="Calibri"/>
                <a:ea typeface="Calibri"/>
                <a:cs typeface="Calibri"/>
                <a:sym typeface="Calibri"/>
              </a:rPr>
              <a:t>H2O Mappers</a:t>
            </a:r>
          </a:p>
          <a:p>
            <a:pPr indent="0" lvl="0" marL="0" marR="0" rtl="0" algn="ctr">
              <a:lnSpc>
                <a:spcPct val="100000"/>
              </a:lnSpc>
              <a:spcBef>
                <a:spcPts val="0"/>
              </a:spcBef>
              <a:spcAft>
                <a:spcPts val="0"/>
              </a:spcAft>
              <a:buClr>
                <a:srgbClr val="000000"/>
              </a:buClr>
              <a:buSzPct val="25000"/>
              <a:buFont typeface="Calibri"/>
              <a:buNone/>
            </a:pPr>
            <a:r>
              <a:rPr b="0" i="0" lang="en-US" sz="2800" u="none" cap="none" strike="noStrike">
                <a:solidFill>
                  <a:srgbClr val="000000"/>
                </a:solidFill>
                <a:latin typeface="Calibri"/>
                <a:ea typeface="Calibri"/>
                <a:cs typeface="Calibri"/>
                <a:sym typeface="Calibri"/>
              </a:rPr>
              <a:t>(YARN Containers)</a:t>
            </a:r>
          </a:p>
        </p:txBody>
      </p:sp>
      <p:sp>
        <p:nvSpPr>
          <p:cNvPr id="1248" name="Shape 1248"/>
          <p:cNvSpPr/>
          <p:nvPr/>
        </p:nvSpPr>
        <p:spPr>
          <a:xfrm>
            <a:off x="17613434" y="4148805"/>
            <a:ext cx="2999297" cy="53848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0" i="0" lang="en-US" sz="2400" u="none" cap="none" strike="noStrike">
                <a:solidFill>
                  <a:srgbClr val="000000"/>
                </a:solidFill>
                <a:latin typeface="Calibri"/>
                <a:ea typeface="Calibri"/>
                <a:cs typeface="Calibri"/>
                <a:sym typeface="Calibri"/>
              </a:rPr>
              <a:t>YARN Worker Nodes</a:t>
            </a:r>
          </a:p>
        </p:txBody>
      </p:sp>
      <p:grpSp>
        <p:nvGrpSpPr>
          <p:cNvPr id="1249" name="Shape 1249"/>
          <p:cNvGrpSpPr/>
          <p:nvPr/>
        </p:nvGrpSpPr>
        <p:grpSpPr>
          <a:xfrm>
            <a:off x="10730677" y="5256087"/>
            <a:ext cx="1445803" cy="1481585"/>
            <a:chOff x="0" y="0"/>
            <a:chExt cx="1445802" cy="1481584"/>
          </a:xfrm>
        </p:grpSpPr>
        <p:sp>
          <p:nvSpPr>
            <p:cNvPr id="1250" name="Shape 1250"/>
            <p:cNvSpPr/>
            <p:nvPr/>
          </p:nvSpPr>
          <p:spPr>
            <a:xfrm>
              <a:off x="0" y="0"/>
              <a:ext cx="1445802" cy="1481584"/>
            </a:xfrm>
            <a:prstGeom prst="ellipse">
              <a:avLst/>
            </a:prstGeom>
            <a:solidFill>
              <a:srgbClr val="808080"/>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251" name="Shape 1251"/>
            <p:cNvSpPr/>
            <p:nvPr/>
          </p:nvSpPr>
          <p:spPr>
            <a:xfrm>
              <a:off x="211731" y="414400"/>
              <a:ext cx="1022336" cy="6527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3200" u="none" cap="none" strike="noStrike">
                  <a:solidFill>
                    <a:srgbClr val="FFFFFF"/>
                  </a:solidFill>
                  <a:latin typeface="Calibri"/>
                  <a:ea typeface="Calibri"/>
                  <a:cs typeface="Calibri"/>
                  <a:sym typeface="Calibri"/>
                </a:rPr>
                <a:t>NM</a:t>
              </a:r>
            </a:p>
          </p:txBody>
        </p:sp>
      </p:grpSp>
      <p:grpSp>
        <p:nvGrpSpPr>
          <p:cNvPr id="1252" name="Shape 1252"/>
          <p:cNvGrpSpPr/>
          <p:nvPr/>
        </p:nvGrpSpPr>
        <p:grpSpPr>
          <a:xfrm>
            <a:off x="14583011" y="5256087"/>
            <a:ext cx="1445803" cy="1481585"/>
            <a:chOff x="0" y="0"/>
            <a:chExt cx="1445802" cy="1481584"/>
          </a:xfrm>
        </p:grpSpPr>
        <p:sp>
          <p:nvSpPr>
            <p:cNvPr id="1253" name="Shape 1253"/>
            <p:cNvSpPr/>
            <p:nvPr/>
          </p:nvSpPr>
          <p:spPr>
            <a:xfrm>
              <a:off x="0" y="0"/>
              <a:ext cx="1445802" cy="1481584"/>
            </a:xfrm>
            <a:prstGeom prst="ellipse">
              <a:avLst/>
            </a:prstGeom>
            <a:solidFill>
              <a:srgbClr val="808080"/>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254" name="Shape 1254"/>
            <p:cNvSpPr/>
            <p:nvPr/>
          </p:nvSpPr>
          <p:spPr>
            <a:xfrm>
              <a:off x="211731" y="414400"/>
              <a:ext cx="1022336" cy="6527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3200" u="none" cap="none" strike="noStrike">
                  <a:solidFill>
                    <a:srgbClr val="FFFFFF"/>
                  </a:solidFill>
                  <a:latin typeface="Calibri"/>
                  <a:ea typeface="Calibri"/>
                  <a:cs typeface="Calibri"/>
                  <a:sym typeface="Calibri"/>
                </a:rPr>
                <a:t>NM</a:t>
              </a:r>
            </a:p>
          </p:txBody>
        </p:sp>
      </p:grpSp>
      <p:grpSp>
        <p:nvGrpSpPr>
          <p:cNvPr id="1255" name="Shape 1255"/>
          <p:cNvGrpSpPr/>
          <p:nvPr/>
        </p:nvGrpSpPr>
        <p:grpSpPr>
          <a:xfrm>
            <a:off x="16530344" y="5256087"/>
            <a:ext cx="1445803" cy="1481585"/>
            <a:chOff x="0" y="0"/>
            <a:chExt cx="1445802" cy="1481584"/>
          </a:xfrm>
        </p:grpSpPr>
        <p:sp>
          <p:nvSpPr>
            <p:cNvPr id="1256" name="Shape 1256"/>
            <p:cNvSpPr/>
            <p:nvPr/>
          </p:nvSpPr>
          <p:spPr>
            <a:xfrm>
              <a:off x="0" y="0"/>
              <a:ext cx="1445802" cy="1481584"/>
            </a:xfrm>
            <a:prstGeom prst="ellipse">
              <a:avLst/>
            </a:prstGeom>
            <a:solidFill>
              <a:srgbClr val="808080"/>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257" name="Shape 1257"/>
            <p:cNvSpPr/>
            <p:nvPr/>
          </p:nvSpPr>
          <p:spPr>
            <a:xfrm>
              <a:off x="211731" y="414400"/>
              <a:ext cx="1022336" cy="6527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3200" u="none" cap="none" strike="noStrike">
                  <a:solidFill>
                    <a:srgbClr val="FFFFFF"/>
                  </a:solidFill>
                  <a:latin typeface="Calibri"/>
                  <a:ea typeface="Calibri"/>
                  <a:cs typeface="Calibri"/>
                  <a:sym typeface="Calibri"/>
                </a:rPr>
                <a:t>NM</a:t>
              </a:r>
            </a:p>
          </p:txBody>
        </p:sp>
      </p:grpSp>
      <p:sp>
        <p:nvSpPr>
          <p:cNvPr id="1258" name="Shape 1258"/>
          <p:cNvSpPr/>
          <p:nvPr/>
        </p:nvSpPr>
        <p:spPr>
          <a:xfrm>
            <a:off x="4491848" y="5503216"/>
            <a:ext cx="2517919" cy="99568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0" i="0" lang="en-US" sz="2800" u="none" cap="none" strike="noStrike">
                <a:solidFill>
                  <a:srgbClr val="000000"/>
                </a:solidFill>
                <a:latin typeface="Calibri"/>
                <a:ea typeface="Calibri"/>
                <a:cs typeface="Calibri"/>
                <a:sym typeface="Calibri"/>
              </a:rPr>
              <a:t>YARN Node</a:t>
            </a:r>
          </a:p>
          <a:p>
            <a:pPr indent="0" lvl="0" marL="0" marR="0" rtl="0" algn="ctr">
              <a:lnSpc>
                <a:spcPct val="100000"/>
              </a:lnSpc>
              <a:spcBef>
                <a:spcPts val="0"/>
              </a:spcBef>
              <a:spcAft>
                <a:spcPts val="0"/>
              </a:spcAft>
              <a:buClr>
                <a:srgbClr val="000000"/>
              </a:buClr>
              <a:buSzPct val="25000"/>
              <a:buFont typeface="Calibri"/>
              <a:buNone/>
            </a:pPr>
            <a:r>
              <a:rPr b="0" i="0" lang="en-US" sz="2800" u="none" cap="none" strike="noStrike">
                <a:solidFill>
                  <a:srgbClr val="000000"/>
                </a:solidFill>
                <a:latin typeface="Calibri"/>
                <a:ea typeface="Calibri"/>
                <a:cs typeface="Calibri"/>
                <a:sym typeface="Calibri"/>
              </a:rPr>
              <a:t>Managers (NM)</a:t>
            </a:r>
          </a:p>
        </p:txBody>
      </p:sp>
      <p:cxnSp>
        <p:nvCxnSpPr>
          <p:cNvPr id="1259" name="Shape 1259"/>
          <p:cNvCxnSpPr/>
          <p:nvPr/>
        </p:nvCxnSpPr>
        <p:spPr>
          <a:xfrm>
            <a:off x="11436303" y="6838950"/>
            <a:ext cx="0" cy="729160"/>
          </a:xfrm>
          <a:prstGeom prst="straightConnector1">
            <a:avLst/>
          </a:prstGeom>
          <a:noFill/>
          <a:ln cap="flat" cmpd="sng" w="114300">
            <a:solidFill>
              <a:srgbClr val="262626"/>
            </a:solidFill>
            <a:prstDash val="solid"/>
            <a:bevel/>
            <a:headEnd len="med" w="med" type="none"/>
            <a:tailEnd len="lg" w="lg" type="triangle"/>
          </a:ln>
          <a:effectLst>
            <a:outerShdw blurRad="76200" rotWithShape="0" dir="5400000" dist="38100">
              <a:srgbClr val="000000">
                <a:alpha val="37647"/>
              </a:srgbClr>
            </a:outerShdw>
          </a:effectLst>
        </p:spPr>
      </p:cxnSp>
      <p:grpSp>
        <p:nvGrpSpPr>
          <p:cNvPr id="1260" name="Shape 1260"/>
          <p:cNvGrpSpPr/>
          <p:nvPr/>
        </p:nvGrpSpPr>
        <p:grpSpPr>
          <a:xfrm>
            <a:off x="14595136" y="7658817"/>
            <a:ext cx="1445803" cy="1481585"/>
            <a:chOff x="0" y="0"/>
            <a:chExt cx="1445802" cy="1481584"/>
          </a:xfrm>
        </p:grpSpPr>
        <p:sp>
          <p:nvSpPr>
            <p:cNvPr id="1261" name="Shape 1261"/>
            <p:cNvSpPr/>
            <p:nvPr/>
          </p:nvSpPr>
          <p:spPr>
            <a:xfrm>
              <a:off x="0" y="0"/>
              <a:ext cx="1445802" cy="1481584"/>
            </a:xfrm>
            <a:prstGeom prst="ellipse">
              <a:avLst/>
            </a:prstGeom>
            <a:solidFill>
              <a:srgbClr val="1F497D"/>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262" name="Shape 1262"/>
            <p:cNvSpPr/>
            <p:nvPr/>
          </p:nvSpPr>
          <p:spPr>
            <a:xfrm>
              <a:off x="211731" y="395096"/>
              <a:ext cx="1022336" cy="691388"/>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3200" u="none" cap="none" strike="noStrike">
                  <a:solidFill>
                    <a:srgbClr val="FFFFFF"/>
                  </a:solidFill>
                  <a:latin typeface="Calibri"/>
                  <a:ea typeface="Calibri"/>
                  <a:cs typeface="Calibri"/>
                  <a:sym typeface="Calibri"/>
                </a:rPr>
                <a:t>H</a:t>
              </a:r>
              <a:r>
                <a:rPr b="0" baseline="-25000" i="0" lang="en-US" sz="3200" u="none" cap="none" strike="noStrike">
                  <a:solidFill>
                    <a:srgbClr val="FFFFFF"/>
                  </a:solidFill>
                  <a:latin typeface="Calibri"/>
                  <a:ea typeface="Calibri"/>
                  <a:cs typeface="Calibri"/>
                  <a:sym typeface="Calibri"/>
                </a:rPr>
                <a:t>2</a:t>
              </a:r>
              <a:r>
                <a:rPr b="0" i="0" lang="en-US" sz="3200" u="none" cap="none" strike="noStrike">
                  <a:solidFill>
                    <a:srgbClr val="FFFFFF"/>
                  </a:solidFill>
                  <a:latin typeface="Calibri"/>
                  <a:ea typeface="Calibri"/>
                  <a:cs typeface="Calibri"/>
                  <a:sym typeface="Calibri"/>
                </a:rPr>
                <a:t>O</a:t>
              </a:r>
            </a:p>
          </p:txBody>
        </p:sp>
      </p:grpSp>
      <p:grpSp>
        <p:nvGrpSpPr>
          <p:cNvPr id="1263" name="Shape 1263"/>
          <p:cNvGrpSpPr/>
          <p:nvPr/>
        </p:nvGrpSpPr>
        <p:grpSpPr>
          <a:xfrm>
            <a:off x="16530344" y="7658817"/>
            <a:ext cx="1445803" cy="1481585"/>
            <a:chOff x="0" y="0"/>
            <a:chExt cx="1445802" cy="1481584"/>
          </a:xfrm>
        </p:grpSpPr>
        <p:sp>
          <p:nvSpPr>
            <p:cNvPr id="1264" name="Shape 1264"/>
            <p:cNvSpPr/>
            <p:nvPr/>
          </p:nvSpPr>
          <p:spPr>
            <a:xfrm>
              <a:off x="0" y="0"/>
              <a:ext cx="1445802" cy="1481584"/>
            </a:xfrm>
            <a:prstGeom prst="ellipse">
              <a:avLst/>
            </a:prstGeom>
            <a:solidFill>
              <a:srgbClr val="1F497D"/>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265" name="Shape 1265"/>
            <p:cNvSpPr/>
            <p:nvPr/>
          </p:nvSpPr>
          <p:spPr>
            <a:xfrm>
              <a:off x="211731" y="395096"/>
              <a:ext cx="1022336" cy="691388"/>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3200" u="none" cap="none" strike="noStrike">
                  <a:solidFill>
                    <a:srgbClr val="FFFFFF"/>
                  </a:solidFill>
                  <a:latin typeface="Calibri"/>
                  <a:ea typeface="Calibri"/>
                  <a:cs typeface="Calibri"/>
                  <a:sym typeface="Calibri"/>
                </a:rPr>
                <a:t>H</a:t>
              </a:r>
              <a:r>
                <a:rPr b="0" baseline="-25000" i="0" lang="en-US" sz="3200" u="none" cap="none" strike="noStrike">
                  <a:solidFill>
                    <a:srgbClr val="FFFFFF"/>
                  </a:solidFill>
                  <a:latin typeface="Calibri"/>
                  <a:ea typeface="Calibri"/>
                  <a:cs typeface="Calibri"/>
                  <a:sym typeface="Calibri"/>
                </a:rPr>
                <a:t>2</a:t>
              </a:r>
              <a:r>
                <a:rPr b="0" i="0" lang="en-US" sz="3200" u="none" cap="none" strike="noStrike">
                  <a:solidFill>
                    <a:srgbClr val="FFFFFF"/>
                  </a:solidFill>
                  <a:latin typeface="Calibri"/>
                  <a:ea typeface="Calibri"/>
                  <a:cs typeface="Calibri"/>
                  <a:sym typeface="Calibri"/>
                </a:rPr>
                <a:t>O</a:t>
              </a:r>
            </a:p>
          </p:txBody>
        </p:sp>
      </p:grpSp>
      <p:cxnSp>
        <p:nvCxnSpPr>
          <p:cNvPr id="1266" name="Shape 1266"/>
          <p:cNvCxnSpPr/>
          <p:nvPr/>
        </p:nvCxnSpPr>
        <p:spPr>
          <a:xfrm>
            <a:off x="15309125" y="6838950"/>
            <a:ext cx="0" cy="729160"/>
          </a:xfrm>
          <a:prstGeom prst="straightConnector1">
            <a:avLst/>
          </a:prstGeom>
          <a:noFill/>
          <a:ln cap="flat" cmpd="sng" w="114300">
            <a:solidFill>
              <a:srgbClr val="262626"/>
            </a:solidFill>
            <a:prstDash val="solid"/>
            <a:bevel/>
            <a:headEnd len="med" w="med" type="none"/>
            <a:tailEnd len="lg" w="lg" type="triangle"/>
          </a:ln>
          <a:effectLst>
            <a:outerShdw blurRad="76200" rotWithShape="0" dir="5400000" dist="38100">
              <a:srgbClr val="000000">
                <a:alpha val="37647"/>
              </a:srgbClr>
            </a:outerShdw>
          </a:effectLst>
        </p:spPr>
      </p:cxnSp>
      <p:cxnSp>
        <p:nvCxnSpPr>
          <p:cNvPr id="1267" name="Shape 1267"/>
          <p:cNvCxnSpPr/>
          <p:nvPr/>
        </p:nvCxnSpPr>
        <p:spPr>
          <a:xfrm>
            <a:off x="17222301" y="6838950"/>
            <a:ext cx="0" cy="729160"/>
          </a:xfrm>
          <a:prstGeom prst="straightConnector1">
            <a:avLst/>
          </a:prstGeom>
          <a:noFill/>
          <a:ln cap="flat" cmpd="sng" w="114300">
            <a:solidFill>
              <a:srgbClr val="262626"/>
            </a:solidFill>
            <a:prstDash val="solid"/>
            <a:bevel/>
            <a:headEnd len="med" w="med" type="none"/>
            <a:tailEnd len="lg" w="lg" type="triangle"/>
          </a:ln>
          <a:effectLst>
            <a:outerShdw blurRad="76200" rotWithShape="0" dir="5400000" dist="38100">
              <a:srgbClr val="000000">
                <a:alpha val="37647"/>
              </a:srgbClr>
            </a:outerShdw>
          </a:effectLst>
        </p:spPr>
      </p:cxnSp>
      <p:sp>
        <p:nvSpPr>
          <p:cNvPr id="1268" name="Shape 1268"/>
          <p:cNvSpPr/>
          <p:nvPr/>
        </p:nvSpPr>
        <p:spPr>
          <a:xfrm>
            <a:off x="10347110" y="7077807"/>
            <a:ext cx="8094713" cy="2605580"/>
          </a:xfrm>
          <a:custGeom>
            <a:pathLst>
              <a:path extrusionOk="0" h="120000" w="120000">
                <a:moveTo>
                  <a:pt x="21622" y="113376"/>
                </a:moveTo>
                <a:cubicBezTo>
                  <a:pt x="24361" y="111194"/>
                  <a:pt x="26988" y="105389"/>
                  <a:pt x="28863" y="99617"/>
                </a:cubicBezTo>
                <a:cubicBezTo>
                  <a:pt x="30743" y="93840"/>
                  <a:pt x="31295" y="83834"/>
                  <a:pt x="32902" y="78730"/>
                </a:cubicBezTo>
                <a:cubicBezTo>
                  <a:pt x="34508" y="73620"/>
                  <a:pt x="36037" y="71068"/>
                  <a:pt x="38503" y="68982"/>
                </a:cubicBezTo>
                <a:cubicBezTo>
                  <a:pt x="40968" y="66890"/>
                  <a:pt x="45041" y="66312"/>
                  <a:pt x="47690" y="66194"/>
                </a:cubicBezTo>
                <a:cubicBezTo>
                  <a:pt x="50346" y="66077"/>
                  <a:pt x="52505" y="66194"/>
                  <a:pt x="54418" y="68286"/>
                </a:cubicBezTo>
                <a:cubicBezTo>
                  <a:pt x="56326" y="70373"/>
                  <a:pt x="57749" y="73390"/>
                  <a:pt x="59166" y="78730"/>
                </a:cubicBezTo>
                <a:cubicBezTo>
                  <a:pt x="60588" y="84064"/>
                  <a:pt x="61297" y="94625"/>
                  <a:pt x="62931" y="100313"/>
                </a:cubicBezTo>
                <a:cubicBezTo>
                  <a:pt x="64571" y="106000"/>
                  <a:pt x="66708" y="110179"/>
                  <a:pt x="68984" y="112843"/>
                </a:cubicBezTo>
                <a:cubicBezTo>
                  <a:pt x="71260" y="115512"/>
                  <a:pt x="73463" y="115978"/>
                  <a:pt x="76604" y="116326"/>
                </a:cubicBezTo>
                <a:cubicBezTo>
                  <a:pt x="79739" y="116673"/>
                  <a:pt x="84598" y="118648"/>
                  <a:pt x="89156" y="119113"/>
                </a:cubicBezTo>
                <a:cubicBezTo>
                  <a:pt x="93713" y="119573"/>
                  <a:pt x="99616" y="120852"/>
                  <a:pt x="103944" y="119113"/>
                </a:cubicBezTo>
                <a:cubicBezTo>
                  <a:pt x="108279" y="117369"/>
                  <a:pt x="112502" y="116208"/>
                  <a:pt x="115152" y="108670"/>
                </a:cubicBezTo>
                <a:cubicBezTo>
                  <a:pt x="117807" y="101126"/>
                  <a:pt x="119375" y="87429"/>
                  <a:pt x="119860" y="73856"/>
                </a:cubicBezTo>
                <a:cubicBezTo>
                  <a:pt x="120345" y="60277"/>
                  <a:pt x="119486" y="37881"/>
                  <a:pt x="118069" y="27202"/>
                </a:cubicBezTo>
                <a:cubicBezTo>
                  <a:pt x="116647" y="16529"/>
                  <a:pt x="113958" y="13859"/>
                  <a:pt x="111342" y="9798"/>
                </a:cubicBezTo>
                <a:cubicBezTo>
                  <a:pt x="108731" y="5737"/>
                  <a:pt x="106115" y="4458"/>
                  <a:pt x="102377" y="2838"/>
                </a:cubicBezTo>
                <a:cubicBezTo>
                  <a:pt x="98645" y="1211"/>
                  <a:pt x="93898" y="-297"/>
                  <a:pt x="88933" y="50"/>
                </a:cubicBezTo>
                <a:cubicBezTo>
                  <a:pt x="83962" y="398"/>
                  <a:pt x="76158" y="3068"/>
                  <a:pt x="72571" y="4924"/>
                </a:cubicBezTo>
                <a:cubicBezTo>
                  <a:pt x="68984" y="6781"/>
                  <a:pt x="68984" y="8637"/>
                  <a:pt x="67416" y="11189"/>
                </a:cubicBezTo>
                <a:cubicBezTo>
                  <a:pt x="65849" y="13741"/>
                  <a:pt x="64872" y="15833"/>
                  <a:pt x="63154" y="20242"/>
                </a:cubicBezTo>
                <a:cubicBezTo>
                  <a:pt x="61436" y="24650"/>
                  <a:pt x="58859" y="33473"/>
                  <a:pt x="57107" y="37651"/>
                </a:cubicBezTo>
                <a:cubicBezTo>
                  <a:pt x="55350" y="41824"/>
                  <a:pt x="54256" y="43681"/>
                  <a:pt x="52622" y="45307"/>
                </a:cubicBezTo>
                <a:cubicBezTo>
                  <a:pt x="50987" y="46934"/>
                  <a:pt x="48522" y="46816"/>
                  <a:pt x="47289" y="47394"/>
                </a:cubicBezTo>
                <a:cubicBezTo>
                  <a:pt x="46056" y="47977"/>
                  <a:pt x="44265" y="47512"/>
                  <a:pt x="42313" y="47394"/>
                </a:cubicBezTo>
                <a:cubicBezTo>
                  <a:pt x="40360" y="47282"/>
                  <a:pt x="37309" y="48207"/>
                  <a:pt x="35591" y="46698"/>
                </a:cubicBezTo>
                <a:cubicBezTo>
                  <a:pt x="33872" y="45189"/>
                  <a:pt x="33275" y="42290"/>
                  <a:pt x="32004" y="38347"/>
                </a:cubicBezTo>
                <a:cubicBezTo>
                  <a:pt x="30732" y="34398"/>
                  <a:pt x="29203" y="27090"/>
                  <a:pt x="27970" y="23029"/>
                </a:cubicBezTo>
                <a:cubicBezTo>
                  <a:pt x="26737" y="18963"/>
                  <a:pt x="26486" y="16142"/>
                  <a:pt x="24606" y="13977"/>
                </a:cubicBezTo>
                <a:cubicBezTo>
                  <a:pt x="22726" y="11806"/>
                  <a:pt x="19430" y="10370"/>
                  <a:pt x="16702" y="10022"/>
                </a:cubicBezTo>
                <a:cubicBezTo>
                  <a:pt x="13974" y="9675"/>
                  <a:pt x="10554" y="9490"/>
                  <a:pt x="8245" y="11885"/>
                </a:cubicBezTo>
                <a:cubicBezTo>
                  <a:pt x="5941" y="14285"/>
                  <a:pt x="4239" y="18037"/>
                  <a:pt x="2867" y="24420"/>
                </a:cubicBezTo>
                <a:cubicBezTo>
                  <a:pt x="1495" y="30803"/>
                  <a:pt x="223" y="40663"/>
                  <a:pt x="0" y="50181"/>
                </a:cubicBezTo>
                <a:cubicBezTo>
                  <a:pt x="262" y="54825"/>
                  <a:pt x="-150" y="70951"/>
                  <a:pt x="1076" y="80121"/>
                </a:cubicBezTo>
                <a:cubicBezTo>
                  <a:pt x="2298" y="89286"/>
                  <a:pt x="5645" y="100918"/>
                  <a:pt x="7352" y="105187"/>
                </a:cubicBezTo>
                <a:cubicBezTo>
                  <a:pt x="9053" y="109455"/>
                  <a:pt x="10733" y="111547"/>
                  <a:pt x="12417" y="112708"/>
                </a:cubicBezTo>
                <a:cubicBezTo>
                  <a:pt x="14096" y="113869"/>
                  <a:pt x="18877" y="115557"/>
                  <a:pt x="21622" y="113376"/>
                </a:cubicBezTo>
                <a:close/>
              </a:path>
            </a:pathLst>
          </a:custGeom>
          <a:noFill/>
          <a:ln cap="flat" cmpd="sng" w="2540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grpSp>
        <p:nvGrpSpPr>
          <p:cNvPr id="1269" name="Shape 1269"/>
          <p:cNvGrpSpPr/>
          <p:nvPr/>
        </p:nvGrpSpPr>
        <p:grpSpPr>
          <a:xfrm>
            <a:off x="4107720" y="3407171"/>
            <a:ext cx="3050838" cy="1434242"/>
            <a:chOff x="0" y="0"/>
            <a:chExt cx="3050837" cy="1434240"/>
          </a:xfrm>
        </p:grpSpPr>
        <p:sp>
          <p:nvSpPr>
            <p:cNvPr id="1270" name="Shape 1270"/>
            <p:cNvSpPr/>
            <p:nvPr/>
          </p:nvSpPr>
          <p:spPr>
            <a:xfrm>
              <a:off x="0" y="0"/>
              <a:ext cx="3050837" cy="1434240"/>
            </a:xfrm>
            <a:prstGeom prst="ellipse">
              <a:avLst/>
            </a:prstGeom>
            <a:solidFill>
              <a:srgbClr val="FFFF00"/>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404040"/>
                </a:buClr>
                <a:buFont typeface="Calibri"/>
                <a:buNone/>
              </a:pPr>
              <a:r>
                <a:t/>
              </a:r>
              <a:endParaRPr b="0" i="0" sz="2800" u="none" cap="none" strike="noStrike">
                <a:solidFill>
                  <a:srgbClr val="000000"/>
                </a:solidFill>
                <a:latin typeface="Arial"/>
                <a:ea typeface="Arial"/>
                <a:cs typeface="Arial"/>
                <a:sym typeface="Arial"/>
              </a:endParaRPr>
            </a:p>
          </p:txBody>
        </p:sp>
        <p:sp>
          <p:nvSpPr>
            <p:cNvPr id="1271" name="Shape 1271"/>
            <p:cNvSpPr/>
            <p:nvPr/>
          </p:nvSpPr>
          <p:spPr>
            <a:xfrm>
              <a:off x="446783" y="358979"/>
              <a:ext cx="2157266" cy="7162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404040"/>
                </a:buClr>
                <a:buSzPct val="25000"/>
                <a:buFont typeface="Calibri"/>
                <a:buNone/>
              </a:pPr>
              <a:r>
                <a:rPr b="0" i="0" lang="en-US" sz="3600" u="none" cap="none" strike="noStrike">
                  <a:solidFill>
                    <a:srgbClr val="404040"/>
                  </a:solidFill>
                  <a:latin typeface="Calibri"/>
                  <a:ea typeface="Calibri"/>
                  <a:cs typeface="Calibri"/>
                  <a:sym typeface="Calibri"/>
                </a:rPr>
                <a:t>YARN RM</a:t>
              </a:r>
            </a:p>
          </p:txBody>
        </p:sp>
      </p:grpSp>
      <p:cxnSp>
        <p:nvCxnSpPr>
          <p:cNvPr id="1272" name="Shape 1272"/>
          <p:cNvCxnSpPr/>
          <p:nvPr/>
        </p:nvCxnSpPr>
        <p:spPr>
          <a:xfrm flipH="1">
            <a:off x="7246178" y="3163290"/>
            <a:ext cx="6212300" cy="725674"/>
          </a:xfrm>
          <a:prstGeom prst="straightConnector1">
            <a:avLst/>
          </a:prstGeom>
          <a:noFill/>
          <a:ln cap="flat" cmpd="sng" w="114300">
            <a:solidFill>
              <a:srgbClr val="262626"/>
            </a:solidFill>
            <a:prstDash val="solid"/>
            <a:bevel/>
            <a:headEnd len="med" w="med" type="none"/>
            <a:tailEnd len="lg" w="lg" type="triangle"/>
          </a:ln>
          <a:effectLst>
            <a:outerShdw blurRad="76200" rotWithShape="0" dir="5400000" dist="38100">
              <a:srgbClr val="000000">
                <a:alpha val="37647"/>
              </a:srgbClr>
            </a:outerShdw>
          </a:effectLst>
        </p:spPr>
      </p:cxnSp>
      <p:cxnSp>
        <p:nvCxnSpPr>
          <p:cNvPr id="1273" name="Shape 1273"/>
          <p:cNvCxnSpPr/>
          <p:nvPr/>
        </p:nvCxnSpPr>
        <p:spPr>
          <a:xfrm>
            <a:off x="7262221" y="4314708"/>
            <a:ext cx="10017482" cy="0"/>
          </a:xfrm>
          <a:prstGeom prst="straightConnector1">
            <a:avLst/>
          </a:prstGeom>
          <a:noFill/>
          <a:ln cap="flat" cmpd="sng" w="114300">
            <a:solidFill>
              <a:srgbClr val="262626"/>
            </a:solidFill>
            <a:prstDash val="solid"/>
            <a:bevel/>
            <a:headEnd len="med" w="med" type="none"/>
            <a:tailEnd len="med" w="med" type="none"/>
          </a:ln>
          <a:effectLst>
            <a:outerShdw blurRad="76200" rotWithShape="0" dir="5400000" dist="38100">
              <a:srgbClr val="000000">
                <a:alpha val="37647"/>
              </a:srgbClr>
            </a:outerShdw>
          </a:effectLst>
        </p:spPr>
      </p:cxnSp>
      <p:cxnSp>
        <p:nvCxnSpPr>
          <p:cNvPr id="1274" name="Shape 1274"/>
          <p:cNvCxnSpPr/>
          <p:nvPr/>
        </p:nvCxnSpPr>
        <p:spPr>
          <a:xfrm>
            <a:off x="11436303" y="4269751"/>
            <a:ext cx="0" cy="895624"/>
          </a:xfrm>
          <a:prstGeom prst="straightConnector1">
            <a:avLst/>
          </a:prstGeom>
          <a:noFill/>
          <a:ln cap="flat" cmpd="sng" w="114300">
            <a:solidFill>
              <a:srgbClr val="262626"/>
            </a:solidFill>
            <a:prstDash val="solid"/>
            <a:bevel/>
            <a:headEnd len="med" w="med" type="none"/>
            <a:tailEnd len="lg" w="lg" type="triangle"/>
          </a:ln>
          <a:effectLst>
            <a:outerShdw blurRad="76200" rotWithShape="0" dir="5400000" dist="38100">
              <a:srgbClr val="000000">
                <a:alpha val="37647"/>
              </a:srgbClr>
            </a:outerShdw>
          </a:effectLst>
        </p:spPr>
      </p:cxnSp>
      <p:cxnSp>
        <p:nvCxnSpPr>
          <p:cNvPr id="1275" name="Shape 1275"/>
          <p:cNvCxnSpPr/>
          <p:nvPr/>
        </p:nvCxnSpPr>
        <p:spPr>
          <a:xfrm>
            <a:off x="15309125" y="4269751"/>
            <a:ext cx="0" cy="895624"/>
          </a:xfrm>
          <a:prstGeom prst="straightConnector1">
            <a:avLst/>
          </a:prstGeom>
          <a:noFill/>
          <a:ln cap="flat" cmpd="sng" w="114300">
            <a:solidFill>
              <a:srgbClr val="262626"/>
            </a:solidFill>
            <a:prstDash val="solid"/>
            <a:bevel/>
            <a:headEnd len="med" w="med" type="none"/>
            <a:tailEnd len="lg" w="lg" type="triangle"/>
          </a:ln>
          <a:effectLst>
            <a:outerShdw blurRad="76200" rotWithShape="0" dir="5400000" dist="38100">
              <a:srgbClr val="000000">
                <a:alpha val="37647"/>
              </a:srgbClr>
            </a:outerShdw>
          </a:effectLst>
        </p:spPr>
      </p:cxnSp>
      <p:cxnSp>
        <p:nvCxnSpPr>
          <p:cNvPr id="1276" name="Shape 1276"/>
          <p:cNvCxnSpPr/>
          <p:nvPr/>
        </p:nvCxnSpPr>
        <p:spPr>
          <a:xfrm>
            <a:off x="17222301" y="4269751"/>
            <a:ext cx="0" cy="895624"/>
          </a:xfrm>
          <a:prstGeom prst="straightConnector1">
            <a:avLst/>
          </a:prstGeom>
          <a:noFill/>
          <a:ln cap="flat" cmpd="sng" w="114300">
            <a:solidFill>
              <a:srgbClr val="262626"/>
            </a:solidFill>
            <a:prstDash val="solid"/>
            <a:bevel/>
            <a:headEnd len="med" w="med" type="none"/>
            <a:tailEnd len="lg" w="lg" type="triangle"/>
          </a:ln>
          <a:effectLst>
            <a:outerShdw blurRad="76200" rotWithShape="0" dir="5400000" dist="38100">
              <a:srgbClr val="000000">
                <a:alpha val="37647"/>
              </a:srgbClr>
            </a:outerShdw>
          </a:effectLst>
        </p:spPr>
      </p:cxnSp>
      <p:cxnSp>
        <p:nvCxnSpPr>
          <p:cNvPr id="1277" name="Shape 1277"/>
          <p:cNvCxnSpPr/>
          <p:nvPr/>
        </p:nvCxnSpPr>
        <p:spPr>
          <a:xfrm rot="10800000">
            <a:off x="11505377" y="8859133"/>
            <a:ext cx="1457273" cy="2347048"/>
          </a:xfrm>
          <a:prstGeom prst="straightConnector1">
            <a:avLst/>
          </a:prstGeom>
          <a:noFill/>
          <a:ln cap="flat" cmpd="sng" w="152400">
            <a:solidFill>
              <a:srgbClr val="FF0000"/>
            </a:solidFill>
            <a:prstDash val="solid"/>
            <a:bevel/>
            <a:headEnd len="med" w="med" type="none"/>
            <a:tailEnd len="lg" w="lg" type="triangle"/>
          </a:ln>
        </p:spPr>
      </p:cxnSp>
      <p:cxnSp>
        <p:nvCxnSpPr>
          <p:cNvPr id="1278" name="Shape 1278"/>
          <p:cNvCxnSpPr/>
          <p:nvPr/>
        </p:nvCxnSpPr>
        <p:spPr>
          <a:xfrm flipH="1" rot="10800000">
            <a:off x="14896773" y="8859132"/>
            <a:ext cx="442588" cy="2422638"/>
          </a:xfrm>
          <a:prstGeom prst="straightConnector1">
            <a:avLst/>
          </a:prstGeom>
          <a:noFill/>
          <a:ln cap="flat" cmpd="sng" w="152400">
            <a:solidFill>
              <a:srgbClr val="FF0000"/>
            </a:solidFill>
            <a:prstDash val="solid"/>
            <a:bevel/>
            <a:headEnd len="med" w="med" type="none"/>
            <a:tailEnd len="lg" w="lg" type="triangle"/>
          </a:ln>
        </p:spPr>
      </p:cxnSp>
      <p:cxnSp>
        <p:nvCxnSpPr>
          <p:cNvPr id="1279" name="Shape 1279"/>
          <p:cNvCxnSpPr/>
          <p:nvPr/>
        </p:nvCxnSpPr>
        <p:spPr>
          <a:xfrm flipH="1" rot="10800000">
            <a:off x="15339362" y="8859133"/>
            <a:ext cx="1882938" cy="2422638"/>
          </a:xfrm>
          <a:prstGeom prst="straightConnector1">
            <a:avLst/>
          </a:prstGeom>
          <a:noFill/>
          <a:ln cap="flat" cmpd="sng" w="152400">
            <a:solidFill>
              <a:srgbClr val="FF0000"/>
            </a:solidFill>
            <a:prstDash val="solid"/>
            <a:bevel/>
            <a:headEnd len="med" w="med" type="none"/>
            <a:tailEnd len="lg" w="lg" type="triangle"/>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83" name="Shape 1283"/>
        <p:cNvGrpSpPr/>
        <p:nvPr/>
      </p:nvGrpSpPr>
      <p:grpSpPr>
        <a:xfrm>
          <a:off x="0" y="0"/>
          <a:ext cx="0" cy="0"/>
          <a:chOff x="0" y="0"/>
          <a:chExt cx="0" cy="0"/>
        </a:xfrm>
      </p:grpSpPr>
      <p:sp>
        <p:nvSpPr>
          <p:cNvPr id="1284" name="Shape 1284"/>
          <p:cNvSpPr txBox="1"/>
          <p:nvPr>
            <p:ph type="title"/>
          </p:nvPr>
        </p:nvSpPr>
        <p:spPr>
          <a:xfrm>
            <a:off x="3974278" y="-263523"/>
            <a:ext cx="16459200" cy="2286000"/>
          </a:xfrm>
          <a:prstGeom prst="rect">
            <a:avLst/>
          </a:prstGeom>
          <a:noFill/>
          <a:ln>
            <a:noFill/>
          </a:ln>
        </p:spPr>
        <p:txBody>
          <a:bodyPr anchorCtr="0" anchor="ctr" bIns="91425" lIns="91425" rIns="91425" tIns="91425">
            <a:noAutofit/>
          </a:bodyPr>
          <a:lstStyle/>
          <a:p>
            <a:pPr indent="0" lvl="0" marL="0" marR="0" rtl="0" algn="ctr">
              <a:lnSpc>
                <a:spcPct val="107407"/>
              </a:lnSpc>
              <a:spcBef>
                <a:spcPts val="0"/>
              </a:spcBef>
              <a:spcAft>
                <a:spcPts val="0"/>
              </a:spcAft>
              <a:buClr>
                <a:srgbClr val="000000"/>
              </a:buClr>
              <a:buSzPct val="25000"/>
              <a:buFont typeface="Arial"/>
              <a:buNone/>
            </a:pPr>
            <a:r>
              <a:rPr b="0" i="0" lang="en-US" sz="8200" u="none" cap="none" strike="noStrike">
                <a:solidFill>
                  <a:srgbClr val="000000"/>
                </a:solidFill>
                <a:latin typeface="Arial"/>
                <a:ea typeface="Arial"/>
                <a:cs typeface="Arial"/>
                <a:sym typeface="Arial"/>
              </a:rPr>
              <a:t>Build Models </a:t>
            </a:r>
            <a:r>
              <a:rPr b="0" i="1" lang="en-US" sz="8200" u="none" cap="none" strike="noStrike">
                <a:solidFill>
                  <a:srgbClr val="558ED5"/>
                </a:solidFill>
                <a:latin typeface="Carme"/>
                <a:ea typeface="Carme"/>
                <a:cs typeface="Carme"/>
                <a:sym typeface="Carme"/>
              </a:rPr>
              <a:t>in-Memory</a:t>
            </a:r>
          </a:p>
        </p:txBody>
      </p:sp>
      <p:sp>
        <p:nvSpPr>
          <p:cNvPr id="1285" name="Shape 1285"/>
          <p:cNvSpPr/>
          <p:nvPr/>
        </p:nvSpPr>
        <p:spPr>
          <a:xfrm>
            <a:off x="16211181" y="1684075"/>
            <a:ext cx="4027757" cy="589281"/>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Calibri"/>
              <a:buNone/>
            </a:pPr>
            <a:r>
              <a:rPr b="0" i="0" lang="en-US" sz="2800" u="none" cap="none" strike="noStrike">
                <a:solidFill>
                  <a:srgbClr val="000000"/>
                </a:solidFill>
                <a:latin typeface="Calibri"/>
                <a:ea typeface="Calibri"/>
                <a:cs typeface="Calibri"/>
                <a:sym typeface="Calibri"/>
              </a:rPr>
              <a:t>Hadoop Gateway Node</a:t>
            </a:r>
          </a:p>
        </p:txBody>
      </p:sp>
      <p:sp>
        <p:nvSpPr>
          <p:cNvPr id="1286" name="Shape 1286"/>
          <p:cNvSpPr/>
          <p:nvPr/>
        </p:nvSpPr>
        <p:spPr>
          <a:xfrm>
            <a:off x="3370905" y="2850559"/>
            <a:ext cx="17642187" cy="9780479"/>
          </a:xfrm>
          <a:prstGeom prst="roundRect">
            <a:avLst>
              <a:gd fmla="val 16667" name="adj"/>
            </a:avLst>
          </a:prstGeom>
          <a:no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grpSp>
        <p:nvGrpSpPr>
          <p:cNvPr id="1287" name="Shape 1287"/>
          <p:cNvGrpSpPr/>
          <p:nvPr/>
        </p:nvGrpSpPr>
        <p:grpSpPr>
          <a:xfrm>
            <a:off x="13554731" y="2178036"/>
            <a:ext cx="5598501" cy="1249682"/>
            <a:chOff x="0" y="0"/>
            <a:chExt cx="5598500" cy="1249680"/>
          </a:xfrm>
        </p:grpSpPr>
        <p:sp>
          <p:nvSpPr>
            <p:cNvPr id="1288" name="Shape 1288"/>
            <p:cNvSpPr/>
            <p:nvPr/>
          </p:nvSpPr>
          <p:spPr>
            <a:xfrm>
              <a:off x="0" y="151827"/>
              <a:ext cx="5598500" cy="946026"/>
            </a:xfrm>
            <a:prstGeom prst="roundRect">
              <a:avLst>
                <a:gd fmla="val 16667" name="adj"/>
              </a:avLst>
            </a:prstGeom>
            <a:solidFill>
              <a:srgbClr val="B3A2C7"/>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Calibri"/>
                <a:buNone/>
              </a:pPr>
              <a:r>
                <a:t/>
              </a:r>
              <a:endParaRPr b="0" i="0" sz="2800" u="none" cap="none" strike="noStrike">
                <a:solidFill>
                  <a:srgbClr val="000000"/>
                </a:solidFill>
                <a:latin typeface="Arial"/>
                <a:ea typeface="Arial"/>
                <a:cs typeface="Arial"/>
                <a:sym typeface="Arial"/>
              </a:endParaRPr>
            </a:p>
          </p:txBody>
        </p:sp>
        <p:sp>
          <p:nvSpPr>
            <p:cNvPr id="1289" name="Shape 1289"/>
            <p:cNvSpPr/>
            <p:nvPr/>
          </p:nvSpPr>
          <p:spPr>
            <a:xfrm>
              <a:off x="46180" y="0"/>
              <a:ext cx="5506138" cy="124968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0" i="0" lang="en-US" sz="3600" u="none" cap="none" strike="noStrike">
                  <a:solidFill>
                    <a:srgbClr val="000000"/>
                  </a:solidFill>
                  <a:latin typeface="Calibri"/>
                  <a:ea typeface="Calibri"/>
                  <a:cs typeface="Calibri"/>
                  <a:sym typeface="Calibri"/>
                </a:rPr>
                <a:t>hadoop jar h2odriver.jar …</a:t>
              </a:r>
            </a:p>
          </p:txBody>
        </p:sp>
      </p:grpSp>
      <p:sp>
        <p:nvSpPr>
          <p:cNvPr id="1290" name="Shape 1290"/>
          <p:cNvSpPr/>
          <p:nvPr/>
        </p:nvSpPr>
        <p:spPr>
          <a:xfrm>
            <a:off x="4410096" y="2111896"/>
            <a:ext cx="3324319" cy="716281"/>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Calibri"/>
              <a:buNone/>
            </a:pPr>
            <a:r>
              <a:rPr b="0" i="0" lang="en-US" sz="3600" u="none" cap="none" strike="noStrike">
                <a:solidFill>
                  <a:srgbClr val="000000"/>
                </a:solidFill>
                <a:latin typeface="Calibri"/>
                <a:ea typeface="Calibri"/>
                <a:cs typeface="Calibri"/>
                <a:sym typeface="Calibri"/>
              </a:rPr>
              <a:t>Hadoop Cluster</a:t>
            </a:r>
          </a:p>
        </p:txBody>
      </p:sp>
      <p:sp>
        <p:nvSpPr>
          <p:cNvPr id="1291" name="Shape 1291"/>
          <p:cNvSpPr/>
          <p:nvPr/>
        </p:nvSpPr>
        <p:spPr>
          <a:xfrm>
            <a:off x="10604128" y="4841410"/>
            <a:ext cx="1680972" cy="4568138"/>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292" name="Shape 1292"/>
          <p:cNvSpPr/>
          <p:nvPr/>
        </p:nvSpPr>
        <p:spPr>
          <a:xfrm>
            <a:off x="14459064" y="4841410"/>
            <a:ext cx="1680972" cy="4568138"/>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293" name="Shape 1293"/>
          <p:cNvSpPr/>
          <p:nvPr/>
        </p:nvSpPr>
        <p:spPr>
          <a:xfrm>
            <a:off x="16409354" y="4841410"/>
            <a:ext cx="1680972" cy="4568138"/>
          </a:xfrm>
          <a:prstGeom prst="roundRect">
            <a:avLst>
              <a:gd fmla="val 16667" name="adj"/>
            </a:avLst>
          </a:prstGeom>
          <a:solidFill>
            <a:srgbClr val="FFFF00"/>
          </a:solidFill>
          <a:ln cap="flat" cmpd="sng" w="12700">
            <a:solidFill>
              <a:srgbClr val="404040"/>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grpSp>
        <p:nvGrpSpPr>
          <p:cNvPr id="1294" name="Shape 1294"/>
          <p:cNvGrpSpPr/>
          <p:nvPr/>
        </p:nvGrpSpPr>
        <p:grpSpPr>
          <a:xfrm>
            <a:off x="10730677" y="7658817"/>
            <a:ext cx="1445803" cy="1481585"/>
            <a:chOff x="0" y="0"/>
            <a:chExt cx="1445802" cy="1481584"/>
          </a:xfrm>
        </p:grpSpPr>
        <p:sp>
          <p:nvSpPr>
            <p:cNvPr id="1295" name="Shape 1295"/>
            <p:cNvSpPr/>
            <p:nvPr/>
          </p:nvSpPr>
          <p:spPr>
            <a:xfrm>
              <a:off x="0" y="0"/>
              <a:ext cx="1445802" cy="1481584"/>
            </a:xfrm>
            <a:prstGeom prst="ellipse">
              <a:avLst/>
            </a:prstGeom>
            <a:solidFill>
              <a:srgbClr val="1F497D"/>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296" name="Shape 1296"/>
            <p:cNvSpPr/>
            <p:nvPr/>
          </p:nvSpPr>
          <p:spPr>
            <a:xfrm>
              <a:off x="211731" y="395096"/>
              <a:ext cx="1022336" cy="691388"/>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3200" u="none" cap="none" strike="noStrike">
                  <a:solidFill>
                    <a:srgbClr val="FFFFFF"/>
                  </a:solidFill>
                  <a:latin typeface="Calibri"/>
                  <a:ea typeface="Calibri"/>
                  <a:cs typeface="Calibri"/>
                  <a:sym typeface="Calibri"/>
                </a:rPr>
                <a:t>H</a:t>
              </a:r>
              <a:r>
                <a:rPr b="0" baseline="-25000" i="0" lang="en-US" sz="3200" u="none" cap="none" strike="noStrike">
                  <a:solidFill>
                    <a:srgbClr val="FFFFFF"/>
                  </a:solidFill>
                  <a:latin typeface="Calibri"/>
                  <a:ea typeface="Calibri"/>
                  <a:cs typeface="Calibri"/>
                  <a:sym typeface="Calibri"/>
                </a:rPr>
                <a:t>2</a:t>
              </a:r>
              <a:r>
                <a:rPr b="0" i="0" lang="en-US" sz="3200" u="none" cap="none" strike="noStrike">
                  <a:solidFill>
                    <a:srgbClr val="FFFFFF"/>
                  </a:solidFill>
                  <a:latin typeface="Calibri"/>
                  <a:ea typeface="Calibri"/>
                  <a:cs typeface="Calibri"/>
                  <a:sym typeface="Calibri"/>
                </a:rPr>
                <a:t>O</a:t>
              </a:r>
            </a:p>
          </p:txBody>
        </p:sp>
      </p:grpSp>
      <p:sp>
        <p:nvSpPr>
          <p:cNvPr id="1297" name="Shape 1297"/>
          <p:cNvSpPr/>
          <p:nvPr/>
        </p:nvSpPr>
        <p:spPr>
          <a:xfrm>
            <a:off x="4244564" y="7891260"/>
            <a:ext cx="3069899" cy="99568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0" i="0" lang="en-US" sz="2800" u="none" cap="none" strike="noStrike">
                <a:solidFill>
                  <a:srgbClr val="000000"/>
                </a:solidFill>
                <a:latin typeface="Calibri"/>
                <a:ea typeface="Calibri"/>
                <a:cs typeface="Calibri"/>
                <a:sym typeface="Calibri"/>
              </a:rPr>
              <a:t>H2O Mappers</a:t>
            </a:r>
          </a:p>
          <a:p>
            <a:pPr indent="0" lvl="0" marL="0" marR="0" rtl="0" algn="ctr">
              <a:lnSpc>
                <a:spcPct val="100000"/>
              </a:lnSpc>
              <a:spcBef>
                <a:spcPts val="0"/>
              </a:spcBef>
              <a:spcAft>
                <a:spcPts val="0"/>
              </a:spcAft>
              <a:buClr>
                <a:srgbClr val="000000"/>
              </a:buClr>
              <a:buSzPct val="25000"/>
              <a:buFont typeface="Calibri"/>
              <a:buNone/>
            </a:pPr>
            <a:r>
              <a:rPr b="0" i="0" lang="en-US" sz="2800" u="none" cap="none" strike="noStrike">
                <a:solidFill>
                  <a:srgbClr val="000000"/>
                </a:solidFill>
                <a:latin typeface="Calibri"/>
                <a:ea typeface="Calibri"/>
                <a:cs typeface="Calibri"/>
                <a:sym typeface="Calibri"/>
              </a:rPr>
              <a:t>(YARN Containers)</a:t>
            </a:r>
          </a:p>
        </p:txBody>
      </p:sp>
      <p:sp>
        <p:nvSpPr>
          <p:cNvPr id="1298" name="Shape 1298"/>
          <p:cNvSpPr/>
          <p:nvPr/>
        </p:nvSpPr>
        <p:spPr>
          <a:xfrm>
            <a:off x="17613434" y="4148805"/>
            <a:ext cx="2999297" cy="53848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0" i="0" lang="en-US" sz="2400" u="none" cap="none" strike="noStrike">
                <a:solidFill>
                  <a:srgbClr val="000000"/>
                </a:solidFill>
                <a:latin typeface="Calibri"/>
                <a:ea typeface="Calibri"/>
                <a:cs typeface="Calibri"/>
                <a:sym typeface="Calibri"/>
              </a:rPr>
              <a:t>YARN Worker Nodes</a:t>
            </a:r>
          </a:p>
        </p:txBody>
      </p:sp>
      <p:grpSp>
        <p:nvGrpSpPr>
          <p:cNvPr id="1299" name="Shape 1299"/>
          <p:cNvGrpSpPr/>
          <p:nvPr/>
        </p:nvGrpSpPr>
        <p:grpSpPr>
          <a:xfrm>
            <a:off x="10730677" y="5256087"/>
            <a:ext cx="1445803" cy="1481585"/>
            <a:chOff x="0" y="0"/>
            <a:chExt cx="1445802" cy="1481584"/>
          </a:xfrm>
        </p:grpSpPr>
        <p:sp>
          <p:nvSpPr>
            <p:cNvPr id="1300" name="Shape 1300"/>
            <p:cNvSpPr/>
            <p:nvPr/>
          </p:nvSpPr>
          <p:spPr>
            <a:xfrm>
              <a:off x="0" y="0"/>
              <a:ext cx="1445802" cy="1481584"/>
            </a:xfrm>
            <a:prstGeom prst="ellipse">
              <a:avLst/>
            </a:prstGeom>
            <a:solidFill>
              <a:srgbClr val="808080"/>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301" name="Shape 1301"/>
            <p:cNvSpPr/>
            <p:nvPr/>
          </p:nvSpPr>
          <p:spPr>
            <a:xfrm>
              <a:off x="211731" y="414400"/>
              <a:ext cx="1022336" cy="6527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3200" u="none" cap="none" strike="noStrike">
                  <a:solidFill>
                    <a:srgbClr val="FFFFFF"/>
                  </a:solidFill>
                  <a:latin typeface="Calibri"/>
                  <a:ea typeface="Calibri"/>
                  <a:cs typeface="Calibri"/>
                  <a:sym typeface="Calibri"/>
                </a:rPr>
                <a:t>NM</a:t>
              </a:r>
            </a:p>
          </p:txBody>
        </p:sp>
      </p:grpSp>
      <p:grpSp>
        <p:nvGrpSpPr>
          <p:cNvPr id="1302" name="Shape 1302"/>
          <p:cNvGrpSpPr/>
          <p:nvPr/>
        </p:nvGrpSpPr>
        <p:grpSpPr>
          <a:xfrm>
            <a:off x="14583011" y="5256087"/>
            <a:ext cx="1445803" cy="1481585"/>
            <a:chOff x="0" y="0"/>
            <a:chExt cx="1445802" cy="1481584"/>
          </a:xfrm>
        </p:grpSpPr>
        <p:sp>
          <p:nvSpPr>
            <p:cNvPr id="1303" name="Shape 1303"/>
            <p:cNvSpPr/>
            <p:nvPr/>
          </p:nvSpPr>
          <p:spPr>
            <a:xfrm>
              <a:off x="0" y="0"/>
              <a:ext cx="1445802" cy="1481584"/>
            </a:xfrm>
            <a:prstGeom prst="ellipse">
              <a:avLst/>
            </a:prstGeom>
            <a:solidFill>
              <a:srgbClr val="808080"/>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304" name="Shape 1304"/>
            <p:cNvSpPr/>
            <p:nvPr/>
          </p:nvSpPr>
          <p:spPr>
            <a:xfrm>
              <a:off x="211731" y="414400"/>
              <a:ext cx="1022336" cy="6527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3200" u="none" cap="none" strike="noStrike">
                  <a:solidFill>
                    <a:srgbClr val="FFFFFF"/>
                  </a:solidFill>
                  <a:latin typeface="Calibri"/>
                  <a:ea typeface="Calibri"/>
                  <a:cs typeface="Calibri"/>
                  <a:sym typeface="Calibri"/>
                </a:rPr>
                <a:t>NM</a:t>
              </a:r>
            </a:p>
          </p:txBody>
        </p:sp>
      </p:grpSp>
      <p:grpSp>
        <p:nvGrpSpPr>
          <p:cNvPr id="1305" name="Shape 1305"/>
          <p:cNvGrpSpPr/>
          <p:nvPr/>
        </p:nvGrpSpPr>
        <p:grpSpPr>
          <a:xfrm>
            <a:off x="16530344" y="5256087"/>
            <a:ext cx="1445803" cy="1481585"/>
            <a:chOff x="0" y="0"/>
            <a:chExt cx="1445802" cy="1481584"/>
          </a:xfrm>
        </p:grpSpPr>
        <p:sp>
          <p:nvSpPr>
            <p:cNvPr id="1306" name="Shape 1306"/>
            <p:cNvSpPr/>
            <p:nvPr/>
          </p:nvSpPr>
          <p:spPr>
            <a:xfrm>
              <a:off x="0" y="0"/>
              <a:ext cx="1445802" cy="1481584"/>
            </a:xfrm>
            <a:prstGeom prst="ellipse">
              <a:avLst/>
            </a:prstGeom>
            <a:solidFill>
              <a:srgbClr val="808080"/>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307" name="Shape 1307"/>
            <p:cNvSpPr/>
            <p:nvPr/>
          </p:nvSpPr>
          <p:spPr>
            <a:xfrm>
              <a:off x="211731" y="414400"/>
              <a:ext cx="1022336" cy="6527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3200" u="none" cap="none" strike="noStrike">
                  <a:solidFill>
                    <a:srgbClr val="FFFFFF"/>
                  </a:solidFill>
                  <a:latin typeface="Calibri"/>
                  <a:ea typeface="Calibri"/>
                  <a:cs typeface="Calibri"/>
                  <a:sym typeface="Calibri"/>
                </a:rPr>
                <a:t>NM</a:t>
              </a:r>
            </a:p>
          </p:txBody>
        </p:sp>
      </p:grpSp>
      <p:sp>
        <p:nvSpPr>
          <p:cNvPr id="1308" name="Shape 1308"/>
          <p:cNvSpPr/>
          <p:nvPr/>
        </p:nvSpPr>
        <p:spPr>
          <a:xfrm>
            <a:off x="4491848" y="5503216"/>
            <a:ext cx="2517919" cy="99568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Calibri"/>
              <a:buNone/>
            </a:pPr>
            <a:r>
              <a:rPr b="0" i="0" lang="en-US" sz="2800" u="none" cap="none" strike="noStrike">
                <a:solidFill>
                  <a:srgbClr val="000000"/>
                </a:solidFill>
                <a:latin typeface="Calibri"/>
                <a:ea typeface="Calibri"/>
                <a:cs typeface="Calibri"/>
                <a:sym typeface="Calibri"/>
              </a:rPr>
              <a:t>YARN Node</a:t>
            </a:r>
          </a:p>
          <a:p>
            <a:pPr indent="0" lvl="0" marL="0" marR="0" rtl="0" algn="ctr">
              <a:lnSpc>
                <a:spcPct val="100000"/>
              </a:lnSpc>
              <a:spcBef>
                <a:spcPts val="0"/>
              </a:spcBef>
              <a:spcAft>
                <a:spcPts val="0"/>
              </a:spcAft>
              <a:buClr>
                <a:srgbClr val="000000"/>
              </a:buClr>
              <a:buSzPct val="25000"/>
              <a:buFont typeface="Calibri"/>
              <a:buNone/>
            </a:pPr>
            <a:r>
              <a:rPr b="0" i="0" lang="en-US" sz="2800" u="none" cap="none" strike="noStrike">
                <a:solidFill>
                  <a:srgbClr val="000000"/>
                </a:solidFill>
                <a:latin typeface="Calibri"/>
                <a:ea typeface="Calibri"/>
                <a:cs typeface="Calibri"/>
                <a:sym typeface="Calibri"/>
              </a:rPr>
              <a:t>Managers (NM)</a:t>
            </a:r>
          </a:p>
        </p:txBody>
      </p:sp>
      <p:cxnSp>
        <p:nvCxnSpPr>
          <p:cNvPr id="1309" name="Shape 1309"/>
          <p:cNvCxnSpPr/>
          <p:nvPr/>
        </p:nvCxnSpPr>
        <p:spPr>
          <a:xfrm>
            <a:off x="11436303" y="6838950"/>
            <a:ext cx="0" cy="729160"/>
          </a:xfrm>
          <a:prstGeom prst="straightConnector1">
            <a:avLst/>
          </a:prstGeom>
          <a:noFill/>
          <a:ln cap="flat" cmpd="sng" w="114300">
            <a:solidFill>
              <a:srgbClr val="262626"/>
            </a:solidFill>
            <a:prstDash val="solid"/>
            <a:bevel/>
            <a:headEnd len="med" w="med" type="none"/>
            <a:tailEnd len="lg" w="lg" type="triangle"/>
          </a:ln>
          <a:effectLst>
            <a:outerShdw blurRad="76200" rotWithShape="0" dir="5400000" dist="38100">
              <a:srgbClr val="000000">
                <a:alpha val="37647"/>
              </a:srgbClr>
            </a:outerShdw>
          </a:effectLst>
        </p:spPr>
      </p:cxnSp>
      <p:grpSp>
        <p:nvGrpSpPr>
          <p:cNvPr id="1310" name="Shape 1310"/>
          <p:cNvGrpSpPr/>
          <p:nvPr/>
        </p:nvGrpSpPr>
        <p:grpSpPr>
          <a:xfrm>
            <a:off x="14595136" y="7658817"/>
            <a:ext cx="1445803" cy="1481585"/>
            <a:chOff x="0" y="0"/>
            <a:chExt cx="1445802" cy="1481584"/>
          </a:xfrm>
        </p:grpSpPr>
        <p:sp>
          <p:nvSpPr>
            <p:cNvPr id="1311" name="Shape 1311"/>
            <p:cNvSpPr/>
            <p:nvPr/>
          </p:nvSpPr>
          <p:spPr>
            <a:xfrm>
              <a:off x="0" y="0"/>
              <a:ext cx="1445802" cy="1481584"/>
            </a:xfrm>
            <a:prstGeom prst="ellipse">
              <a:avLst/>
            </a:prstGeom>
            <a:solidFill>
              <a:srgbClr val="1F497D"/>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312" name="Shape 1312"/>
            <p:cNvSpPr/>
            <p:nvPr/>
          </p:nvSpPr>
          <p:spPr>
            <a:xfrm>
              <a:off x="211731" y="395096"/>
              <a:ext cx="1022336" cy="691388"/>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3200" u="none" cap="none" strike="noStrike">
                  <a:solidFill>
                    <a:srgbClr val="FFFFFF"/>
                  </a:solidFill>
                  <a:latin typeface="Calibri"/>
                  <a:ea typeface="Calibri"/>
                  <a:cs typeface="Calibri"/>
                  <a:sym typeface="Calibri"/>
                </a:rPr>
                <a:t>H</a:t>
              </a:r>
              <a:r>
                <a:rPr b="0" baseline="-25000" i="0" lang="en-US" sz="3200" u="none" cap="none" strike="noStrike">
                  <a:solidFill>
                    <a:srgbClr val="FFFFFF"/>
                  </a:solidFill>
                  <a:latin typeface="Calibri"/>
                  <a:ea typeface="Calibri"/>
                  <a:cs typeface="Calibri"/>
                  <a:sym typeface="Calibri"/>
                </a:rPr>
                <a:t>2</a:t>
              </a:r>
              <a:r>
                <a:rPr b="0" i="0" lang="en-US" sz="3200" u="none" cap="none" strike="noStrike">
                  <a:solidFill>
                    <a:srgbClr val="FFFFFF"/>
                  </a:solidFill>
                  <a:latin typeface="Calibri"/>
                  <a:ea typeface="Calibri"/>
                  <a:cs typeface="Calibri"/>
                  <a:sym typeface="Calibri"/>
                </a:rPr>
                <a:t>O</a:t>
              </a:r>
            </a:p>
          </p:txBody>
        </p:sp>
      </p:grpSp>
      <p:grpSp>
        <p:nvGrpSpPr>
          <p:cNvPr id="1313" name="Shape 1313"/>
          <p:cNvGrpSpPr/>
          <p:nvPr/>
        </p:nvGrpSpPr>
        <p:grpSpPr>
          <a:xfrm>
            <a:off x="16530344" y="7658817"/>
            <a:ext cx="1445803" cy="1481585"/>
            <a:chOff x="0" y="0"/>
            <a:chExt cx="1445802" cy="1481584"/>
          </a:xfrm>
        </p:grpSpPr>
        <p:sp>
          <p:nvSpPr>
            <p:cNvPr id="1314" name="Shape 1314"/>
            <p:cNvSpPr/>
            <p:nvPr/>
          </p:nvSpPr>
          <p:spPr>
            <a:xfrm>
              <a:off x="0" y="0"/>
              <a:ext cx="1445802" cy="1481584"/>
            </a:xfrm>
            <a:prstGeom prst="ellipse">
              <a:avLst/>
            </a:prstGeom>
            <a:solidFill>
              <a:srgbClr val="1F497D"/>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315" name="Shape 1315"/>
            <p:cNvSpPr/>
            <p:nvPr/>
          </p:nvSpPr>
          <p:spPr>
            <a:xfrm>
              <a:off x="211731" y="395096"/>
              <a:ext cx="1022336" cy="691388"/>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3200" u="none" cap="none" strike="noStrike">
                  <a:solidFill>
                    <a:srgbClr val="FFFFFF"/>
                  </a:solidFill>
                  <a:latin typeface="Calibri"/>
                  <a:ea typeface="Calibri"/>
                  <a:cs typeface="Calibri"/>
                  <a:sym typeface="Calibri"/>
                </a:rPr>
                <a:t>H</a:t>
              </a:r>
              <a:r>
                <a:rPr b="0" baseline="-25000" i="0" lang="en-US" sz="3200" u="none" cap="none" strike="noStrike">
                  <a:solidFill>
                    <a:srgbClr val="FFFFFF"/>
                  </a:solidFill>
                  <a:latin typeface="Calibri"/>
                  <a:ea typeface="Calibri"/>
                  <a:cs typeface="Calibri"/>
                  <a:sym typeface="Calibri"/>
                </a:rPr>
                <a:t>2</a:t>
              </a:r>
              <a:r>
                <a:rPr b="0" i="0" lang="en-US" sz="3200" u="none" cap="none" strike="noStrike">
                  <a:solidFill>
                    <a:srgbClr val="FFFFFF"/>
                  </a:solidFill>
                  <a:latin typeface="Calibri"/>
                  <a:ea typeface="Calibri"/>
                  <a:cs typeface="Calibri"/>
                  <a:sym typeface="Calibri"/>
                </a:rPr>
                <a:t>O</a:t>
              </a:r>
            </a:p>
          </p:txBody>
        </p:sp>
      </p:grpSp>
      <p:cxnSp>
        <p:nvCxnSpPr>
          <p:cNvPr id="1316" name="Shape 1316"/>
          <p:cNvCxnSpPr/>
          <p:nvPr/>
        </p:nvCxnSpPr>
        <p:spPr>
          <a:xfrm>
            <a:off x="15309125" y="6838950"/>
            <a:ext cx="0" cy="729160"/>
          </a:xfrm>
          <a:prstGeom prst="straightConnector1">
            <a:avLst/>
          </a:prstGeom>
          <a:noFill/>
          <a:ln cap="flat" cmpd="sng" w="114300">
            <a:solidFill>
              <a:srgbClr val="262626"/>
            </a:solidFill>
            <a:prstDash val="solid"/>
            <a:bevel/>
            <a:headEnd len="med" w="med" type="none"/>
            <a:tailEnd len="lg" w="lg" type="triangle"/>
          </a:ln>
          <a:effectLst>
            <a:outerShdw blurRad="76200" rotWithShape="0" dir="5400000" dist="38100">
              <a:srgbClr val="000000">
                <a:alpha val="37647"/>
              </a:srgbClr>
            </a:outerShdw>
          </a:effectLst>
        </p:spPr>
      </p:cxnSp>
      <p:cxnSp>
        <p:nvCxnSpPr>
          <p:cNvPr id="1317" name="Shape 1317"/>
          <p:cNvCxnSpPr/>
          <p:nvPr/>
        </p:nvCxnSpPr>
        <p:spPr>
          <a:xfrm>
            <a:off x="17222301" y="6838950"/>
            <a:ext cx="0" cy="729160"/>
          </a:xfrm>
          <a:prstGeom prst="straightConnector1">
            <a:avLst/>
          </a:prstGeom>
          <a:noFill/>
          <a:ln cap="flat" cmpd="sng" w="114300">
            <a:solidFill>
              <a:srgbClr val="262626"/>
            </a:solidFill>
            <a:prstDash val="solid"/>
            <a:bevel/>
            <a:headEnd len="med" w="med" type="none"/>
            <a:tailEnd len="lg" w="lg" type="triangle"/>
          </a:ln>
          <a:effectLst>
            <a:outerShdw blurRad="76200" rotWithShape="0" dir="5400000" dist="38100">
              <a:srgbClr val="000000">
                <a:alpha val="37647"/>
              </a:srgbClr>
            </a:outerShdw>
          </a:effectLst>
        </p:spPr>
      </p:cxnSp>
      <p:sp>
        <p:nvSpPr>
          <p:cNvPr id="1318" name="Shape 1318"/>
          <p:cNvSpPr/>
          <p:nvPr/>
        </p:nvSpPr>
        <p:spPr>
          <a:xfrm>
            <a:off x="10347110" y="7077807"/>
            <a:ext cx="8094713" cy="2605580"/>
          </a:xfrm>
          <a:custGeom>
            <a:pathLst>
              <a:path extrusionOk="0" h="120000" w="120000">
                <a:moveTo>
                  <a:pt x="21622" y="113376"/>
                </a:moveTo>
                <a:cubicBezTo>
                  <a:pt x="24361" y="111194"/>
                  <a:pt x="26988" y="105389"/>
                  <a:pt x="28863" y="99617"/>
                </a:cubicBezTo>
                <a:cubicBezTo>
                  <a:pt x="30743" y="93840"/>
                  <a:pt x="31295" y="83834"/>
                  <a:pt x="32902" y="78730"/>
                </a:cubicBezTo>
                <a:cubicBezTo>
                  <a:pt x="34508" y="73620"/>
                  <a:pt x="36037" y="71068"/>
                  <a:pt x="38503" y="68982"/>
                </a:cubicBezTo>
                <a:cubicBezTo>
                  <a:pt x="40968" y="66890"/>
                  <a:pt x="45041" y="66312"/>
                  <a:pt x="47690" y="66194"/>
                </a:cubicBezTo>
                <a:cubicBezTo>
                  <a:pt x="50346" y="66077"/>
                  <a:pt x="52505" y="66194"/>
                  <a:pt x="54418" y="68286"/>
                </a:cubicBezTo>
                <a:cubicBezTo>
                  <a:pt x="56326" y="70373"/>
                  <a:pt x="57749" y="73390"/>
                  <a:pt x="59166" y="78730"/>
                </a:cubicBezTo>
                <a:cubicBezTo>
                  <a:pt x="60588" y="84064"/>
                  <a:pt x="61297" y="94625"/>
                  <a:pt x="62931" y="100313"/>
                </a:cubicBezTo>
                <a:cubicBezTo>
                  <a:pt x="64571" y="106000"/>
                  <a:pt x="66708" y="110179"/>
                  <a:pt x="68984" y="112843"/>
                </a:cubicBezTo>
                <a:cubicBezTo>
                  <a:pt x="71260" y="115512"/>
                  <a:pt x="73463" y="115978"/>
                  <a:pt x="76604" y="116326"/>
                </a:cubicBezTo>
                <a:cubicBezTo>
                  <a:pt x="79739" y="116673"/>
                  <a:pt x="84598" y="118648"/>
                  <a:pt x="89156" y="119113"/>
                </a:cubicBezTo>
                <a:cubicBezTo>
                  <a:pt x="93713" y="119573"/>
                  <a:pt x="99616" y="120852"/>
                  <a:pt x="103944" y="119113"/>
                </a:cubicBezTo>
                <a:cubicBezTo>
                  <a:pt x="108279" y="117369"/>
                  <a:pt x="112502" y="116208"/>
                  <a:pt x="115152" y="108670"/>
                </a:cubicBezTo>
                <a:cubicBezTo>
                  <a:pt x="117807" y="101126"/>
                  <a:pt x="119375" y="87429"/>
                  <a:pt x="119860" y="73856"/>
                </a:cubicBezTo>
                <a:cubicBezTo>
                  <a:pt x="120345" y="60277"/>
                  <a:pt x="119486" y="37881"/>
                  <a:pt x="118069" y="27202"/>
                </a:cubicBezTo>
                <a:cubicBezTo>
                  <a:pt x="116647" y="16529"/>
                  <a:pt x="113958" y="13859"/>
                  <a:pt x="111342" y="9798"/>
                </a:cubicBezTo>
                <a:cubicBezTo>
                  <a:pt x="108731" y="5737"/>
                  <a:pt x="106115" y="4458"/>
                  <a:pt x="102377" y="2838"/>
                </a:cubicBezTo>
                <a:cubicBezTo>
                  <a:pt x="98645" y="1211"/>
                  <a:pt x="93898" y="-297"/>
                  <a:pt x="88933" y="50"/>
                </a:cubicBezTo>
                <a:cubicBezTo>
                  <a:pt x="83962" y="398"/>
                  <a:pt x="76158" y="3068"/>
                  <a:pt x="72571" y="4924"/>
                </a:cubicBezTo>
                <a:cubicBezTo>
                  <a:pt x="68984" y="6781"/>
                  <a:pt x="68984" y="8637"/>
                  <a:pt x="67416" y="11189"/>
                </a:cubicBezTo>
                <a:cubicBezTo>
                  <a:pt x="65849" y="13741"/>
                  <a:pt x="64872" y="15833"/>
                  <a:pt x="63154" y="20242"/>
                </a:cubicBezTo>
                <a:cubicBezTo>
                  <a:pt x="61436" y="24650"/>
                  <a:pt x="58859" y="33473"/>
                  <a:pt x="57107" y="37651"/>
                </a:cubicBezTo>
                <a:cubicBezTo>
                  <a:pt x="55350" y="41824"/>
                  <a:pt x="54256" y="43681"/>
                  <a:pt x="52622" y="45307"/>
                </a:cubicBezTo>
                <a:cubicBezTo>
                  <a:pt x="50987" y="46934"/>
                  <a:pt x="48522" y="46816"/>
                  <a:pt x="47289" y="47394"/>
                </a:cubicBezTo>
                <a:cubicBezTo>
                  <a:pt x="46056" y="47977"/>
                  <a:pt x="44265" y="47512"/>
                  <a:pt x="42313" y="47394"/>
                </a:cubicBezTo>
                <a:cubicBezTo>
                  <a:pt x="40360" y="47282"/>
                  <a:pt x="37309" y="48207"/>
                  <a:pt x="35591" y="46698"/>
                </a:cubicBezTo>
                <a:cubicBezTo>
                  <a:pt x="33872" y="45189"/>
                  <a:pt x="33275" y="42290"/>
                  <a:pt x="32004" y="38347"/>
                </a:cubicBezTo>
                <a:cubicBezTo>
                  <a:pt x="30732" y="34398"/>
                  <a:pt x="29203" y="27090"/>
                  <a:pt x="27970" y="23029"/>
                </a:cubicBezTo>
                <a:cubicBezTo>
                  <a:pt x="26737" y="18963"/>
                  <a:pt x="26486" y="16142"/>
                  <a:pt x="24606" y="13977"/>
                </a:cubicBezTo>
                <a:cubicBezTo>
                  <a:pt x="22726" y="11806"/>
                  <a:pt x="19430" y="10370"/>
                  <a:pt x="16702" y="10022"/>
                </a:cubicBezTo>
                <a:cubicBezTo>
                  <a:pt x="13974" y="9675"/>
                  <a:pt x="10554" y="9490"/>
                  <a:pt x="8245" y="11885"/>
                </a:cubicBezTo>
                <a:cubicBezTo>
                  <a:pt x="5941" y="14285"/>
                  <a:pt x="4239" y="18037"/>
                  <a:pt x="2867" y="24420"/>
                </a:cubicBezTo>
                <a:cubicBezTo>
                  <a:pt x="1495" y="30803"/>
                  <a:pt x="223" y="40663"/>
                  <a:pt x="0" y="50181"/>
                </a:cubicBezTo>
                <a:cubicBezTo>
                  <a:pt x="262" y="54825"/>
                  <a:pt x="-150" y="70951"/>
                  <a:pt x="1076" y="80121"/>
                </a:cubicBezTo>
                <a:cubicBezTo>
                  <a:pt x="2298" y="89286"/>
                  <a:pt x="5645" y="100918"/>
                  <a:pt x="7352" y="105187"/>
                </a:cubicBezTo>
                <a:cubicBezTo>
                  <a:pt x="9053" y="109455"/>
                  <a:pt x="10733" y="111547"/>
                  <a:pt x="12417" y="112708"/>
                </a:cubicBezTo>
                <a:cubicBezTo>
                  <a:pt x="14096" y="113869"/>
                  <a:pt x="18877" y="115557"/>
                  <a:pt x="21622" y="113376"/>
                </a:cubicBezTo>
                <a:close/>
              </a:path>
            </a:pathLst>
          </a:custGeom>
          <a:noFill/>
          <a:ln cap="flat" cmpd="sng" w="2540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grpSp>
        <p:nvGrpSpPr>
          <p:cNvPr id="1319" name="Shape 1319"/>
          <p:cNvGrpSpPr/>
          <p:nvPr/>
        </p:nvGrpSpPr>
        <p:grpSpPr>
          <a:xfrm>
            <a:off x="4107720" y="3407171"/>
            <a:ext cx="3050838" cy="1434242"/>
            <a:chOff x="0" y="0"/>
            <a:chExt cx="3050837" cy="1434240"/>
          </a:xfrm>
        </p:grpSpPr>
        <p:sp>
          <p:nvSpPr>
            <p:cNvPr id="1320" name="Shape 1320"/>
            <p:cNvSpPr/>
            <p:nvPr/>
          </p:nvSpPr>
          <p:spPr>
            <a:xfrm>
              <a:off x="0" y="0"/>
              <a:ext cx="3050837" cy="1434240"/>
            </a:xfrm>
            <a:prstGeom prst="ellipse">
              <a:avLst/>
            </a:prstGeom>
            <a:solidFill>
              <a:srgbClr val="FFFF00"/>
            </a:solidFill>
            <a:ln cap="flat" cmpd="sng" w="12700">
              <a:solidFill>
                <a:srgbClr val="4A7EBB"/>
              </a:solidFill>
              <a:prstDash val="solid"/>
              <a:bevel/>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404040"/>
                </a:buClr>
                <a:buFont typeface="Calibri"/>
                <a:buNone/>
              </a:pPr>
              <a:r>
                <a:t/>
              </a:r>
              <a:endParaRPr b="0" i="0" sz="2800" u="none" cap="none" strike="noStrike">
                <a:solidFill>
                  <a:srgbClr val="000000"/>
                </a:solidFill>
                <a:latin typeface="Arial"/>
                <a:ea typeface="Arial"/>
                <a:cs typeface="Arial"/>
                <a:sym typeface="Arial"/>
              </a:endParaRPr>
            </a:p>
          </p:txBody>
        </p:sp>
        <p:sp>
          <p:nvSpPr>
            <p:cNvPr id="1321" name="Shape 1321"/>
            <p:cNvSpPr/>
            <p:nvPr/>
          </p:nvSpPr>
          <p:spPr>
            <a:xfrm>
              <a:off x="446783" y="358979"/>
              <a:ext cx="2157266" cy="7162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404040"/>
                </a:buClr>
                <a:buSzPct val="25000"/>
                <a:buFont typeface="Calibri"/>
                <a:buNone/>
              </a:pPr>
              <a:r>
                <a:rPr b="0" i="0" lang="en-US" sz="3600" u="none" cap="none" strike="noStrike">
                  <a:solidFill>
                    <a:srgbClr val="404040"/>
                  </a:solidFill>
                  <a:latin typeface="Calibri"/>
                  <a:ea typeface="Calibri"/>
                  <a:cs typeface="Calibri"/>
                  <a:sym typeface="Calibri"/>
                </a:rPr>
                <a:t>YARN RM</a:t>
              </a:r>
            </a:p>
          </p:txBody>
        </p:sp>
      </p:grpSp>
      <p:cxnSp>
        <p:nvCxnSpPr>
          <p:cNvPr id="1322" name="Shape 1322"/>
          <p:cNvCxnSpPr/>
          <p:nvPr/>
        </p:nvCxnSpPr>
        <p:spPr>
          <a:xfrm flipH="1">
            <a:off x="7246178" y="3163290"/>
            <a:ext cx="6212300" cy="725674"/>
          </a:xfrm>
          <a:prstGeom prst="straightConnector1">
            <a:avLst/>
          </a:prstGeom>
          <a:noFill/>
          <a:ln cap="flat" cmpd="sng" w="114300">
            <a:solidFill>
              <a:srgbClr val="262626"/>
            </a:solidFill>
            <a:prstDash val="solid"/>
            <a:bevel/>
            <a:headEnd len="med" w="med" type="none"/>
            <a:tailEnd len="lg" w="lg" type="triangle"/>
          </a:ln>
          <a:effectLst>
            <a:outerShdw blurRad="76200" rotWithShape="0" dir="5400000" dist="38100">
              <a:srgbClr val="000000">
                <a:alpha val="37647"/>
              </a:srgbClr>
            </a:outerShdw>
          </a:effectLst>
        </p:spPr>
      </p:cxnSp>
      <p:cxnSp>
        <p:nvCxnSpPr>
          <p:cNvPr id="1323" name="Shape 1323"/>
          <p:cNvCxnSpPr/>
          <p:nvPr/>
        </p:nvCxnSpPr>
        <p:spPr>
          <a:xfrm>
            <a:off x="7262221" y="4314708"/>
            <a:ext cx="10017482" cy="0"/>
          </a:xfrm>
          <a:prstGeom prst="straightConnector1">
            <a:avLst/>
          </a:prstGeom>
          <a:noFill/>
          <a:ln cap="flat" cmpd="sng" w="114300">
            <a:solidFill>
              <a:srgbClr val="262626"/>
            </a:solidFill>
            <a:prstDash val="solid"/>
            <a:bevel/>
            <a:headEnd len="med" w="med" type="none"/>
            <a:tailEnd len="med" w="med" type="none"/>
          </a:ln>
          <a:effectLst>
            <a:outerShdw blurRad="76200" rotWithShape="0" dir="5400000" dist="38100">
              <a:srgbClr val="000000">
                <a:alpha val="37647"/>
              </a:srgbClr>
            </a:outerShdw>
          </a:effectLst>
        </p:spPr>
      </p:cxnSp>
      <p:cxnSp>
        <p:nvCxnSpPr>
          <p:cNvPr id="1324" name="Shape 1324"/>
          <p:cNvCxnSpPr/>
          <p:nvPr/>
        </p:nvCxnSpPr>
        <p:spPr>
          <a:xfrm>
            <a:off x="11436303" y="4269751"/>
            <a:ext cx="0" cy="895624"/>
          </a:xfrm>
          <a:prstGeom prst="straightConnector1">
            <a:avLst/>
          </a:prstGeom>
          <a:noFill/>
          <a:ln cap="flat" cmpd="sng" w="114300">
            <a:solidFill>
              <a:srgbClr val="262626"/>
            </a:solidFill>
            <a:prstDash val="solid"/>
            <a:bevel/>
            <a:headEnd len="med" w="med" type="none"/>
            <a:tailEnd len="lg" w="lg" type="triangle"/>
          </a:ln>
          <a:effectLst>
            <a:outerShdw blurRad="76200" rotWithShape="0" dir="5400000" dist="38100">
              <a:srgbClr val="000000">
                <a:alpha val="37647"/>
              </a:srgbClr>
            </a:outerShdw>
          </a:effectLst>
        </p:spPr>
      </p:cxnSp>
      <p:cxnSp>
        <p:nvCxnSpPr>
          <p:cNvPr id="1325" name="Shape 1325"/>
          <p:cNvCxnSpPr/>
          <p:nvPr/>
        </p:nvCxnSpPr>
        <p:spPr>
          <a:xfrm>
            <a:off x="15309125" y="4269751"/>
            <a:ext cx="0" cy="895624"/>
          </a:xfrm>
          <a:prstGeom prst="straightConnector1">
            <a:avLst/>
          </a:prstGeom>
          <a:noFill/>
          <a:ln cap="flat" cmpd="sng" w="114300">
            <a:solidFill>
              <a:srgbClr val="262626"/>
            </a:solidFill>
            <a:prstDash val="solid"/>
            <a:bevel/>
            <a:headEnd len="med" w="med" type="none"/>
            <a:tailEnd len="lg" w="lg" type="triangle"/>
          </a:ln>
          <a:effectLst>
            <a:outerShdw blurRad="76200" rotWithShape="0" dir="5400000" dist="38100">
              <a:srgbClr val="000000">
                <a:alpha val="37647"/>
              </a:srgbClr>
            </a:outerShdw>
          </a:effectLst>
        </p:spPr>
      </p:cxnSp>
      <p:cxnSp>
        <p:nvCxnSpPr>
          <p:cNvPr id="1326" name="Shape 1326"/>
          <p:cNvCxnSpPr/>
          <p:nvPr/>
        </p:nvCxnSpPr>
        <p:spPr>
          <a:xfrm>
            <a:off x="17222301" y="4269751"/>
            <a:ext cx="0" cy="895624"/>
          </a:xfrm>
          <a:prstGeom prst="straightConnector1">
            <a:avLst/>
          </a:prstGeom>
          <a:noFill/>
          <a:ln cap="flat" cmpd="sng" w="114300">
            <a:solidFill>
              <a:srgbClr val="262626"/>
            </a:solidFill>
            <a:prstDash val="solid"/>
            <a:bevel/>
            <a:headEnd len="med" w="med" type="none"/>
            <a:tailEnd len="lg" w="lg" type="triangle"/>
          </a:ln>
          <a:effectLst>
            <a:outerShdw blurRad="76200" rotWithShape="0" dir="5400000" dist="38100">
              <a:srgbClr val="000000">
                <a:alpha val="37647"/>
              </a:srgbClr>
            </a:outerShdw>
          </a:effectLst>
        </p:spPr>
      </p:cxnSp>
      <p:cxnSp>
        <p:nvCxnSpPr>
          <p:cNvPr id="1327" name="Shape 1327"/>
          <p:cNvCxnSpPr/>
          <p:nvPr/>
        </p:nvCxnSpPr>
        <p:spPr>
          <a:xfrm flipH="1">
            <a:off x="11363368" y="10659642"/>
            <a:ext cx="5858932" cy="0"/>
          </a:xfrm>
          <a:prstGeom prst="straightConnector1">
            <a:avLst/>
          </a:prstGeom>
          <a:noFill/>
          <a:ln cap="flat" cmpd="sng" w="152400">
            <a:solidFill>
              <a:srgbClr val="C6D9F1"/>
            </a:solidFill>
            <a:prstDash val="solid"/>
            <a:bevel/>
            <a:headEnd len="med" w="med" type="none"/>
            <a:tailEnd len="med" w="med" type="none"/>
          </a:ln>
        </p:spPr>
      </p:cxnSp>
      <p:cxnSp>
        <p:nvCxnSpPr>
          <p:cNvPr id="1328" name="Shape 1328"/>
          <p:cNvCxnSpPr/>
          <p:nvPr/>
        </p:nvCxnSpPr>
        <p:spPr>
          <a:xfrm flipH="1" rot="10800000">
            <a:off x="15309126" y="8987199"/>
            <a:ext cx="2" cy="1748296"/>
          </a:xfrm>
          <a:prstGeom prst="straightConnector1">
            <a:avLst/>
          </a:prstGeom>
          <a:noFill/>
          <a:ln cap="flat" cmpd="sng" w="152400">
            <a:solidFill>
              <a:srgbClr val="C6D9F1"/>
            </a:solidFill>
            <a:prstDash val="solid"/>
            <a:bevel/>
            <a:headEnd len="lg" w="lg" type="triangle"/>
            <a:tailEnd len="lg" w="lg" type="triangle"/>
          </a:ln>
        </p:spPr>
      </p:cxnSp>
      <p:cxnSp>
        <p:nvCxnSpPr>
          <p:cNvPr id="1329" name="Shape 1329"/>
          <p:cNvCxnSpPr/>
          <p:nvPr/>
        </p:nvCxnSpPr>
        <p:spPr>
          <a:xfrm flipH="1" rot="10800000">
            <a:off x="17284443" y="8983056"/>
            <a:ext cx="2" cy="1748296"/>
          </a:xfrm>
          <a:prstGeom prst="straightConnector1">
            <a:avLst/>
          </a:prstGeom>
          <a:noFill/>
          <a:ln cap="flat" cmpd="sng" w="152400">
            <a:solidFill>
              <a:srgbClr val="C6D9F1"/>
            </a:solidFill>
            <a:prstDash val="solid"/>
            <a:bevel/>
            <a:headEnd len="lg" w="lg" type="triangle"/>
            <a:tailEnd len="lg" w="lg" type="triangle"/>
          </a:ln>
        </p:spPr>
      </p:cxnSp>
      <p:cxnSp>
        <p:nvCxnSpPr>
          <p:cNvPr id="1330" name="Shape 1330"/>
          <p:cNvCxnSpPr/>
          <p:nvPr/>
        </p:nvCxnSpPr>
        <p:spPr>
          <a:xfrm flipH="1" rot="10800000">
            <a:off x="11450110" y="8975535"/>
            <a:ext cx="2" cy="1748296"/>
          </a:xfrm>
          <a:prstGeom prst="straightConnector1">
            <a:avLst/>
          </a:prstGeom>
          <a:noFill/>
          <a:ln cap="flat" cmpd="sng" w="152400">
            <a:solidFill>
              <a:srgbClr val="C6D9F1"/>
            </a:solidFill>
            <a:prstDash val="solid"/>
            <a:bevel/>
            <a:headEnd len="lg" w="lg" type="triangle"/>
            <a:tailEnd len="lg" w="lg" type="triangle"/>
          </a:ln>
        </p:spPr>
      </p:cxn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34" name="Shape 1334"/>
        <p:cNvGrpSpPr/>
        <p:nvPr/>
      </p:nvGrpSpPr>
      <p:grpSpPr>
        <a:xfrm>
          <a:off x="0" y="0"/>
          <a:ext cx="0" cy="0"/>
          <a:chOff x="0" y="0"/>
          <a:chExt cx="0" cy="0"/>
        </a:xfrm>
      </p:grpSpPr>
      <p:grpSp>
        <p:nvGrpSpPr>
          <p:cNvPr id="1335" name="Shape 1335"/>
          <p:cNvGrpSpPr/>
          <p:nvPr/>
        </p:nvGrpSpPr>
        <p:grpSpPr>
          <a:xfrm>
            <a:off x="3853492" y="3392510"/>
            <a:ext cx="7886072" cy="1564878"/>
            <a:chOff x="0" y="0"/>
            <a:chExt cx="7886071" cy="1564876"/>
          </a:xfrm>
        </p:grpSpPr>
        <p:sp>
          <p:nvSpPr>
            <p:cNvPr id="1336" name="Shape 1336"/>
            <p:cNvSpPr/>
            <p:nvPr/>
          </p:nvSpPr>
          <p:spPr>
            <a:xfrm>
              <a:off x="1107212" y="185536"/>
              <a:ext cx="6778859" cy="1193800"/>
            </a:xfrm>
            <a:custGeom>
              <a:pathLst>
                <a:path extrusionOk="0" h="120000" w="120000">
                  <a:moveTo>
                    <a:pt x="1094" y="0"/>
                  </a:moveTo>
                  <a:lnTo>
                    <a:pt x="119922" y="0"/>
                  </a:lnTo>
                  <a:lnTo>
                    <a:pt x="109900" y="53344"/>
                  </a:lnTo>
                  <a:lnTo>
                    <a:pt x="120000" y="120000"/>
                  </a:lnTo>
                  <a:lnTo>
                    <a:pt x="0" y="120000"/>
                  </a:lnTo>
                </a:path>
              </a:pathLst>
            </a:custGeom>
            <a:noFill/>
            <a:ln cap="flat" cmpd="sng" w="50800">
              <a:solidFill>
                <a:srgbClr val="A9A9A9"/>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337" name="Shape 1337"/>
            <p:cNvSpPr/>
            <p:nvPr/>
          </p:nvSpPr>
          <p:spPr>
            <a:xfrm>
              <a:off x="0" y="0"/>
              <a:ext cx="1564876" cy="1564876"/>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338" name="Shape 1338"/>
            <p:cNvSpPr/>
            <p:nvPr/>
          </p:nvSpPr>
          <p:spPr>
            <a:xfrm>
              <a:off x="537035" y="407207"/>
              <a:ext cx="478105" cy="737762"/>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1</a:t>
              </a:r>
            </a:p>
          </p:txBody>
        </p:sp>
      </p:grpSp>
      <p:grpSp>
        <p:nvGrpSpPr>
          <p:cNvPr id="1339" name="Shape 1339"/>
          <p:cNvGrpSpPr/>
          <p:nvPr/>
        </p:nvGrpSpPr>
        <p:grpSpPr>
          <a:xfrm>
            <a:off x="3853492" y="6038198"/>
            <a:ext cx="7886072" cy="1564876"/>
            <a:chOff x="0" y="0"/>
            <a:chExt cx="7886071" cy="1564876"/>
          </a:xfrm>
        </p:grpSpPr>
        <p:sp>
          <p:nvSpPr>
            <p:cNvPr id="1340" name="Shape 1340"/>
            <p:cNvSpPr/>
            <p:nvPr/>
          </p:nvSpPr>
          <p:spPr>
            <a:xfrm>
              <a:off x="1107212" y="185536"/>
              <a:ext cx="6778859" cy="1193800"/>
            </a:xfrm>
            <a:custGeom>
              <a:pathLst>
                <a:path extrusionOk="0" h="120000" w="120000">
                  <a:moveTo>
                    <a:pt x="1094" y="0"/>
                  </a:moveTo>
                  <a:lnTo>
                    <a:pt x="119922" y="0"/>
                  </a:lnTo>
                  <a:lnTo>
                    <a:pt x="109900" y="53344"/>
                  </a:lnTo>
                  <a:lnTo>
                    <a:pt x="120000" y="120000"/>
                  </a:lnTo>
                  <a:lnTo>
                    <a:pt x="0" y="120000"/>
                  </a:lnTo>
                </a:path>
              </a:pathLst>
            </a:custGeom>
            <a:noFill/>
            <a:ln cap="flat" cmpd="sng" w="50800">
              <a:solidFill>
                <a:srgbClr val="A9A9A9"/>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341" name="Shape 1341"/>
            <p:cNvSpPr/>
            <p:nvPr/>
          </p:nvSpPr>
          <p:spPr>
            <a:xfrm>
              <a:off x="0" y="0"/>
              <a:ext cx="1564876" cy="1564876"/>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342" name="Shape 1342"/>
            <p:cNvSpPr/>
            <p:nvPr/>
          </p:nvSpPr>
          <p:spPr>
            <a:xfrm>
              <a:off x="537035" y="407207"/>
              <a:ext cx="490805" cy="750461"/>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2</a:t>
              </a:r>
            </a:p>
          </p:txBody>
        </p:sp>
      </p:grpSp>
      <p:grpSp>
        <p:nvGrpSpPr>
          <p:cNvPr id="1343" name="Shape 1343"/>
          <p:cNvGrpSpPr/>
          <p:nvPr/>
        </p:nvGrpSpPr>
        <p:grpSpPr>
          <a:xfrm>
            <a:off x="12510538" y="3392510"/>
            <a:ext cx="7886072" cy="1564878"/>
            <a:chOff x="0" y="0"/>
            <a:chExt cx="7886071" cy="1564876"/>
          </a:xfrm>
        </p:grpSpPr>
        <p:sp>
          <p:nvSpPr>
            <p:cNvPr id="1344" name="Shape 1344"/>
            <p:cNvSpPr/>
            <p:nvPr/>
          </p:nvSpPr>
          <p:spPr>
            <a:xfrm>
              <a:off x="1107212" y="185536"/>
              <a:ext cx="6778859" cy="1193800"/>
            </a:xfrm>
            <a:custGeom>
              <a:pathLst>
                <a:path extrusionOk="0" h="120000" w="120000">
                  <a:moveTo>
                    <a:pt x="1094" y="0"/>
                  </a:moveTo>
                  <a:lnTo>
                    <a:pt x="119922" y="0"/>
                  </a:lnTo>
                  <a:lnTo>
                    <a:pt x="109900" y="53344"/>
                  </a:lnTo>
                  <a:lnTo>
                    <a:pt x="120000" y="120000"/>
                  </a:lnTo>
                  <a:lnTo>
                    <a:pt x="0" y="120000"/>
                  </a:lnTo>
                </a:path>
              </a:pathLst>
            </a:custGeom>
            <a:noFill/>
            <a:ln cap="flat" cmpd="sng" w="50800">
              <a:solidFill>
                <a:srgbClr val="A9A9A9"/>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345" name="Shape 1345"/>
            <p:cNvSpPr/>
            <p:nvPr/>
          </p:nvSpPr>
          <p:spPr>
            <a:xfrm>
              <a:off x="0" y="0"/>
              <a:ext cx="1564876" cy="1564876"/>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346" name="Shape 1346"/>
            <p:cNvSpPr/>
            <p:nvPr/>
          </p:nvSpPr>
          <p:spPr>
            <a:xfrm>
              <a:off x="537035" y="407207"/>
              <a:ext cx="478105" cy="737762"/>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4</a:t>
              </a:r>
            </a:p>
          </p:txBody>
        </p:sp>
      </p:grpSp>
      <p:grpSp>
        <p:nvGrpSpPr>
          <p:cNvPr id="1347" name="Shape 1347"/>
          <p:cNvGrpSpPr/>
          <p:nvPr/>
        </p:nvGrpSpPr>
        <p:grpSpPr>
          <a:xfrm>
            <a:off x="12510538" y="8770240"/>
            <a:ext cx="7886072" cy="1564878"/>
            <a:chOff x="0" y="0"/>
            <a:chExt cx="7886071" cy="1564876"/>
          </a:xfrm>
        </p:grpSpPr>
        <p:sp>
          <p:nvSpPr>
            <p:cNvPr id="1348" name="Shape 1348"/>
            <p:cNvSpPr/>
            <p:nvPr/>
          </p:nvSpPr>
          <p:spPr>
            <a:xfrm>
              <a:off x="1107212" y="185536"/>
              <a:ext cx="6778859" cy="1193800"/>
            </a:xfrm>
            <a:custGeom>
              <a:pathLst>
                <a:path extrusionOk="0" h="120000" w="120000">
                  <a:moveTo>
                    <a:pt x="1094" y="0"/>
                  </a:moveTo>
                  <a:lnTo>
                    <a:pt x="119922" y="0"/>
                  </a:lnTo>
                  <a:lnTo>
                    <a:pt x="109900" y="53344"/>
                  </a:lnTo>
                  <a:lnTo>
                    <a:pt x="120000" y="120000"/>
                  </a:lnTo>
                  <a:lnTo>
                    <a:pt x="0" y="120000"/>
                  </a:lnTo>
                </a:path>
              </a:pathLst>
            </a:custGeom>
            <a:noFill/>
            <a:ln cap="flat" cmpd="sng" w="50800">
              <a:solidFill>
                <a:srgbClr val="A9A9A9"/>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349" name="Shape 1349"/>
            <p:cNvSpPr/>
            <p:nvPr/>
          </p:nvSpPr>
          <p:spPr>
            <a:xfrm>
              <a:off x="0" y="0"/>
              <a:ext cx="1564876" cy="1564876"/>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350" name="Shape 1350"/>
            <p:cNvSpPr/>
            <p:nvPr/>
          </p:nvSpPr>
          <p:spPr>
            <a:xfrm>
              <a:off x="537035" y="407207"/>
              <a:ext cx="478105" cy="737762"/>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6</a:t>
              </a:r>
            </a:p>
          </p:txBody>
        </p:sp>
      </p:grpSp>
      <p:sp>
        <p:nvSpPr>
          <p:cNvPr id="1351" name="Shape 1351"/>
          <p:cNvSpPr/>
          <p:nvPr/>
        </p:nvSpPr>
        <p:spPr>
          <a:xfrm>
            <a:off x="5040473" y="3815267"/>
            <a:ext cx="6174646" cy="719363"/>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Introduction to H2O</a:t>
            </a:r>
          </a:p>
        </p:txBody>
      </p:sp>
      <p:sp>
        <p:nvSpPr>
          <p:cNvPr id="1352" name="Shape 1352"/>
          <p:cNvSpPr/>
          <p:nvPr/>
        </p:nvSpPr>
        <p:spPr>
          <a:xfrm>
            <a:off x="5459492" y="6507242"/>
            <a:ext cx="5808916" cy="639486"/>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H2O Best Practices [Munging]</a:t>
            </a:r>
          </a:p>
        </p:txBody>
      </p:sp>
      <p:sp>
        <p:nvSpPr>
          <p:cNvPr id="1353" name="Shape 1353"/>
          <p:cNvSpPr/>
          <p:nvPr/>
        </p:nvSpPr>
        <p:spPr>
          <a:xfrm>
            <a:off x="14001426" y="3836571"/>
            <a:ext cx="5808915" cy="639486"/>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Hadoop Adminstration</a:t>
            </a:r>
          </a:p>
        </p:txBody>
      </p:sp>
      <p:sp>
        <p:nvSpPr>
          <p:cNvPr id="1354" name="Shape 1354"/>
          <p:cNvSpPr/>
          <p:nvPr/>
        </p:nvSpPr>
        <p:spPr>
          <a:xfrm>
            <a:off x="14001426" y="9131028"/>
            <a:ext cx="5808915" cy="639486"/>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Productionalizing Models</a:t>
            </a:r>
          </a:p>
        </p:txBody>
      </p:sp>
      <p:sp>
        <p:nvSpPr>
          <p:cNvPr id="1355" name="Shape 1355"/>
          <p:cNvSpPr txBox="1"/>
          <p:nvPr>
            <p:ph type="title"/>
          </p:nvPr>
        </p:nvSpPr>
        <p:spPr>
          <a:xfrm>
            <a:off x="3962400" y="-18933"/>
            <a:ext cx="16459200" cy="1763066"/>
          </a:xfrm>
          <a:prstGeom prst="rect">
            <a:avLst/>
          </a:prstGeom>
          <a:noFill/>
          <a:ln>
            <a:noFill/>
          </a:ln>
        </p:spPr>
        <p:txBody>
          <a:bodyPr anchorCtr="0" anchor="ctr" bIns="91375" lIns="91375" rIns="91375" tIns="91375">
            <a:noAutofit/>
          </a:bodyPr>
          <a:lstStyle/>
          <a:p>
            <a:pPr indent="0" lvl="0" marL="0" marR="0" rtl="0" algn="ctr">
              <a:lnSpc>
                <a:spcPct val="100000"/>
              </a:lnSpc>
              <a:spcBef>
                <a:spcPts val="0"/>
              </a:spcBef>
              <a:spcAft>
                <a:spcPts val="0"/>
              </a:spcAft>
              <a:buClr>
                <a:srgbClr val="000000"/>
              </a:buClr>
              <a:buSzPct val="25000"/>
              <a:buFont typeface="Trebuchet MS"/>
              <a:buNone/>
            </a:pPr>
            <a:r>
              <a:rPr b="1" i="0" lang="en-US" sz="6400" u="none" cap="none" strike="noStrike">
                <a:solidFill>
                  <a:srgbClr val="000000"/>
                </a:solidFill>
                <a:latin typeface="Trebuchet MS"/>
                <a:ea typeface="Trebuchet MS"/>
                <a:cs typeface="Trebuchet MS"/>
                <a:sym typeface="Trebuchet MS"/>
              </a:rPr>
              <a:t>H2O Training</a:t>
            </a:r>
          </a:p>
        </p:txBody>
      </p:sp>
      <p:grpSp>
        <p:nvGrpSpPr>
          <p:cNvPr id="1356" name="Shape 1356"/>
          <p:cNvGrpSpPr/>
          <p:nvPr/>
        </p:nvGrpSpPr>
        <p:grpSpPr>
          <a:xfrm>
            <a:off x="3853492" y="8770240"/>
            <a:ext cx="7886072" cy="1564878"/>
            <a:chOff x="0" y="0"/>
            <a:chExt cx="7886071" cy="1564876"/>
          </a:xfrm>
        </p:grpSpPr>
        <p:sp>
          <p:nvSpPr>
            <p:cNvPr id="1357" name="Shape 1357"/>
            <p:cNvSpPr/>
            <p:nvPr/>
          </p:nvSpPr>
          <p:spPr>
            <a:xfrm>
              <a:off x="1107212" y="185536"/>
              <a:ext cx="6778859" cy="1193800"/>
            </a:xfrm>
            <a:custGeom>
              <a:pathLst>
                <a:path extrusionOk="0" h="120000" w="120000">
                  <a:moveTo>
                    <a:pt x="1094" y="0"/>
                  </a:moveTo>
                  <a:lnTo>
                    <a:pt x="119922" y="0"/>
                  </a:lnTo>
                  <a:lnTo>
                    <a:pt x="109900" y="53344"/>
                  </a:lnTo>
                  <a:lnTo>
                    <a:pt x="120000" y="120000"/>
                  </a:lnTo>
                  <a:lnTo>
                    <a:pt x="0" y="120000"/>
                  </a:lnTo>
                </a:path>
              </a:pathLst>
            </a:custGeom>
            <a:noFill/>
            <a:ln cap="flat" cmpd="sng" w="50800">
              <a:solidFill>
                <a:srgbClr val="A9A9A9"/>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358" name="Shape 1358"/>
            <p:cNvSpPr/>
            <p:nvPr/>
          </p:nvSpPr>
          <p:spPr>
            <a:xfrm>
              <a:off x="0" y="0"/>
              <a:ext cx="1564876" cy="1564876"/>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359" name="Shape 1359"/>
            <p:cNvSpPr/>
            <p:nvPr/>
          </p:nvSpPr>
          <p:spPr>
            <a:xfrm>
              <a:off x="537035" y="407207"/>
              <a:ext cx="478105" cy="737762"/>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3</a:t>
              </a:r>
            </a:p>
          </p:txBody>
        </p:sp>
      </p:grpSp>
      <p:sp>
        <p:nvSpPr>
          <p:cNvPr id="1360" name="Shape 1360"/>
          <p:cNvSpPr/>
          <p:nvPr/>
        </p:nvSpPr>
        <p:spPr>
          <a:xfrm>
            <a:off x="5459492" y="9239286"/>
            <a:ext cx="5808916" cy="639484"/>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H2O Best Practices [Modeling]</a:t>
            </a:r>
          </a:p>
        </p:txBody>
      </p:sp>
      <p:grpSp>
        <p:nvGrpSpPr>
          <p:cNvPr id="1361" name="Shape 1361"/>
          <p:cNvGrpSpPr/>
          <p:nvPr/>
        </p:nvGrpSpPr>
        <p:grpSpPr>
          <a:xfrm>
            <a:off x="12262284" y="5785098"/>
            <a:ext cx="8382581" cy="1663403"/>
            <a:chOff x="0" y="0"/>
            <a:chExt cx="8382580" cy="1663401"/>
          </a:xfrm>
        </p:grpSpPr>
        <p:sp>
          <p:nvSpPr>
            <p:cNvPr id="1362" name="Shape 1362"/>
            <p:cNvSpPr/>
            <p:nvPr/>
          </p:nvSpPr>
          <p:spPr>
            <a:xfrm>
              <a:off x="1176923" y="197218"/>
              <a:ext cx="7205657" cy="1268963"/>
            </a:xfrm>
            <a:custGeom>
              <a:pathLst>
                <a:path extrusionOk="0" h="120000" w="120000">
                  <a:moveTo>
                    <a:pt x="1094" y="0"/>
                  </a:moveTo>
                  <a:lnTo>
                    <a:pt x="119922" y="0"/>
                  </a:lnTo>
                  <a:lnTo>
                    <a:pt x="109900" y="53344"/>
                  </a:lnTo>
                  <a:lnTo>
                    <a:pt x="120000" y="120000"/>
                  </a:lnTo>
                  <a:lnTo>
                    <a:pt x="0" y="120000"/>
                  </a:lnTo>
                </a:path>
              </a:pathLst>
            </a:custGeom>
            <a:solidFill>
              <a:srgbClr val="FBE91F"/>
            </a:solidFill>
            <a:ln cap="flat" cmpd="sng" w="50800">
              <a:solidFill>
                <a:srgbClr val="FFFB00"/>
              </a:solidFill>
              <a:prstDash val="solid"/>
              <a:round/>
              <a:headEnd len="med" w="med" type="none"/>
              <a:tailEnd len="med" w="med" type="none"/>
            </a:ln>
            <a:effectLst>
              <a:outerShdw blurRad="76200" rotWithShape="0" dir="5400000" dist="38100">
                <a:srgbClr val="000000">
                  <a:alpha val="37647"/>
                </a:srgbClr>
              </a:outerShdw>
            </a:effectLst>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2800" u="none" cap="none" strike="noStrike">
                  <a:solidFill>
                    <a:srgbClr val="000000"/>
                  </a:solidFill>
                  <a:latin typeface="Arial"/>
                  <a:ea typeface="Arial"/>
                  <a:cs typeface="Arial"/>
                  <a:sym typeface="Arial"/>
                </a:rPr>
                <a:t>sp</a:t>
              </a:r>
            </a:p>
          </p:txBody>
        </p:sp>
        <p:sp>
          <p:nvSpPr>
            <p:cNvPr id="1363" name="Shape 1363"/>
            <p:cNvSpPr/>
            <p:nvPr/>
          </p:nvSpPr>
          <p:spPr>
            <a:xfrm>
              <a:off x="0" y="0"/>
              <a:ext cx="1663401" cy="1663401"/>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364" name="Shape 1364"/>
            <p:cNvSpPr/>
            <p:nvPr/>
          </p:nvSpPr>
          <p:spPr>
            <a:xfrm>
              <a:off x="570847" y="432845"/>
              <a:ext cx="521706" cy="797711"/>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5</a:t>
              </a:r>
            </a:p>
          </p:txBody>
        </p:sp>
      </p:grpSp>
      <p:sp>
        <p:nvSpPr>
          <p:cNvPr id="1365" name="Shape 1365"/>
          <p:cNvSpPr/>
          <p:nvPr/>
        </p:nvSpPr>
        <p:spPr>
          <a:xfrm>
            <a:off x="14038953" y="6303407"/>
            <a:ext cx="5808916" cy="639484"/>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Sparkling Water</a:t>
            </a: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69" name="Shape 1369"/>
        <p:cNvGrpSpPr/>
        <p:nvPr/>
      </p:nvGrpSpPr>
      <p:grpSpPr>
        <a:xfrm>
          <a:off x="0" y="0"/>
          <a:ext cx="0" cy="0"/>
          <a:chOff x="0" y="0"/>
          <a:chExt cx="0" cy="0"/>
        </a:xfrm>
      </p:grpSpPr>
      <p:sp>
        <p:nvSpPr>
          <p:cNvPr id="1370" name="Shape 1370"/>
          <p:cNvSpPr txBox="1"/>
          <p:nvPr>
            <p:ph type="title"/>
          </p:nvPr>
        </p:nvSpPr>
        <p:spPr>
          <a:xfrm>
            <a:off x="3962400" y="-18933"/>
            <a:ext cx="16459200" cy="1763066"/>
          </a:xfrm>
          <a:prstGeom prst="rect">
            <a:avLst/>
          </a:prstGeom>
          <a:noFill/>
          <a:ln>
            <a:noFill/>
          </a:ln>
        </p:spPr>
        <p:txBody>
          <a:bodyPr anchorCtr="0" anchor="ctr" bIns="91375" lIns="91375" rIns="91375" tIns="91375">
            <a:noAutofit/>
          </a:bodyPr>
          <a:lstStyle/>
          <a:p>
            <a:pPr indent="0" lvl="0" marL="0" marR="0" rtl="0" algn="ctr">
              <a:lnSpc>
                <a:spcPct val="100000"/>
              </a:lnSpc>
              <a:spcBef>
                <a:spcPts val="0"/>
              </a:spcBef>
              <a:spcAft>
                <a:spcPts val="0"/>
              </a:spcAft>
              <a:buClr>
                <a:srgbClr val="000000"/>
              </a:buClr>
              <a:buSzPct val="25000"/>
              <a:buFont typeface="Helvetica Neue"/>
              <a:buNone/>
            </a:pPr>
            <a:r>
              <a:rPr b="1" i="0" lang="en-US" sz="6400" u="none" cap="none" strike="noStrike">
                <a:solidFill>
                  <a:srgbClr val="000000"/>
                </a:solidFill>
                <a:latin typeface="Helvetica Neue"/>
                <a:ea typeface="Helvetica Neue"/>
                <a:cs typeface="Helvetica Neue"/>
                <a:sym typeface="Helvetica Neue"/>
              </a:rPr>
              <a:t>What is Sparkling Water?</a:t>
            </a:r>
          </a:p>
        </p:txBody>
      </p:sp>
      <p:sp>
        <p:nvSpPr>
          <p:cNvPr id="1371" name="Shape 1371"/>
          <p:cNvSpPr/>
          <p:nvPr/>
        </p:nvSpPr>
        <p:spPr>
          <a:xfrm>
            <a:off x="3613421" y="2454723"/>
            <a:ext cx="16166027" cy="6689558"/>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365C0"/>
              </a:buClr>
              <a:buSzPct val="25000"/>
              <a:buFont typeface="Helvetica Neue"/>
              <a:buNone/>
            </a:pPr>
            <a:r>
              <a:rPr b="1" i="0" lang="en-US" sz="4680" u="none" cap="none" strike="noStrike">
                <a:solidFill>
                  <a:srgbClr val="0365C0"/>
                </a:solidFill>
                <a:latin typeface="Helvetica Neue"/>
                <a:ea typeface="Helvetica Neue"/>
                <a:cs typeface="Helvetica Neue"/>
                <a:sym typeface="Helvetica Neue"/>
              </a:rPr>
              <a:t>Provides</a:t>
            </a:r>
          </a:p>
          <a:p>
            <a:pPr indent="279400" lvl="1" marL="0" marR="0" rtl="0" algn="l">
              <a:lnSpc>
                <a:spcPct val="100000"/>
              </a:lnSpc>
              <a:spcBef>
                <a:spcPts val="5400"/>
              </a:spcBef>
              <a:spcAft>
                <a:spcPts val="0"/>
              </a:spcAft>
              <a:buClr>
                <a:srgbClr val="53585F"/>
              </a:buClr>
              <a:buSzPct val="25000"/>
              <a:buFont typeface="Helvetica Neue"/>
              <a:buNone/>
            </a:pPr>
            <a:r>
              <a:rPr b="0" i="0" lang="en-US" sz="4680" u="none" cap="none" strike="noStrike">
                <a:solidFill>
                  <a:srgbClr val="53585F"/>
                </a:solidFill>
                <a:latin typeface="Helvetica Neue"/>
                <a:ea typeface="Helvetica Neue"/>
                <a:cs typeface="Helvetica Neue"/>
                <a:sym typeface="Helvetica Neue"/>
              </a:rPr>
              <a:t>Transparent integration of H2O with Spark ecosystem</a:t>
            </a:r>
          </a:p>
          <a:p>
            <a:pPr indent="279400" lvl="1" marL="0" marR="0" rtl="0" algn="l">
              <a:lnSpc>
                <a:spcPct val="100000"/>
              </a:lnSpc>
              <a:spcBef>
                <a:spcPts val="5400"/>
              </a:spcBef>
              <a:spcAft>
                <a:spcPts val="0"/>
              </a:spcAft>
              <a:buClr>
                <a:srgbClr val="53585F"/>
              </a:buClr>
              <a:buSzPct val="25000"/>
              <a:buFont typeface="Helvetica Neue"/>
              <a:buNone/>
            </a:pPr>
            <a:r>
              <a:rPr b="0" i="0" lang="en-US" sz="4680" u="none" cap="none" strike="noStrike">
                <a:solidFill>
                  <a:srgbClr val="53585F"/>
                </a:solidFill>
                <a:latin typeface="Helvetica Neue"/>
                <a:ea typeface="Helvetica Neue"/>
                <a:cs typeface="Helvetica Neue"/>
                <a:sym typeface="Helvetica Neue"/>
              </a:rPr>
              <a:t>Transparent use of </a:t>
            </a:r>
            <a:r>
              <a:rPr b="0" i="0" lang="en-US" sz="4680" u="none" cap="none" strike="noStrike">
                <a:solidFill>
                  <a:srgbClr val="0365C0"/>
                </a:solidFill>
                <a:latin typeface="Helvetica Neue"/>
                <a:ea typeface="Helvetica Neue"/>
                <a:cs typeface="Helvetica Neue"/>
                <a:sym typeface="Helvetica Neue"/>
              </a:rPr>
              <a:t>H2O data structures</a:t>
            </a:r>
            <a:r>
              <a:rPr b="0" i="0" lang="en-US" sz="4680" u="none" cap="none" strike="noStrike">
                <a:solidFill>
                  <a:srgbClr val="53585F"/>
                </a:solidFill>
                <a:latin typeface="Helvetica Neue"/>
                <a:ea typeface="Helvetica Neue"/>
                <a:cs typeface="Helvetica Neue"/>
                <a:sym typeface="Helvetica Neue"/>
              </a:rPr>
              <a:t> and </a:t>
            </a:r>
            <a:r>
              <a:rPr b="0" i="0" lang="en-US" sz="4680" u="none" cap="none" strike="noStrike">
                <a:solidFill>
                  <a:srgbClr val="0365C0"/>
                </a:solidFill>
                <a:latin typeface="Helvetica Neue"/>
                <a:ea typeface="Helvetica Neue"/>
                <a:cs typeface="Helvetica Neue"/>
                <a:sym typeface="Helvetica Neue"/>
              </a:rPr>
              <a:t>algorithms</a:t>
            </a:r>
            <a:r>
              <a:rPr b="0" i="0" lang="en-US" sz="4680" u="none" cap="none" strike="noStrike">
                <a:solidFill>
                  <a:srgbClr val="53585F"/>
                </a:solidFill>
                <a:latin typeface="Helvetica Neue"/>
                <a:ea typeface="Helvetica Neue"/>
                <a:cs typeface="Helvetica Neue"/>
                <a:sym typeface="Helvetica Neue"/>
              </a:rPr>
              <a:t> with Spark API</a:t>
            </a:r>
          </a:p>
          <a:p>
            <a:pPr indent="279400" lvl="0" marL="0" marR="0" rtl="0" algn="l">
              <a:lnSpc>
                <a:spcPct val="100000"/>
              </a:lnSpc>
              <a:spcBef>
                <a:spcPts val="5400"/>
              </a:spcBef>
              <a:spcAft>
                <a:spcPts val="0"/>
              </a:spcAft>
              <a:buClr>
                <a:srgbClr val="0365C0"/>
              </a:buClr>
              <a:buSzPct val="25000"/>
              <a:buFont typeface="Helvetica Neue"/>
              <a:buNone/>
            </a:pPr>
            <a:r>
              <a:rPr b="1" i="0" lang="en-US" sz="4680" u="none" cap="none" strike="noStrike">
                <a:solidFill>
                  <a:srgbClr val="0365C0"/>
                </a:solidFill>
                <a:latin typeface="Helvetica Neue"/>
                <a:ea typeface="Helvetica Neue"/>
                <a:cs typeface="Helvetica Neue"/>
                <a:sym typeface="Helvetica Neue"/>
              </a:rPr>
              <a:t>Excels in existing Spark workflows requiring advanced Machine Learning algorithms</a:t>
            </a:r>
          </a:p>
        </p:txBody>
      </p:sp>
      <p:sp>
        <p:nvSpPr>
          <p:cNvPr id="1372" name="Shape 1372"/>
          <p:cNvSpPr/>
          <p:nvPr/>
        </p:nvSpPr>
        <p:spPr>
          <a:xfrm>
            <a:off x="1883216" y="10516534"/>
            <a:ext cx="13249574" cy="1206500"/>
          </a:xfrm>
          <a:prstGeom prst="rect">
            <a:avLst/>
          </a:prstGeom>
          <a:noFill/>
          <a:ln>
            <a:noFill/>
          </a:ln>
        </p:spPr>
        <p:txBody>
          <a:bodyPr anchorCtr="0" anchor="ctr" bIns="101600" lIns="101600" rIns="101600" tIns="101600">
            <a:noAutofit/>
          </a:bodyPr>
          <a:lstStyle/>
          <a:p>
            <a:pPr indent="444500" lvl="0" marL="0" marR="0" rtl="0" algn="l">
              <a:lnSpc>
                <a:spcPct val="100000"/>
              </a:lnSpc>
              <a:spcBef>
                <a:spcPts val="0"/>
              </a:spcBef>
              <a:spcAft>
                <a:spcPts val="0"/>
              </a:spcAft>
              <a:buClr>
                <a:srgbClr val="53585F"/>
              </a:buClr>
              <a:buSzPct val="25000"/>
              <a:buFont typeface="Helvetica Neue"/>
              <a:buNone/>
            </a:pPr>
            <a:r>
              <a:rPr b="1" i="0" lang="en-US" sz="6600" u="none" cap="none" strike="noStrike">
                <a:solidFill>
                  <a:srgbClr val="53585F"/>
                </a:solidFill>
                <a:latin typeface="Helvetica Neue"/>
                <a:ea typeface="Helvetica Neue"/>
                <a:cs typeface="Helvetica Neue"/>
                <a:sym typeface="Helvetica Neue"/>
              </a:rPr>
              <a:t>Platform for building</a:t>
            </a:r>
          </a:p>
        </p:txBody>
      </p:sp>
      <p:sp>
        <p:nvSpPr>
          <p:cNvPr id="1373" name="Shape 1373"/>
          <p:cNvSpPr/>
          <p:nvPr/>
        </p:nvSpPr>
        <p:spPr>
          <a:xfrm>
            <a:off x="9675953" y="9671984"/>
            <a:ext cx="12000463" cy="2895600"/>
          </a:xfrm>
          <a:prstGeom prst="rect">
            <a:avLst/>
          </a:prstGeom>
          <a:noFill/>
          <a:ln>
            <a:noFill/>
          </a:ln>
        </p:spPr>
        <p:txBody>
          <a:bodyPr anchorCtr="0" anchor="ctr" bIns="101600" lIns="101600" rIns="101600" tIns="101600">
            <a:noAutofit/>
          </a:bodyPr>
          <a:lstStyle/>
          <a:p>
            <a:pPr indent="0" lvl="0" marL="0" marR="0" rtl="0" algn="ctr">
              <a:lnSpc>
                <a:spcPct val="100000"/>
              </a:lnSpc>
              <a:spcBef>
                <a:spcPts val="0"/>
              </a:spcBef>
              <a:spcAft>
                <a:spcPts val="0"/>
              </a:spcAft>
              <a:buClr>
                <a:srgbClr val="0365C0"/>
              </a:buClr>
              <a:buSzPct val="25000"/>
              <a:buFont typeface="Helvetica Neue"/>
              <a:buNone/>
            </a:pPr>
            <a:r>
              <a:rPr b="1" i="0" lang="en-US" sz="8800" u="none" cap="none" strike="noStrike">
                <a:solidFill>
                  <a:srgbClr val="0365C0"/>
                </a:solidFill>
                <a:latin typeface="Helvetica Neue"/>
                <a:ea typeface="Helvetica Neue"/>
                <a:cs typeface="Helvetica Neue"/>
                <a:sym typeface="Helvetica Neue"/>
              </a:rPr>
              <a:t>Smarter ML</a:t>
            </a:r>
          </a:p>
          <a:p>
            <a:pPr indent="0" lvl="0" marL="0" marR="0" rtl="0" algn="ctr">
              <a:lnSpc>
                <a:spcPct val="100000"/>
              </a:lnSpc>
              <a:spcBef>
                <a:spcPts val="0"/>
              </a:spcBef>
              <a:spcAft>
                <a:spcPts val="0"/>
              </a:spcAft>
              <a:buClr>
                <a:srgbClr val="0365C0"/>
              </a:buClr>
              <a:buSzPct val="25000"/>
              <a:buFont typeface="Helvetica Neue"/>
              <a:buNone/>
            </a:pPr>
            <a:r>
              <a:rPr b="1" i="0" lang="en-US" sz="8800" u="none" cap="none" strike="noStrike">
                <a:solidFill>
                  <a:srgbClr val="0365C0"/>
                </a:solidFill>
                <a:latin typeface="Helvetica Neue"/>
                <a:ea typeface="Helvetica Neue"/>
                <a:cs typeface="Helvetica Neue"/>
                <a:sym typeface="Helvetica Neue"/>
              </a:rPr>
              <a:t>Applications</a:t>
            </a: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77" name="Shape 1377"/>
        <p:cNvGrpSpPr/>
        <p:nvPr/>
      </p:nvGrpSpPr>
      <p:grpSpPr>
        <a:xfrm>
          <a:off x="0" y="0"/>
          <a:ext cx="0" cy="0"/>
          <a:chOff x="0" y="0"/>
          <a:chExt cx="0" cy="0"/>
        </a:xfrm>
      </p:grpSpPr>
      <p:sp>
        <p:nvSpPr>
          <p:cNvPr id="1378" name="Shape 1378"/>
          <p:cNvSpPr txBox="1"/>
          <p:nvPr>
            <p:ph type="title"/>
          </p:nvPr>
        </p:nvSpPr>
        <p:spPr>
          <a:xfrm>
            <a:off x="3962400" y="-18933"/>
            <a:ext cx="16459200" cy="1763066"/>
          </a:xfrm>
          <a:prstGeom prst="rect">
            <a:avLst/>
          </a:prstGeom>
          <a:noFill/>
          <a:ln>
            <a:noFill/>
          </a:ln>
        </p:spPr>
        <p:txBody>
          <a:bodyPr anchorCtr="0" anchor="ctr" bIns="91375" lIns="91375" rIns="91375" tIns="91375">
            <a:noAutofit/>
          </a:bodyPr>
          <a:lstStyle/>
          <a:p>
            <a:pPr indent="0" lvl="0" marL="0" marR="0" rtl="0" algn="ctr">
              <a:lnSpc>
                <a:spcPct val="100000"/>
              </a:lnSpc>
              <a:spcBef>
                <a:spcPts val="0"/>
              </a:spcBef>
              <a:spcAft>
                <a:spcPts val="0"/>
              </a:spcAft>
              <a:buClr>
                <a:srgbClr val="000000"/>
              </a:buClr>
              <a:buSzPct val="25000"/>
              <a:buFont typeface="Helvetica Neue"/>
              <a:buNone/>
            </a:pPr>
            <a:r>
              <a:rPr b="1" i="0" lang="en-US" sz="6400" u="none" cap="none" strike="noStrike">
                <a:solidFill>
                  <a:srgbClr val="000000"/>
                </a:solidFill>
                <a:latin typeface="Helvetica Neue"/>
                <a:ea typeface="Helvetica Neue"/>
                <a:cs typeface="Helvetica Neue"/>
                <a:sym typeface="Helvetica Neue"/>
              </a:rPr>
              <a:t>What is Sparkling Water?</a:t>
            </a:r>
          </a:p>
        </p:txBody>
      </p:sp>
      <p:pic>
        <p:nvPicPr>
          <p:cNvPr id="1379" name="Shape 1379"/>
          <p:cNvPicPr preferRelativeResize="0"/>
          <p:nvPr/>
        </p:nvPicPr>
        <p:blipFill rotWithShape="1">
          <a:blip r:embed="rId3">
            <a:alphaModFix/>
          </a:blip>
          <a:srcRect b="0" l="0" r="0" t="0"/>
          <a:stretch/>
        </p:blipFill>
        <p:spPr>
          <a:xfrm>
            <a:off x="3546396" y="2313383"/>
            <a:ext cx="15655292" cy="1103953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83" name="Shape 1383"/>
        <p:cNvGrpSpPr/>
        <p:nvPr/>
      </p:nvGrpSpPr>
      <p:grpSpPr>
        <a:xfrm>
          <a:off x="0" y="0"/>
          <a:ext cx="0" cy="0"/>
          <a:chOff x="0" y="0"/>
          <a:chExt cx="0" cy="0"/>
        </a:xfrm>
      </p:grpSpPr>
      <p:sp>
        <p:nvSpPr>
          <p:cNvPr id="1384" name="Shape 1384"/>
          <p:cNvSpPr txBox="1"/>
          <p:nvPr>
            <p:ph type="title"/>
          </p:nvPr>
        </p:nvSpPr>
        <p:spPr>
          <a:xfrm>
            <a:off x="3962400" y="-18933"/>
            <a:ext cx="16459200" cy="1763066"/>
          </a:xfrm>
          <a:prstGeom prst="rect">
            <a:avLst/>
          </a:prstGeom>
          <a:noFill/>
          <a:ln>
            <a:noFill/>
          </a:ln>
        </p:spPr>
        <p:txBody>
          <a:bodyPr anchorCtr="0" anchor="ctr" bIns="91375" lIns="91375" rIns="91375" tIns="91375">
            <a:noAutofit/>
          </a:bodyPr>
          <a:lstStyle/>
          <a:p>
            <a:pPr indent="0" lvl="0" marL="0" marR="0" rtl="0" algn="ctr">
              <a:lnSpc>
                <a:spcPct val="100000"/>
              </a:lnSpc>
              <a:spcBef>
                <a:spcPts val="0"/>
              </a:spcBef>
              <a:spcAft>
                <a:spcPts val="0"/>
              </a:spcAft>
              <a:buClr>
                <a:srgbClr val="000000"/>
              </a:buClr>
              <a:buSzPct val="25000"/>
              <a:buFont typeface="Helvetica Neue"/>
              <a:buNone/>
            </a:pPr>
            <a:r>
              <a:rPr b="1" i="0" lang="en-US" sz="6400" u="none" cap="none" strike="noStrike">
                <a:solidFill>
                  <a:srgbClr val="000000"/>
                </a:solidFill>
                <a:latin typeface="Helvetica Neue"/>
                <a:ea typeface="Helvetica Neue"/>
                <a:cs typeface="Helvetica Neue"/>
                <a:sym typeface="Helvetica Neue"/>
              </a:rPr>
              <a:t>Spark and H2O Data Sharing</a:t>
            </a:r>
          </a:p>
        </p:txBody>
      </p:sp>
      <p:pic>
        <p:nvPicPr>
          <p:cNvPr id="1385" name="Shape 1385"/>
          <p:cNvPicPr preferRelativeResize="0"/>
          <p:nvPr/>
        </p:nvPicPr>
        <p:blipFill rotWithShape="1">
          <a:blip r:embed="rId3">
            <a:alphaModFix/>
          </a:blip>
          <a:srcRect b="0" l="0" r="0" t="0"/>
          <a:stretch/>
        </p:blipFill>
        <p:spPr>
          <a:xfrm>
            <a:off x="3409762" y="1939552"/>
            <a:ext cx="17778895" cy="11747971"/>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89" name="Shape 1389"/>
        <p:cNvGrpSpPr/>
        <p:nvPr/>
      </p:nvGrpSpPr>
      <p:grpSpPr>
        <a:xfrm>
          <a:off x="0" y="0"/>
          <a:ext cx="0" cy="0"/>
          <a:chOff x="0" y="0"/>
          <a:chExt cx="0" cy="0"/>
        </a:xfrm>
      </p:grpSpPr>
      <p:sp>
        <p:nvSpPr>
          <p:cNvPr id="1390" name="Shape 1390"/>
          <p:cNvSpPr txBox="1"/>
          <p:nvPr>
            <p:ph type="title"/>
          </p:nvPr>
        </p:nvSpPr>
        <p:spPr>
          <a:xfrm>
            <a:off x="3962400" y="-18933"/>
            <a:ext cx="16459200" cy="1763066"/>
          </a:xfrm>
          <a:prstGeom prst="rect">
            <a:avLst/>
          </a:prstGeom>
          <a:noFill/>
          <a:ln>
            <a:noFill/>
          </a:ln>
        </p:spPr>
        <p:txBody>
          <a:bodyPr anchorCtr="0" anchor="ctr" bIns="91375" lIns="91375" rIns="91375" tIns="91375">
            <a:noAutofit/>
          </a:bodyPr>
          <a:lstStyle/>
          <a:p>
            <a:pPr indent="0" lvl="0" marL="0" marR="0" rtl="0" algn="ctr">
              <a:lnSpc>
                <a:spcPct val="100000"/>
              </a:lnSpc>
              <a:spcBef>
                <a:spcPts val="0"/>
              </a:spcBef>
              <a:spcAft>
                <a:spcPts val="0"/>
              </a:spcAft>
              <a:buClr>
                <a:srgbClr val="000000"/>
              </a:buClr>
              <a:buSzPct val="25000"/>
              <a:buFont typeface="Helvetica Neue"/>
              <a:buNone/>
            </a:pPr>
            <a:r>
              <a:rPr b="1" i="0" lang="en-US" sz="6400" u="none" cap="none" strike="noStrike">
                <a:solidFill>
                  <a:srgbClr val="000000"/>
                </a:solidFill>
                <a:latin typeface="Helvetica Neue"/>
                <a:ea typeface="Helvetica Neue"/>
                <a:cs typeface="Helvetica Neue"/>
                <a:sym typeface="Helvetica Neue"/>
              </a:rPr>
              <a:t>Simple Spam Detector</a:t>
            </a:r>
          </a:p>
        </p:txBody>
      </p:sp>
      <p:pic>
        <p:nvPicPr>
          <p:cNvPr id="1391" name="Shape 1391"/>
          <p:cNvPicPr preferRelativeResize="0"/>
          <p:nvPr/>
        </p:nvPicPr>
        <p:blipFill rotWithShape="1">
          <a:blip r:embed="rId3">
            <a:alphaModFix/>
          </a:blip>
          <a:srcRect b="0" l="0" r="0" t="0"/>
          <a:stretch/>
        </p:blipFill>
        <p:spPr>
          <a:xfrm>
            <a:off x="4295353" y="2466101"/>
            <a:ext cx="8055571" cy="8055571"/>
          </a:xfrm>
          <a:prstGeom prst="rect">
            <a:avLst/>
          </a:prstGeom>
          <a:noFill/>
          <a:ln>
            <a:noFill/>
          </a:ln>
        </p:spPr>
      </p:pic>
      <p:pic>
        <p:nvPicPr>
          <p:cNvPr id="1392" name="Shape 1392"/>
          <p:cNvPicPr preferRelativeResize="0"/>
          <p:nvPr/>
        </p:nvPicPr>
        <p:blipFill rotWithShape="1">
          <a:blip r:embed="rId4">
            <a:alphaModFix/>
          </a:blip>
          <a:srcRect b="0" l="0" r="0" t="0"/>
          <a:stretch/>
        </p:blipFill>
        <p:spPr>
          <a:xfrm>
            <a:off x="14086123" y="3474662"/>
            <a:ext cx="6154242" cy="6038450"/>
          </a:xfrm>
          <a:prstGeom prst="rect">
            <a:avLst/>
          </a:prstGeom>
          <a:noFill/>
          <a:ln>
            <a:noFill/>
          </a:ln>
        </p:spPr>
      </p:pic>
      <p:sp>
        <p:nvSpPr>
          <p:cNvPr id="1393" name="Shape 1393"/>
          <p:cNvSpPr/>
          <p:nvPr/>
        </p:nvSpPr>
        <p:spPr>
          <a:xfrm>
            <a:off x="11039981" y="5260308"/>
            <a:ext cx="4071689" cy="188468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365C0"/>
              </a:buClr>
              <a:buSzPct val="25000"/>
              <a:buFont typeface="Helvetica Neue"/>
              <a:buNone/>
            </a:pPr>
            <a:r>
              <a:rPr b="1" i="0" lang="en-US" sz="11200" u="none" cap="none" strike="noStrike">
                <a:solidFill>
                  <a:srgbClr val="0365C0"/>
                </a:solidFill>
                <a:latin typeface="Helvetica Neue"/>
                <a:ea typeface="Helvetica Neue"/>
                <a:cs typeface="Helvetica Neue"/>
                <a:sym typeface="Helvetica Neue"/>
              </a:rPr>
              <a:t>OR</a:t>
            </a:r>
          </a:p>
        </p:txBody>
      </p:sp>
      <p:sp>
        <p:nvSpPr>
          <p:cNvPr id="1394" name="Shape 1394"/>
          <p:cNvSpPr/>
          <p:nvPr/>
        </p:nvSpPr>
        <p:spPr>
          <a:xfrm>
            <a:off x="6553610" y="11243642"/>
            <a:ext cx="11777918" cy="109728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365C0"/>
              </a:buClr>
              <a:buSzPct val="25000"/>
              <a:buFont typeface="Helvetica Neue"/>
              <a:buNone/>
            </a:pPr>
            <a:r>
              <a:rPr b="1" i="0" lang="en-US" sz="6000" u="none" cap="none" strike="noStrike">
                <a:solidFill>
                  <a:srgbClr val="0365C0"/>
                </a:solidFill>
                <a:latin typeface="Helvetica Neue"/>
                <a:ea typeface="Helvetica Neue"/>
                <a:cs typeface="Helvetica Neue"/>
                <a:sym typeface="Helvetica Neue"/>
              </a:rPr>
              <a:t>Detect spam text messages</a:t>
            </a: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98" name="Shape 1398"/>
        <p:cNvGrpSpPr/>
        <p:nvPr/>
      </p:nvGrpSpPr>
      <p:grpSpPr>
        <a:xfrm>
          <a:off x="0" y="0"/>
          <a:ext cx="0" cy="0"/>
          <a:chOff x="0" y="0"/>
          <a:chExt cx="0" cy="0"/>
        </a:xfrm>
      </p:grpSpPr>
      <p:sp>
        <p:nvSpPr>
          <p:cNvPr id="1399" name="Shape 1399"/>
          <p:cNvSpPr txBox="1"/>
          <p:nvPr>
            <p:ph type="title"/>
          </p:nvPr>
        </p:nvSpPr>
        <p:spPr>
          <a:xfrm>
            <a:off x="3962400" y="-18933"/>
            <a:ext cx="16459200" cy="1763066"/>
          </a:xfrm>
          <a:prstGeom prst="rect">
            <a:avLst/>
          </a:prstGeom>
          <a:noFill/>
          <a:ln>
            <a:noFill/>
          </a:ln>
        </p:spPr>
        <p:txBody>
          <a:bodyPr anchorCtr="0" anchor="ctr" bIns="91375" lIns="91375" rIns="91375" tIns="91375">
            <a:noAutofit/>
          </a:bodyPr>
          <a:lstStyle/>
          <a:p>
            <a:pPr indent="0" lvl="0" marL="0" marR="0" rtl="0" algn="ctr">
              <a:lnSpc>
                <a:spcPct val="100000"/>
              </a:lnSpc>
              <a:spcBef>
                <a:spcPts val="0"/>
              </a:spcBef>
              <a:spcAft>
                <a:spcPts val="0"/>
              </a:spcAft>
              <a:buClr>
                <a:srgbClr val="53585F"/>
              </a:buClr>
              <a:buSzPct val="25000"/>
              <a:buFont typeface="Helvetica Neue"/>
              <a:buNone/>
            </a:pPr>
            <a:r>
              <a:rPr b="1" i="0" lang="en-US" sz="10304" u="none" cap="none" strike="noStrike">
                <a:solidFill>
                  <a:srgbClr val="53585F"/>
                </a:solidFill>
                <a:latin typeface="Helvetica Neue"/>
                <a:ea typeface="Helvetica Neue"/>
                <a:cs typeface="Helvetica Neue"/>
                <a:sym typeface="Helvetica Neue"/>
              </a:rPr>
              <a:t>Data example</a:t>
            </a:r>
          </a:p>
        </p:txBody>
      </p:sp>
      <p:sp>
        <p:nvSpPr>
          <p:cNvPr id="1400" name="Shape 1400"/>
          <p:cNvSpPr txBox="1"/>
          <p:nvPr>
            <p:ph idx="1" type="body"/>
          </p:nvPr>
        </p:nvSpPr>
        <p:spPr>
          <a:xfrm>
            <a:off x="3962400" y="3200400"/>
            <a:ext cx="16459200" cy="9051926"/>
          </a:xfrm>
          <a:prstGeom prst="rect">
            <a:avLst/>
          </a:prstGeom>
          <a:noFill/>
          <a:ln>
            <a:noFill/>
          </a:ln>
        </p:spPr>
        <p:txBody>
          <a:bodyPr anchorCtr="0" anchor="t" bIns="91425" lIns="91425" rIns="91425" tIns="91425">
            <a:noAutofit/>
          </a:bodyPr>
          <a:lstStyle/>
          <a:p>
            <a:pPr indent="-514350" lvl="0" marL="514350" marR="0" rtl="0" algn="l">
              <a:lnSpc>
                <a:spcPct val="100000"/>
              </a:lnSpc>
              <a:spcBef>
                <a:spcPts val="0"/>
              </a:spcBef>
              <a:spcAft>
                <a:spcPts val="0"/>
              </a:spcAft>
              <a:buClr>
                <a:srgbClr val="53585F"/>
              </a:buClr>
              <a:buSzPct val="100000"/>
              <a:buFont typeface="Arial"/>
              <a:buNone/>
            </a:pPr>
            <a:r>
              <a:t/>
            </a:r>
            <a:endParaRPr b="0" i="0" sz="6400" u="none" cap="none" strike="noStrike">
              <a:solidFill>
                <a:srgbClr val="595959"/>
              </a:solidFill>
              <a:latin typeface="Calibri"/>
              <a:ea typeface="Calibri"/>
              <a:cs typeface="Calibri"/>
              <a:sym typeface="Calibri"/>
            </a:endParaRPr>
          </a:p>
        </p:txBody>
      </p:sp>
      <p:pic>
        <p:nvPicPr>
          <p:cNvPr id="1401" name="Shape 1401"/>
          <p:cNvPicPr preferRelativeResize="0"/>
          <p:nvPr/>
        </p:nvPicPr>
        <p:blipFill rotWithShape="1">
          <a:blip r:embed="rId3">
            <a:alphaModFix/>
          </a:blip>
          <a:srcRect b="0" l="0" r="0" t="0"/>
          <a:stretch/>
        </p:blipFill>
        <p:spPr>
          <a:xfrm>
            <a:off x="4112055" y="3304080"/>
            <a:ext cx="16159887" cy="754727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05" name="Shape 1405"/>
        <p:cNvGrpSpPr/>
        <p:nvPr/>
      </p:nvGrpSpPr>
      <p:grpSpPr>
        <a:xfrm>
          <a:off x="0" y="0"/>
          <a:ext cx="0" cy="0"/>
          <a:chOff x="0" y="0"/>
          <a:chExt cx="0" cy="0"/>
        </a:xfrm>
      </p:grpSpPr>
      <p:sp>
        <p:nvSpPr>
          <p:cNvPr id="1406" name="Shape 1406"/>
          <p:cNvSpPr txBox="1"/>
          <p:nvPr>
            <p:ph type="title"/>
          </p:nvPr>
        </p:nvSpPr>
        <p:spPr>
          <a:xfrm>
            <a:off x="3962400" y="-18933"/>
            <a:ext cx="16459200" cy="1763066"/>
          </a:xfrm>
          <a:prstGeom prst="rect">
            <a:avLst/>
          </a:prstGeom>
          <a:noFill/>
          <a:ln>
            <a:noFill/>
          </a:ln>
        </p:spPr>
        <p:txBody>
          <a:bodyPr anchorCtr="0" anchor="ctr" bIns="91375" lIns="91375" rIns="91375" tIns="91375">
            <a:noAutofit/>
          </a:bodyPr>
          <a:lstStyle/>
          <a:p>
            <a:pPr indent="0" lvl="0" marL="0" marR="0" rtl="0" algn="ctr">
              <a:lnSpc>
                <a:spcPct val="100000"/>
              </a:lnSpc>
              <a:spcBef>
                <a:spcPts val="0"/>
              </a:spcBef>
              <a:spcAft>
                <a:spcPts val="0"/>
              </a:spcAft>
              <a:buClr>
                <a:srgbClr val="53585F"/>
              </a:buClr>
              <a:buSzPct val="25000"/>
              <a:buFont typeface="Helvetica Neue"/>
              <a:buNone/>
            </a:pPr>
            <a:r>
              <a:rPr b="1" i="0" lang="en-US" sz="10304" u="none" cap="none" strike="noStrike">
                <a:solidFill>
                  <a:srgbClr val="53585F"/>
                </a:solidFill>
                <a:latin typeface="Helvetica Neue"/>
                <a:ea typeface="Helvetica Neue"/>
                <a:cs typeface="Helvetica Neue"/>
                <a:sym typeface="Helvetica Neue"/>
              </a:rPr>
              <a:t>ML Workflow</a:t>
            </a:r>
          </a:p>
        </p:txBody>
      </p:sp>
      <p:sp>
        <p:nvSpPr>
          <p:cNvPr id="1407" name="Shape 1407"/>
          <p:cNvSpPr txBox="1"/>
          <p:nvPr>
            <p:ph idx="1" type="body"/>
          </p:nvPr>
        </p:nvSpPr>
        <p:spPr>
          <a:xfrm>
            <a:off x="3962400" y="3763294"/>
            <a:ext cx="16459200" cy="9051926"/>
          </a:xfrm>
          <a:prstGeom prst="rect">
            <a:avLst/>
          </a:prstGeom>
          <a:noFill/>
          <a:ln>
            <a:noFill/>
          </a:ln>
        </p:spPr>
        <p:txBody>
          <a:bodyPr anchorCtr="0" anchor="t" bIns="91425" lIns="91425" rIns="91425" tIns="91425">
            <a:noAutofit/>
          </a:bodyPr>
          <a:lstStyle/>
          <a:p>
            <a:pPr indent="-846665" lvl="0" marL="846665" marR="0" rtl="0" algn="l">
              <a:lnSpc>
                <a:spcPct val="100000"/>
              </a:lnSpc>
              <a:spcBef>
                <a:spcPts val="0"/>
              </a:spcBef>
              <a:spcAft>
                <a:spcPts val="0"/>
              </a:spcAft>
              <a:buClr>
                <a:srgbClr val="53585F"/>
              </a:buClr>
              <a:buSzPct val="100000"/>
              <a:buFont typeface="Arial"/>
              <a:buAutoNum type="arabicPeriod"/>
            </a:pPr>
            <a:r>
              <a:rPr b="0" i="0" lang="en-US" sz="4800" u="none" cap="none" strike="noStrike">
                <a:solidFill>
                  <a:srgbClr val="53585F"/>
                </a:solidFill>
                <a:latin typeface="Helvetica Neue"/>
                <a:ea typeface="Helvetica Neue"/>
                <a:cs typeface="Helvetica Neue"/>
                <a:sym typeface="Helvetica Neue"/>
              </a:rPr>
              <a:t>Extract data</a:t>
            </a:r>
          </a:p>
          <a:p>
            <a:pPr indent="-846665" lvl="0" marL="846665" marR="0" rtl="0" algn="l">
              <a:lnSpc>
                <a:spcPct val="100000"/>
              </a:lnSpc>
              <a:spcBef>
                <a:spcPts val="5900"/>
              </a:spcBef>
              <a:spcAft>
                <a:spcPts val="0"/>
              </a:spcAft>
              <a:buClr>
                <a:srgbClr val="53585F"/>
              </a:buClr>
              <a:buSzPct val="100000"/>
              <a:buFont typeface="Arial"/>
              <a:buAutoNum type="arabicPeriod"/>
            </a:pPr>
            <a:r>
              <a:rPr b="0" i="0" lang="en-US" sz="4800" u="none" cap="none" strike="noStrike">
                <a:solidFill>
                  <a:srgbClr val="53585F"/>
                </a:solidFill>
                <a:latin typeface="Helvetica Neue"/>
                <a:ea typeface="Helvetica Neue"/>
                <a:cs typeface="Helvetica Neue"/>
                <a:sym typeface="Helvetica Neue"/>
              </a:rPr>
              <a:t>Transform, tokenize messages</a:t>
            </a:r>
          </a:p>
          <a:p>
            <a:pPr indent="-846665" lvl="0" marL="846665" marR="0" rtl="0" algn="l">
              <a:lnSpc>
                <a:spcPct val="100000"/>
              </a:lnSpc>
              <a:spcBef>
                <a:spcPts val="5900"/>
              </a:spcBef>
              <a:spcAft>
                <a:spcPts val="0"/>
              </a:spcAft>
              <a:buClr>
                <a:srgbClr val="53585F"/>
              </a:buClr>
              <a:buSzPct val="100000"/>
              <a:buFont typeface="Arial"/>
              <a:buAutoNum type="arabicPeriod"/>
            </a:pPr>
            <a:r>
              <a:rPr b="0" i="0" lang="en-US" sz="4800" u="none" cap="none" strike="noStrike">
                <a:solidFill>
                  <a:srgbClr val="53585F"/>
                </a:solidFill>
                <a:latin typeface="Helvetica Neue"/>
                <a:ea typeface="Helvetica Neue"/>
                <a:cs typeface="Helvetica Neue"/>
                <a:sym typeface="Helvetica Neue"/>
              </a:rPr>
              <a:t>Build Tf-IDF model</a:t>
            </a:r>
          </a:p>
          <a:p>
            <a:pPr indent="-846665" lvl="0" marL="846665" marR="0" rtl="0" algn="l">
              <a:lnSpc>
                <a:spcPct val="100000"/>
              </a:lnSpc>
              <a:spcBef>
                <a:spcPts val="5900"/>
              </a:spcBef>
              <a:spcAft>
                <a:spcPts val="0"/>
              </a:spcAft>
              <a:buClr>
                <a:srgbClr val="53585F"/>
              </a:buClr>
              <a:buSzPct val="100000"/>
              <a:buFont typeface="Arial"/>
              <a:buAutoNum type="arabicPeriod"/>
            </a:pPr>
            <a:r>
              <a:rPr b="0" i="0" lang="en-US" sz="4800" u="none" cap="none" strike="noStrike">
                <a:solidFill>
                  <a:srgbClr val="53585F"/>
                </a:solidFill>
                <a:latin typeface="Helvetica Neue"/>
                <a:ea typeface="Helvetica Neue"/>
                <a:cs typeface="Helvetica Neue"/>
                <a:sym typeface="Helvetica Neue"/>
              </a:rPr>
              <a:t>Create and evaluate </a:t>
            </a:r>
            <a:br>
              <a:rPr b="0" i="0" lang="en-US" sz="4800" u="none" cap="none" strike="noStrike">
                <a:solidFill>
                  <a:srgbClr val="53585F"/>
                </a:solidFill>
                <a:latin typeface="Helvetica Neue"/>
                <a:ea typeface="Helvetica Neue"/>
                <a:cs typeface="Helvetica Neue"/>
                <a:sym typeface="Helvetica Neue"/>
              </a:rPr>
            </a:br>
            <a:r>
              <a:rPr b="0" i="0" lang="en-US" sz="4800" u="none" cap="none" strike="noStrike">
                <a:solidFill>
                  <a:srgbClr val="0365C0"/>
                </a:solidFill>
                <a:latin typeface="Helvetica Neue"/>
                <a:ea typeface="Helvetica Neue"/>
                <a:cs typeface="Helvetica Neue"/>
                <a:sym typeface="Helvetica Neue"/>
              </a:rPr>
              <a:t>Deep Learning</a:t>
            </a:r>
            <a:r>
              <a:rPr b="0" i="0" lang="en-US" sz="4800" u="none" cap="none" strike="noStrike">
                <a:solidFill>
                  <a:srgbClr val="53585F"/>
                </a:solidFill>
                <a:latin typeface="Helvetica Neue"/>
                <a:ea typeface="Helvetica Neue"/>
                <a:cs typeface="Helvetica Neue"/>
                <a:sym typeface="Helvetica Neue"/>
              </a:rPr>
              <a:t> model</a:t>
            </a:r>
          </a:p>
          <a:p>
            <a:pPr indent="-846665" lvl="0" marL="846665" marR="0" rtl="0" algn="l">
              <a:lnSpc>
                <a:spcPct val="100000"/>
              </a:lnSpc>
              <a:spcBef>
                <a:spcPts val="5900"/>
              </a:spcBef>
              <a:spcAft>
                <a:spcPts val="0"/>
              </a:spcAft>
              <a:buClr>
                <a:srgbClr val="53585F"/>
              </a:buClr>
              <a:buSzPct val="100000"/>
              <a:buFont typeface="Arial"/>
              <a:buAutoNum type="arabicPeriod"/>
            </a:pPr>
            <a:r>
              <a:rPr b="0" i="0" lang="en-US" sz="4800" u="none" cap="none" strike="noStrike">
                <a:solidFill>
                  <a:srgbClr val="53585F"/>
                </a:solidFill>
                <a:latin typeface="Helvetica Neue"/>
                <a:ea typeface="Helvetica Neue"/>
                <a:cs typeface="Helvetica Neue"/>
                <a:sym typeface="Helvetica Neue"/>
              </a:rPr>
              <a:t>Use the model to detect </a:t>
            </a:r>
            <a:br>
              <a:rPr b="0" i="0" lang="en-US" sz="4800" u="none" cap="none" strike="noStrike">
                <a:solidFill>
                  <a:srgbClr val="53585F"/>
                </a:solidFill>
                <a:latin typeface="Helvetica Neue"/>
                <a:ea typeface="Helvetica Neue"/>
                <a:cs typeface="Helvetica Neue"/>
                <a:sym typeface="Helvetica Neue"/>
              </a:rPr>
            </a:br>
            <a:r>
              <a:rPr b="0" i="0" lang="en-US" sz="4800" u="none" cap="none" strike="noStrike">
                <a:solidFill>
                  <a:srgbClr val="53585F"/>
                </a:solidFill>
                <a:latin typeface="Helvetica Neue"/>
                <a:ea typeface="Helvetica Neue"/>
                <a:cs typeface="Helvetica Neue"/>
                <a:sym typeface="Helvetica Neue"/>
              </a:rPr>
              <a:t>spam</a:t>
            </a:r>
          </a:p>
        </p:txBody>
      </p:sp>
      <p:sp>
        <p:nvSpPr>
          <p:cNvPr id="1408" name="Shape 1408"/>
          <p:cNvSpPr/>
          <p:nvPr/>
        </p:nvSpPr>
        <p:spPr>
          <a:xfrm>
            <a:off x="4924314" y="2001872"/>
            <a:ext cx="13503394" cy="1529081"/>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365C0"/>
              </a:buClr>
              <a:buSzPct val="25000"/>
              <a:buFont typeface="Helvetica Neue"/>
              <a:buNone/>
            </a:pPr>
            <a:r>
              <a:rPr b="1" i="0" lang="en-US" sz="4400" u="none" cap="none" strike="noStrike">
                <a:solidFill>
                  <a:srgbClr val="0365C0"/>
                </a:solidFill>
                <a:latin typeface="Helvetica Neue"/>
                <a:ea typeface="Helvetica Neue"/>
                <a:cs typeface="Helvetica Neue"/>
                <a:sym typeface="Helvetica Neue"/>
              </a:rPr>
              <a:t>Goal: For a given text message identify if it is spam or not</a:t>
            </a:r>
          </a:p>
        </p:txBody>
      </p:sp>
      <p:pic>
        <p:nvPicPr>
          <p:cNvPr id="1409" name="Shape 1409"/>
          <p:cNvPicPr preferRelativeResize="0"/>
          <p:nvPr/>
        </p:nvPicPr>
        <p:blipFill rotWithShape="1">
          <a:blip r:embed="rId3">
            <a:alphaModFix/>
          </a:blip>
          <a:srcRect b="0" l="0" r="0" t="0"/>
          <a:stretch/>
        </p:blipFill>
        <p:spPr>
          <a:xfrm>
            <a:off x="12401932" y="6741128"/>
            <a:ext cx="7849448" cy="484049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2" name="Shape 262"/>
        <p:cNvGrpSpPr/>
        <p:nvPr/>
      </p:nvGrpSpPr>
      <p:grpSpPr>
        <a:xfrm>
          <a:off x="0" y="0"/>
          <a:ext cx="0" cy="0"/>
          <a:chOff x="0" y="0"/>
          <a:chExt cx="0" cy="0"/>
        </a:xfrm>
      </p:grpSpPr>
      <p:grpSp>
        <p:nvGrpSpPr>
          <p:cNvPr id="263" name="Shape 263"/>
          <p:cNvGrpSpPr/>
          <p:nvPr/>
        </p:nvGrpSpPr>
        <p:grpSpPr>
          <a:xfrm>
            <a:off x="4210678" y="1644628"/>
            <a:ext cx="15962644" cy="10892161"/>
            <a:chOff x="0" y="0"/>
            <a:chExt cx="15962642" cy="10892158"/>
          </a:xfrm>
        </p:grpSpPr>
        <p:pic>
          <p:nvPicPr>
            <p:cNvPr id="264" name="Shape 264"/>
            <p:cNvPicPr preferRelativeResize="0"/>
            <p:nvPr/>
          </p:nvPicPr>
          <p:blipFill rotWithShape="1">
            <a:blip r:embed="rId3">
              <a:alphaModFix/>
            </a:blip>
            <a:srcRect b="0" l="0" r="0" t="0"/>
            <a:stretch/>
          </p:blipFill>
          <p:spPr>
            <a:xfrm>
              <a:off x="0" y="0"/>
              <a:ext cx="15962642" cy="10892158"/>
            </a:xfrm>
            <a:prstGeom prst="rect">
              <a:avLst/>
            </a:prstGeom>
            <a:noFill/>
            <a:ln>
              <a:noFill/>
            </a:ln>
          </p:spPr>
        </p:pic>
        <p:sp>
          <p:nvSpPr>
            <p:cNvPr id="265" name="Shape 265"/>
            <p:cNvSpPr/>
            <p:nvPr/>
          </p:nvSpPr>
          <p:spPr>
            <a:xfrm>
              <a:off x="1577999" y="2368569"/>
              <a:ext cx="1181597" cy="520800"/>
            </a:xfrm>
            <a:prstGeom prst="rect">
              <a:avLst/>
            </a:prstGeom>
            <a:solidFill>
              <a:srgbClr val="FFFFFF"/>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grpSp>
      <p:sp>
        <p:nvSpPr>
          <p:cNvPr id="266" name="Shape 266"/>
          <p:cNvSpPr txBox="1"/>
          <p:nvPr>
            <p:ph type="title"/>
          </p:nvPr>
        </p:nvSpPr>
        <p:spPr>
          <a:xfrm>
            <a:off x="3962400" y="-45126"/>
            <a:ext cx="16459200" cy="1602279"/>
          </a:xfrm>
          <a:prstGeom prst="rect">
            <a:avLst/>
          </a:prstGeom>
          <a:noFill/>
          <a:ln>
            <a:noFill/>
          </a:ln>
        </p:spPr>
        <p:txBody>
          <a:bodyPr anchorCtr="0" anchor="b" bIns="91375" lIns="91375" rIns="91375" tIns="91375">
            <a:noAutofit/>
          </a:bodyPr>
          <a:lstStyle/>
          <a:p>
            <a:pPr indent="0" lvl="0" marL="0" marR="0" rtl="0" algn="ctr">
              <a:lnSpc>
                <a:spcPct val="107407"/>
              </a:lnSpc>
              <a:spcBef>
                <a:spcPts val="0"/>
              </a:spcBef>
              <a:spcAft>
                <a:spcPts val="0"/>
              </a:spcAft>
              <a:buClr>
                <a:srgbClr val="000000"/>
              </a:buClr>
              <a:buSzPct val="25000"/>
              <a:buFont typeface="Calibri"/>
              <a:buNone/>
            </a:pPr>
            <a:r>
              <a:rPr b="0" i="0" lang="en-US" sz="8650" u="none" cap="none" strike="noStrike">
                <a:solidFill>
                  <a:srgbClr val="000000"/>
                </a:solidFill>
                <a:latin typeface="Calibri"/>
                <a:ea typeface="Calibri"/>
                <a:cs typeface="Calibri"/>
                <a:sym typeface="Calibri"/>
              </a:rPr>
              <a:t>Performance</a:t>
            </a: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13" name="Shape 1413"/>
        <p:cNvGrpSpPr/>
        <p:nvPr/>
      </p:nvGrpSpPr>
      <p:grpSpPr>
        <a:xfrm>
          <a:off x="0" y="0"/>
          <a:ext cx="0" cy="0"/>
          <a:chOff x="0" y="0"/>
          <a:chExt cx="0" cy="0"/>
        </a:xfrm>
      </p:grpSpPr>
      <p:sp>
        <p:nvSpPr>
          <p:cNvPr id="1414" name="Shape 1414"/>
          <p:cNvSpPr txBox="1"/>
          <p:nvPr>
            <p:ph type="title"/>
          </p:nvPr>
        </p:nvSpPr>
        <p:spPr>
          <a:xfrm>
            <a:off x="8102600" y="5007773"/>
            <a:ext cx="7784603" cy="3171192"/>
          </a:xfrm>
          <a:prstGeom prst="rect">
            <a:avLst/>
          </a:prstGeom>
          <a:noFill/>
          <a:ln>
            <a:noFill/>
          </a:ln>
        </p:spPr>
        <p:txBody>
          <a:bodyPr anchorCtr="0" anchor="b" bIns="182825" lIns="182825" rIns="182825" tIns="182825">
            <a:noAutofit/>
          </a:bodyPr>
          <a:lstStyle/>
          <a:p>
            <a:pPr indent="0" lvl="0" marL="0" marR="0" rtl="0" algn="ctr">
              <a:lnSpc>
                <a:spcPct val="100000"/>
              </a:lnSpc>
              <a:spcBef>
                <a:spcPts val="0"/>
              </a:spcBef>
              <a:spcAft>
                <a:spcPts val="0"/>
              </a:spcAft>
              <a:buClr>
                <a:srgbClr val="FFFFFF"/>
              </a:buClr>
              <a:buSzPct val="25000"/>
              <a:buFont typeface="Arial"/>
              <a:buNone/>
            </a:pPr>
            <a:r>
              <a:rPr b="0" i="0" lang="en-US" sz="5510" u="none" cap="none" strike="noStrike">
                <a:solidFill>
                  <a:srgbClr val="FFFFFF"/>
                </a:solidFill>
                <a:latin typeface="Arial"/>
                <a:ea typeface="Arial"/>
                <a:cs typeface="Arial"/>
                <a:sym typeface="Arial"/>
              </a:rPr>
              <a:t>Demo:</a:t>
            </a:r>
          </a:p>
          <a:p>
            <a:pPr indent="0" lvl="0" marL="0" marR="0" rtl="0" algn="ctr">
              <a:lnSpc>
                <a:spcPct val="100000"/>
              </a:lnSpc>
              <a:spcBef>
                <a:spcPts val="0"/>
              </a:spcBef>
              <a:spcAft>
                <a:spcPts val="0"/>
              </a:spcAft>
              <a:buClr>
                <a:srgbClr val="FFFFFF"/>
              </a:buClr>
              <a:buSzPct val="25000"/>
              <a:buFont typeface="Arial"/>
              <a:buNone/>
            </a:pPr>
            <a:r>
              <a:rPr b="0" i="0" lang="en-US" sz="5510" u="none" cap="none" strike="noStrike">
                <a:solidFill>
                  <a:srgbClr val="FFFFFF"/>
                </a:solidFill>
                <a:latin typeface="Arial"/>
                <a:ea typeface="Arial"/>
                <a:cs typeface="Arial"/>
                <a:sym typeface="Arial"/>
              </a:rPr>
              <a:t>Sparkling Shell</a:t>
            </a:r>
          </a:p>
          <a:p>
            <a:pPr indent="0" lvl="0" marL="0" marR="0" rtl="0" algn="ctr">
              <a:lnSpc>
                <a:spcPct val="100000"/>
              </a:lnSpc>
              <a:spcBef>
                <a:spcPts val="0"/>
              </a:spcBef>
              <a:spcAft>
                <a:spcPts val="0"/>
              </a:spcAft>
              <a:buClr>
                <a:srgbClr val="FFFFFF"/>
              </a:buClr>
              <a:buSzPct val="25000"/>
              <a:buFont typeface="Arial"/>
              <a:buNone/>
            </a:pPr>
            <a:r>
              <a:rPr b="0" i="0" lang="en-US" sz="5510" u="none" cap="none" strike="noStrike">
                <a:solidFill>
                  <a:srgbClr val="FFFFFF"/>
                </a:solidFill>
                <a:latin typeface="Arial"/>
                <a:ea typeface="Arial"/>
                <a:cs typeface="Arial"/>
                <a:sym typeface="Arial"/>
              </a:rPr>
              <a:t>Sparkling Water in Flow</a:t>
            </a: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18" name="Shape 1418"/>
        <p:cNvGrpSpPr/>
        <p:nvPr/>
      </p:nvGrpSpPr>
      <p:grpSpPr>
        <a:xfrm>
          <a:off x="0" y="0"/>
          <a:ext cx="0" cy="0"/>
          <a:chOff x="0" y="0"/>
          <a:chExt cx="0" cy="0"/>
        </a:xfrm>
      </p:grpSpPr>
      <p:sp>
        <p:nvSpPr>
          <p:cNvPr id="1419" name="Shape 1419"/>
          <p:cNvSpPr txBox="1"/>
          <p:nvPr>
            <p:ph type="title"/>
          </p:nvPr>
        </p:nvSpPr>
        <p:spPr>
          <a:xfrm>
            <a:off x="3962400" y="-18933"/>
            <a:ext cx="16459200" cy="1763066"/>
          </a:xfrm>
          <a:prstGeom prst="rect">
            <a:avLst/>
          </a:prstGeom>
          <a:noFill/>
          <a:ln>
            <a:noFill/>
          </a:ln>
        </p:spPr>
        <p:txBody>
          <a:bodyPr anchorCtr="0" anchor="ctr" bIns="91375" lIns="91375" rIns="91375" tIns="91375">
            <a:noAutofit/>
          </a:bodyPr>
          <a:lstStyle/>
          <a:p>
            <a:pPr indent="0" lvl="0" marL="0" marR="0" rtl="0" algn="ctr">
              <a:lnSpc>
                <a:spcPct val="100000"/>
              </a:lnSpc>
              <a:spcBef>
                <a:spcPts val="0"/>
              </a:spcBef>
              <a:spcAft>
                <a:spcPts val="0"/>
              </a:spcAft>
              <a:buClr>
                <a:srgbClr val="000000"/>
              </a:buClr>
              <a:buSzPct val="25000"/>
              <a:buFont typeface="Helvetica Neue"/>
              <a:buNone/>
            </a:pPr>
            <a:r>
              <a:rPr b="1" i="0" lang="en-US" sz="6400" u="none" cap="none" strike="noStrike">
                <a:solidFill>
                  <a:srgbClr val="000000"/>
                </a:solidFill>
                <a:latin typeface="Helvetica Neue"/>
                <a:ea typeface="Helvetica Neue"/>
                <a:cs typeface="Helvetica Neue"/>
                <a:sym typeface="Helvetica Neue"/>
              </a:rPr>
              <a:t>PySparkling Architecture</a:t>
            </a:r>
          </a:p>
        </p:txBody>
      </p:sp>
      <p:pic>
        <p:nvPicPr>
          <p:cNvPr id="1420" name="Shape 1420"/>
          <p:cNvPicPr preferRelativeResize="0"/>
          <p:nvPr/>
        </p:nvPicPr>
        <p:blipFill rotWithShape="1">
          <a:blip r:embed="rId3">
            <a:alphaModFix/>
          </a:blip>
          <a:srcRect b="0" l="0" r="0" t="0"/>
          <a:stretch/>
        </p:blipFill>
        <p:spPr>
          <a:xfrm>
            <a:off x="-69536" y="1723316"/>
            <a:ext cx="24523075" cy="11999957"/>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24" name="Shape 1424"/>
        <p:cNvGrpSpPr/>
        <p:nvPr/>
      </p:nvGrpSpPr>
      <p:grpSpPr>
        <a:xfrm>
          <a:off x="0" y="0"/>
          <a:ext cx="0" cy="0"/>
          <a:chOff x="0" y="0"/>
          <a:chExt cx="0" cy="0"/>
        </a:xfrm>
      </p:grpSpPr>
      <p:sp>
        <p:nvSpPr>
          <p:cNvPr id="1425" name="Shape 1425"/>
          <p:cNvSpPr txBox="1"/>
          <p:nvPr>
            <p:ph idx="12" type="sldNum"/>
          </p:nvPr>
        </p:nvSpPr>
        <p:spPr>
          <a:xfrm>
            <a:off x="16154400" y="12808585"/>
            <a:ext cx="4267199" cy="538480"/>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en-US" sz="2400" u="none" cap="none" strike="noStrike">
                <a:solidFill>
                  <a:srgbClr val="888888"/>
                </a:solidFill>
                <a:latin typeface="Calibri"/>
                <a:ea typeface="Calibri"/>
                <a:cs typeface="Calibri"/>
                <a:sym typeface="Calibri"/>
              </a:rPr>
              <a:t>‹#›</a:t>
            </a:fld>
          </a:p>
        </p:txBody>
      </p:sp>
      <p:pic>
        <p:nvPicPr>
          <p:cNvPr id="1426" name="Shape 1426"/>
          <p:cNvPicPr preferRelativeResize="0"/>
          <p:nvPr/>
        </p:nvPicPr>
        <p:blipFill rotWithShape="1">
          <a:blip r:embed="rId3">
            <a:alphaModFix/>
          </a:blip>
          <a:srcRect b="0" l="0" r="0" t="0"/>
          <a:stretch/>
        </p:blipFill>
        <p:spPr>
          <a:xfrm>
            <a:off x="-10847" y="0"/>
            <a:ext cx="24405693" cy="13716001"/>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30" name="Shape 1430"/>
        <p:cNvGrpSpPr/>
        <p:nvPr/>
      </p:nvGrpSpPr>
      <p:grpSpPr>
        <a:xfrm>
          <a:off x="0" y="0"/>
          <a:ext cx="0" cy="0"/>
          <a:chOff x="0" y="0"/>
          <a:chExt cx="0" cy="0"/>
        </a:xfrm>
      </p:grpSpPr>
      <p:sp>
        <p:nvSpPr>
          <p:cNvPr id="1431" name="Shape 1431"/>
          <p:cNvSpPr txBox="1"/>
          <p:nvPr>
            <p:ph type="title"/>
          </p:nvPr>
        </p:nvSpPr>
        <p:spPr>
          <a:xfrm>
            <a:off x="6392414" y="4053667"/>
            <a:ext cx="11293308" cy="4243222"/>
          </a:xfrm>
          <a:prstGeom prst="rect">
            <a:avLst/>
          </a:prstGeom>
          <a:noFill/>
          <a:ln>
            <a:noFill/>
          </a:ln>
        </p:spPr>
        <p:txBody>
          <a:bodyPr anchorCtr="0" anchor="b" bIns="182825" lIns="182825" rIns="182825" tIns="182825">
            <a:noAutofit/>
          </a:bodyPr>
          <a:lstStyle/>
          <a:p>
            <a:pPr indent="0" lvl="0" marL="0" marR="0" rtl="0" algn="ctr">
              <a:lnSpc>
                <a:spcPct val="100000"/>
              </a:lnSpc>
              <a:spcBef>
                <a:spcPts val="0"/>
              </a:spcBef>
              <a:spcAft>
                <a:spcPts val="0"/>
              </a:spcAft>
              <a:buClr>
                <a:srgbClr val="FFFFFF"/>
              </a:buClr>
              <a:buSzPct val="25000"/>
              <a:buFont typeface="Arial"/>
              <a:buNone/>
            </a:pPr>
            <a:r>
              <a:rPr b="0" i="0" lang="en-US" sz="5800" u="none" cap="none" strike="noStrike">
                <a:solidFill>
                  <a:srgbClr val="FFFFFF"/>
                </a:solidFill>
                <a:latin typeface="Arial"/>
                <a:ea typeface="Arial"/>
                <a:cs typeface="Arial"/>
                <a:sym typeface="Arial"/>
              </a:rPr>
              <a:t>Demo: </a:t>
            </a:r>
          </a:p>
          <a:p>
            <a:pPr indent="0" lvl="0" marL="0" marR="0" rtl="0" algn="ctr">
              <a:lnSpc>
                <a:spcPct val="100000"/>
              </a:lnSpc>
              <a:spcBef>
                <a:spcPts val="0"/>
              </a:spcBef>
              <a:spcAft>
                <a:spcPts val="0"/>
              </a:spcAft>
              <a:buClr>
                <a:srgbClr val="FFFFFF"/>
              </a:buClr>
              <a:buSzPct val="25000"/>
              <a:buFont typeface="Arial"/>
              <a:buNone/>
            </a:pPr>
            <a:r>
              <a:rPr b="0" i="0" lang="en-US" sz="5800" u="none" cap="none" strike="noStrike">
                <a:solidFill>
                  <a:srgbClr val="FFFFFF"/>
                </a:solidFill>
                <a:latin typeface="Arial"/>
                <a:ea typeface="Arial"/>
                <a:cs typeface="Arial"/>
                <a:sym typeface="Arial"/>
              </a:rPr>
              <a:t>PySparkling With Chicago Crime Data</a:t>
            </a: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35" name="Shape 1435"/>
        <p:cNvGrpSpPr/>
        <p:nvPr/>
      </p:nvGrpSpPr>
      <p:grpSpPr>
        <a:xfrm>
          <a:off x="0" y="0"/>
          <a:ext cx="0" cy="0"/>
          <a:chOff x="0" y="0"/>
          <a:chExt cx="0" cy="0"/>
        </a:xfrm>
      </p:grpSpPr>
      <p:grpSp>
        <p:nvGrpSpPr>
          <p:cNvPr id="1436" name="Shape 1436"/>
          <p:cNvGrpSpPr/>
          <p:nvPr/>
        </p:nvGrpSpPr>
        <p:grpSpPr>
          <a:xfrm>
            <a:off x="3853492" y="3392510"/>
            <a:ext cx="7886072" cy="1564878"/>
            <a:chOff x="0" y="0"/>
            <a:chExt cx="7886071" cy="1564876"/>
          </a:xfrm>
        </p:grpSpPr>
        <p:sp>
          <p:nvSpPr>
            <p:cNvPr id="1437" name="Shape 1437"/>
            <p:cNvSpPr/>
            <p:nvPr/>
          </p:nvSpPr>
          <p:spPr>
            <a:xfrm>
              <a:off x="1107212" y="185536"/>
              <a:ext cx="6778859" cy="1193800"/>
            </a:xfrm>
            <a:custGeom>
              <a:pathLst>
                <a:path extrusionOk="0" h="120000" w="120000">
                  <a:moveTo>
                    <a:pt x="1094" y="0"/>
                  </a:moveTo>
                  <a:lnTo>
                    <a:pt x="119922" y="0"/>
                  </a:lnTo>
                  <a:lnTo>
                    <a:pt x="109900" y="53344"/>
                  </a:lnTo>
                  <a:lnTo>
                    <a:pt x="120000" y="120000"/>
                  </a:lnTo>
                  <a:lnTo>
                    <a:pt x="0" y="120000"/>
                  </a:lnTo>
                </a:path>
              </a:pathLst>
            </a:custGeom>
            <a:noFill/>
            <a:ln cap="flat" cmpd="sng" w="50800">
              <a:solidFill>
                <a:srgbClr val="A9A9A9"/>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438" name="Shape 1438"/>
            <p:cNvSpPr/>
            <p:nvPr/>
          </p:nvSpPr>
          <p:spPr>
            <a:xfrm>
              <a:off x="0" y="0"/>
              <a:ext cx="1564876" cy="1564876"/>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439" name="Shape 1439"/>
            <p:cNvSpPr/>
            <p:nvPr/>
          </p:nvSpPr>
          <p:spPr>
            <a:xfrm>
              <a:off x="537035" y="407207"/>
              <a:ext cx="478105" cy="737762"/>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1</a:t>
              </a:r>
            </a:p>
          </p:txBody>
        </p:sp>
      </p:grpSp>
      <p:grpSp>
        <p:nvGrpSpPr>
          <p:cNvPr id="1440" name="Shape 1440"/>
          <p:cNvGrpSpPr/>
          <p:nvPr/>
        </p:nvGrpSpPr>
        <p:grpSpPr>
          <a:xfrm>
            <a:off x="3853492" y="6038198"/>
            <a:ext cx="7886072" cy="1564876"/>
            <a:chOff x="0" y="0"/>
            <a:chExt cx="7886071" cy="1564876"/>
          </a:xfrm>
        </p:grpSpPr>
        <p:sp>
          <p:nvSpPr>
            <p:cNvPr id="1441" name="Shape 1441"/>
            <p:cNvSpPr/>
            <p:nvPr/>
          </p:nvSpPr>
          <p:spPr>
            <a:xfrm>
              <a:off x="1107212" y="185536"/>
              <a:ext cx="6778859" cy="1193800"/>
            </a:xfrm>
            <a:custGeom>
              <a:pathLst>
                <a:path extrusionOk="0" h="120000" w="120000">
                  <a:moveTo>
                    <a:pt x="1094" y="0"/>
                  </a:moveTo>
                  <a:lnTo>
                    <a:pt x="119922" y="0"/>
                  </a:lnTo>
                  <a:lnTo>
                    <a:pt x="109900" y="53344"/>
                  </a:lnTo>
                  <a:lnTo>
                    <a:pt x="120000" y="120000"/>
                  </a:lnTo>
                  <a:lnTo>
                    <a:pt x="0" y="120000"/>
                  </a:lnTo>
                </a:path>
              </a:pathLst>
            </a:custGeom>
            <a:noFill/>
            <a:ln cap="flat" cmpd="sng" w="50800">
              <a:solidFill>
                <a:srgbClr val="A9A9A9"/>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442" name="Shape 1442"/>
            <p:cNvSpPr/>
            <p:nvPr/>
          </p:nvSpPr>
          <p:spPr>
            <a:xfrm>
              <a:off x="0" y="0"/>
              <a:ext cx="1564876" cy="1564876"/>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443" name="Shape 1443"/>
            <p:cNvSpPr/>
            <p:nvPr/>
          </p:nvSpPr>
          <p:spPr>
            <a:xfrm>
              <a:off x="537035" y="407207"/>
              <a:ext cx="490805" cy="750461"/>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2</a:t>
              </a:r>
            </a:p>
          </p:txBody>
        </p:sp>
      </p:grpSp>
      <p:grpSp>
        <p:nvGrpSpPr>
          <p:cNvPr id="1444" name="Shape 1444"/>
          <p:cNvGrpSpPr/>
          <p:nvPr/>
        </p:nvGrpSpPr>
        <p:grpSpPr>
          <a:xfrm>
            <a:off x="12510538" y="3392510"/>
            <a:ext cx="7886072" cy="1564878"/>
            <a:chOff x="0" y="0"/>
            <a:chExt cx="7886071" cy="1564876"/>
          </a:xfrm>
        </p:grpSpPr>
        <p:sp>
          <p:nvSpPr>
            <p:cNvPr id="1445" name="Shape 1445"/>
            <p:cNvSpPr/>
            <p:nvPr/>
          </p:nvSpPr>
          <p:spPr>
            <a:xfrm>
              <a:off x="1107212" y="185536"/>
              <a:ext cx="6778859" cy="1193800"/>
            </a:xfrm>
            <a:custGeom>
              <a:pathLst>
                <a:path extrusionOk="0" h="120000" w="120000">
                  <a:moveTo>
                    <a:pt x="1094" y="0"/>
                  </a:moveTo>
                  <a:lnTo>
                    <a:pt x="119922" y="0"/>
                  </a:lnTo>
                  <a:lnTo>
                    <a:pt x="109900" y="53344"/>
                  </a:lnTo>
                  <a:lnTo>
                    <a:pt x="120000" y="120000"/>
                  </a:lnTo>
                  <a:lnTo>
                    <a:pt x="0" y="120000"/>
                  </a:lnTo>
                </a:path>
              </a:pathLst>
            </a:custGeom>
            <a:noFill/>
            <a:ln cap="flat" cmpd="sng" w="50800">
              <a:solidFill>
                <a:srgbClr val="A9A9A9"/>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446" name="Shape 1446"/>
            <p:cNvSpPr/>
            <p:nvPr/>
          </p:nvSpPr>
          <p:spPr>
            <a:xfrm>
              <a:off x="0" y="0"/>
              <a:ext cx="1564876" cy="1564876"/>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447" name="Shape 1447"/>
            <p:cNvSpPr/>
            <p:nvPr/>
          </p:nvSpPr>
          <p:spPr>
            <a:xfrm>
              <a:off x="537035" y="407207"/>
              <a:ext cx="478105" cy="737762"/>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4</a:t>
              </a:r>
            </a:p>
          </p:txBody>
        </p:sp>
      </p:grpSp>
      <p:grpSp>
        <p:nvGrpSpPr>
          <p:cNvPr id="1448" name="Shape 1448"/>
          <p:cNvGrpSpPr/>
          <p:nvPr/>
        </p:nvGrpSpPr>
        <p:grpSpPr>
          <a:xfrm>
            <a:off x="12510538" y="6063182"/>
            <a:ext cx="7886072" cy="1564876"/>
            <a:chOff x="0" y="0"/>
            <a:chExt cx="7886071" cy="1564876"/>
          </a:xfrm>
        </p:grpSpPr>
        <p:sp>
          <p:nvSpPr>
            <p:cNvPr id="1449" name="Shape 1449"/>
            <p:cNvSpPr/>
            <p:nvPr/>
          </p:nvSpPr>
          <p:spPr>
            <a:xfrm>
              <a:off x="1107212" y="185536"/>
              <a:ext cx="6778859" cy="1193800"/>
            </a:xfrm>
            <a:custGeom>
              <a:pathLst>
                <a:path extrusionOk="0" h="120000" w="120000">
                  <a:moveTo>
                    <a:pt x="1094" y="0"/>
                  </a:moveTo>
                  <a:lnTo>
                    <a:pt x="119922" y="0"/>
                  </a:lnTo>
                  <a:lnTo>
                    <a:pt x="109900" y="53344"/>
                  </a:lnTo>
                  <a:lnTo>
                    <a:pt x="120000" y="120000"/>
                  </a:lnTo>
                  <a:lnTo>
                    <a:pt x="0" y="120000"/>
                  </a:lnTo>
                </a:path>
              </a:pathLst>
            </a:custGeom>
            <a:noFill/>
            <a:ln cap="flat" cmpd="sng" w="50800">
              <a:solidFill>
                <a:srgbClr val="A9A9A9"/>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450" name="Shape 1450"/>
            <p:cNvSpPr/>
            <p:nvPr/>
          </p:nvSpPr>
          <p:spPr>
            <a:xfrm>
              <a:off x="0" y="0"/>
              <a:ext cx="1564876" cy="1564876"/>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451" name="Shape 1451"/>
            <p:cNvSpPr/>
            <p:nvPr/>
          </p:nvSpPr>
          <p:spPr>
            <a:xfrm>
              <a:off x="537035" y="407207"/>
              <a:ext cx="478105" cy="737762"/>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5</a:t>
              </a:r>
            </a:p>
          </p:txBody>
        </p:sp>
      </p:grpSp>
      <p:sp>
        <p:nvSpPr>
          <p:cNvPr id="1452" name="Shape 1452"/>
          <p:cNvSpPr/>
          <p:nvPr/>
        </p:nvSpPr>
        <p:spPr>
          <a:xfrm>
            <a:off x="5040473" y="3815267"/>
            <a:ext cx="6174646" cy="719363"/>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Introduction to H2O</a:t>
            </a:r>
          </a:p>
        </p:txBody>
      </p:sp>
      <p:sp>
        <p:nvSpPr>
          <p:cNvPr id="1453" name="Shape 1453"/>
          <p:cNvSpPr/>
          <p:nvPr/>
        </p:nvSpPr>
        <p:spPr>
          <a:xfrm>
            <a:off x="5459492" y="6507242"/>
            <a:ext cx="5808916" cy="639486"/>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H2O Best Practices [Munging]</a:t>
            </a:r>
          </a:p>
        </p:txBody>
      </p:sp>
      <p:sp>
        <p:nvSpPr>
          <p:cNvPr id="1454" name="Shape 1454"/>
          <p:cNvSpPr/>
          <p:nvPr/>
        </p:nvSpPr>
        <p:spPr>
          <a:xfrm>
            <a:off x="14001426" y="3836571"/>
            <a:ext cx="5808915" cy="639486"/>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Hadoop Adminstration</a:t>
            </a:r>
          </a:p>
        </p:txBody>
      </p:sp>
      <p:sp>
        <p:nvSpPr>
          <p:cNvPr id="1455" name="Shape 1455"/>
          <p:cNvSpPr/>
          <p:nvPr/>
        </p:nvSpPr>
        <p:spPr>
          <a:xfrm>
            <a:off x="14001426" y="6507242"/>
            <a:ext cx="5808915" cy="639486"/>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Sparkling Water</a:t>
            </a:r>
          </a:p>
        </p:txBody>
      </p:sp>
      <p:sp>
        <p:nvSpPr>
          <p:cNvPr id="1456" name="Shape 1456"/>
          <p:cNvSpPr txBox="1"/>
          <p:nvPr>
            <p:ph type="title"/>
          </p:nvPr>
        </p:nvSpPr>
        <p:spPr>
          <a:xfrm>
            <a:off x="3962400" y="-18933"/>
            <a:ext cx="16459200" cy="1763066"/>
          </a:xfrm>
          <a:prstGeom prst="rect">
            <a:avLst/>
          </a:prstGeom>
          <a:noFill/>
          <a:ln>
            <a:noFill/>
          </a:ln>
        </p:spPr>
        <p:txBody>
          <a:bodyPr anchorCtr="0" anchor="ctr" bIns="91375" lIns="91375" rIns="91375" tIns="91375">
            <a:noAutofit/>
          </a:bodyPr>
          <a:lstStyle/>
          <a:p>
            <a:pPr indent="0" lvl="0" marL="0" marR="0" rtl="0" algn="ctr">
              <a:lnSpc>
                <a:spcPct val="100000"/>
              </a:lnSpc>
              <a:spcBef>
                <a:spcPts val="0"/>
              </a:spcBef>
              <a:spcAft>
                <a:spcPts val="0"/>
              </a:spcAft>
              <a:buClr>
                <a:srgbClr val="000000"/>
              </a:buClr>
              <a:buSzPct val="25000"/>
              <a:buFont typeface="Trebuchet MS"/>
              <a:buNone/>
            </a:pPr>
            <a:r>
              <a:rPr b="1" i="0" lang="en-US" sz="6400" u="none" cap="none" strike="noStrike">
                <a:solidFill>
                  <a:srgbClr val="000000"/>
                </a:solidFill>
                <a:latin typeface="Trebuchet MS"/>
                <a:ea typeface="Trebuchet MS"/>
                <a:cs typeface="Trebuchet MS"/>
                <a:sym typeface="Trebuchet MS"/>
              </a:rPr>
              <a:t>H2O Training</a:t>
            </a:r>
          </a:p>
        </p:txBody>
      </p:sp>
      <p:grpSp>
        <p:nvGrpSpPr>
          <p:cNvPr id="1457" name="Shape 1457"/>
          <p:cNvGrpSpPr/>
          <p:nvPr/>
        </p:nvGrpSpPr>
        <p:grpSpPr>
          <a:xfrm>
            <a:off x="3853492" y="8770240"/>
            <a:ext cx="7886072" cy="1564878"/>
            <a:chOff x="0" y="0"/>
            <a:chExt cx="7886071" cy="1564876"/>
          </a:xfrm>
        </p:grpSpPr>
        <p:sp>
          <p:nvSpPr>
            <p:cNvPr id="1458" name="Shape 1458"/>
            <p:cNvSpPr/>
            <p:nvPr/>
          </p:nvSpPr>
          <p:spPr>
            <a:xfrm>
              <a:off x="1107212" y="185536"/>
              <a:ext cx="6778859" cy="1193800"/>
            </a:xfrm>
            <a:custGeom>
              <a:pathLst>
                <a:path extrusionOk="0" h="120000" w="120000">
                  <a:moveTo>
                    <a:pt x="1094" y="0"/>
                  </a:moveTo>
                  <a:lnTo>
                    <a:pt x="119922" y="0"/>
                  </a:lnTo>
                  <a:lnTo>
                    <a:pt x="109900" y="53344"/>
                  </a:lnTo>
                  <a:lnTo>
                    <a:pt x="120000" y="120000"/>
                  </a:lnTo>
                  <a:lnTo>
                    <a:pt x="0" y="120000"/>
                  </a:lnTo>
                </a:path>
              </a:pathLst>
            </a:custGeom>
            <a:noFill/>
            <a:ln cap="flat" cmpd="sng" w="50800">
              <a:solidFill>
                <a:srgbClr val="A9A9A9"/>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459" name="Shape 1459"/>
            <p:cNvSpPr/>
            <p:nvPr/>
          </p:nvSpPr>
          <p:spPr>
            <a:xfrm>
              <a:off x="0" y="0"/>
              <a:ext cx="1564876" cy="1564876"/>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460" name="Shape 1460"/>
            <p:cNvSpPr/>
            <p:nvPr/>
          </p:nvSpPr>
          <p:spPr>
            <a:xfrm>
              <a:off x="537035" y="407207"/>
              <a:ext cx="478105" cy="737762"/>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3</a:t>
              </a:r>
            </a:p>
          </p:txBody>
        </p:sp>
      </p:grpSp>
      <p:sp>
        <p:nvSpPr>
          <p:cNvPr id="1461" name="Shape 1461"/>
          <p:cNvSpPr/>
          <p:nvPr/>
        </p:nvSpPr>
        <p:spPr>
          <a:xfrm>
            <a:off x="5459492" y="9239286"/>
            <a:ext cx="5808916" cy="639484"/>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H2O Best Practices [Modeling]</a:t>
            </a:r>
          </a:p>
        </p:txBody>
      </p:sp>
      <p:grpSp>
        <p:nvGrpSpPr>
          <p:cNvPr id="1462" name="Shape 1462"/>
          <p:cNvGrpSpPr/>
          <p:nvPr/>
        </p:nvGrpSpPr>
        <p:grpSpPr>
          <a:xfrm>
            <a:off x="12262284" y="8733853"/>
            <a:ext cx="8382581" cy="1663403"/>
            <a:chOff x="0" y="0"/>
            <a:chExt cx="8382580" cy="1663401"/>
          </a:xfrm>
        </p:grpSpPr>
        <p:sp>
          <p:nvSpPr>
            <p:cNvPr id="1463" name="Shape 1463"/>
            <p:cNvSpPr/>
            <p:nvPr/>
          </p:nvSpPr>
          <p:spPr>
            <a:xfrm>
              <a:off x="1176923" y="197218"/>
              <a:ext cx="7205657" cy="1268963"/>
            </a:xfrm>
            <a:custGeom>
              <a:pathLst>
                <a:path extrusionOk="0" h="120000" w="120000">
                  <a:moveTo>
                    <a:pt x="1094" y="0"/>
                  </a:moveTo>
                  <a:lnTo>
                    <a:pt x="119922" y="0"/>
                  </a:lnTo>
                  <a:lnTo>
                    <a:pt x="109900" y="53344"/>
                  </a:lnTo>
                  <a:lnTo>
                    <a:pt x="120000" y="120000"/>
                  </a:lnTo>
                  <a:lnTo>
                    <a:pt x="0" y="120000"/>
                  </a:lnTo>
                </a:path>
              </a:pathLst>
            </a:custGeom>
            <a:solidFill>
              <a:srgbClr val="FBE91F"/>
            </a:solidFill>
            <a:ln cap="flat" cmpd="sng" w="50800">
              <a:solidFill>
                <a:srgbClr val="FFFB00"/>
              </a:solidFill>
              <a:prstDash val="solid"/>
              <a:round/>
              <a:headEnd len="med" w="med" type="none"/>
              <a:tailEnd len="med" w="med" type="none"/>
            </a:ln>
            <a:effectLst>
              <a:outerShdw blurRad="76200" rotWithShape="0" dir="5400000" dist="38100">
                <a:srgbClr val="000000">
                  <a:alpha val="37647"/>
                </a:srgbClr>
              </a:outerShdw>
            </a:effectLst>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2800" u="none" cap="none" strike="noStrike">
                  <a:solidFill>
                    <a:srgbClr val="000000"/>
                  </a:solidFill>
                  <a:latin typeface="Arial"/>
                  <a:ea typeface="Arial"/>
                  <a:cs typeface="Arial"/>
                  <a:sym typeface="Arial"/>
                </a:rPr>
                <a:t>sp</a:t>
              </a:r>
            </a:p>
          </p:txBody>
        </p:sp>
        <p:sp>
          <p:nvSpPr>
            <p:cNvPr id="1464" name="Shape 1464"/>
            <p:cNvSpPr/>
            <p:nvPr/>
          </p:nvSpPr>
          <p:spPr>
            <a:xfrm>
              <a:off x="0" y="0"/>
              <a:ext cx="1663401" cy="1663401"/>
            </a:xfrm>
            <a:prstGeom prst="ellipse">
              <a:avLst/>
            </a:prstGeom>
            <a:solidFill>
              <a:srgbClr val="FFFFFF"/>
            </a:solidFill>
            <a:ln cap="flat" cmpd="sng" w="76200">
              <a:solidFill>
                <a:srgbClr val="FBE91F"/>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465" name="Shape 1465"/>
            <p:cNvSpPr/>
            <p:nvPr/>
          </p:nvSpPr>
          <p:spPr>
            <a:xfrm>
              <a:off x="570847" y="432845"/>
              <a:ext cx="521706" cy="797711"/>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919191"/>
                </a:buClr>
                <a:buSzPct val="25000"/>
                <a:buFont typeface="Arial"/>
                <a:buNone/>
              </a:pPr>
              <a:r>
                <a:rPr b="1" i="0" lang="en-US" sz="4000" u="none" cap="none" strike="noStrike">
                  <a:solidFill>
                    <a:srgbClr val="919191"/>
                  </a:solidFill>
                  <a:latin typeface="Arial"/>
                  <a:ea typeface="Arial"/>
                  <a:cs typeface="Arial"/>
                  <a:sym typeface="Arial"/>
                </a:rPr>
                <a:t>6</a:t>
              </a:r>
            </a:p>
          </p:txBody>
        </p:sp>
      </p:grpSp>
      <p:sp>
        <p:nvSpPr>
          <p:cNvPr id="1466" name="Shape 1466"/>
          <p:cNvSpPr/>
          <p:nvPr/>
        </p:nvSpPr>
        <p:spPr>
          <a:xfrm>
            <a:off x="14038953" y="9252161"/>
            <a:ext cx="5808916" cy="639486"/>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3200" u="none" cap="none" strike="noStrike">
                <a:solidFill>
                  <a:srgbClr val="000000"/>
                </a:solidFill>
                <a:latin typeface="Arial"/>
                <a:ea typeface="Arial"/>
                <a:cs typeface="Arial"/>
                <a:sym typeface="Arial"/>
              </a:rPr>
              <a:t>Productionalizing Models</a:t>
            </a: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70" name="Shape 1470"/>
        <p:cNvGrpSpPr/>
        <p:nvPr/>
      </p:nvGrpSpPr>
      <p:grpSpPr>
        <a:xfrm>
          <a:off x="0" y="0"/>
          <a:ext cx="0" cy="0"/>
          <a:chOff x="0" y="0"/>
          <a:chExt cx="0" cy="0"/>
        </a:xfrm>
      </p:grpSpPr>
      <p:sp>
        <p:nvSpPr>
          <p:cNvPr id="1471" name="Shape 1471"/>
          <p:cNvSpPr txBox="1"/>
          <p:nvPr>
            <p:ph type="title"/>
          </p:nvPr>
        </p:nvSpPr>
        <p:spPr>
          <a:xfrm>
            <a:off x="3962400" y="-18933"/>
            <a:ext cx="16459200" cy="1763066"/>
          </a:xfrm>
          <a:prstGeom prst="rect">
            <a:avLst/>
          </a:prstGeom>
          <a:noFill/>
          <a:ln>
            <a:noFill/>
          </a:ln>
        </p:spPr>
        <p:txBody>
          <a:bodyPr anchorCtr="0" anchor="ctr" bIns="91375" lIns="91375" rIns="91375" tIns="91375">
            <a:noAutofit/>
          </a:bodyPr>
          <a:lstStyle/>
          <a:p>
            <a:pPr indent="0" lvl="0" marL="0" marR="0" rtl="0" algn="ctr">
              <a:lnSpc>
                <a:spcPct val="100000"/>
              </a:lnSpc>
              <a:spcBef>
                <a:spcPts val="0"/>
              </a:spcBef>
              <a:spcAft>
                <a:spcPts val="0"/>
              </a:spcAft>
              <a:buClr>
                <a:srgbClr val="000000"/>
              </a:buClr>
              <a:buSzPct val="25000"/>
              <a:buFont typeface="Helvetica Neue"/>
              <a:buNone/>
            </a:pPr>
            <a:r>
              <a:rPr b="1" i="0" lang="en-US" sz="6400" u="none" cap="none" strike="noStrike">
                <a:solidFill>
                  <a:srgbClr val="000000"/>
                </a:solidFill>
                <a:latin typeface="Helvetica Neue"/>
                <a:ea typeface="Helvetica Neue"/>
                <a:cs typeface="Helvetica Neue"/>
                <a:sym typeface="Helvetica Neue"/>
              </a:rPr>
              <a:t>The Problem</a:t>
            </a:r>
          </a:p>
        </p:txBody>
      </p:sp>
      <p:sp>
        <p:nvSpPr>
          <p:cNvPr id="1472" name="Shape 1472"/>
          <p:cNvSpPr txBox="1"/>
          <p:nvPr>
            <p:ph idx="1" type="body"/>
          </p:nvPr>
        </p:nvSpPr>
        <p:spPr>
          <a:xfrm>
            <a:off x="3962400" y="3200400"/>
            <a:ext cx="16459200" cy="9051926"/>
          </a:xfrm>
          <a:prstGeom prst="rect">
            <a:avLst/>
          </a:prstGeom>
          <a:noFill/>
          <a:ln>
            <a:noFill/>
          </a:ln>
        </p:spPr>
        <p:txBody>
          <a:bodyPr anchorCtr="0" anchor="t" bIns="91425" lIns="91425" rIns="91425" tIns="91425">
            <a:noAutofit/>
          </a:bodyPr>
          <a:lstStyle/>
          <a:p>
            <a:pPr indent="-898634" lvl="0" marL="898634" marR="0" rtl="0" algn="l">
              <a:lnSpc>
                <a:spcPct val="80000"/>
              </a:lnSpc>
              <a:spcBef>
                <a:spcPts val="0"/>
              </a:spcBef>
              <a:spcAft>
                <a:spcPts val="0"/>
              </a:spcAft>
              <a:buClr>
                <a:srgbClr val="595959"/>
              </a:buClr>
              <a:buSzPct val="100000"/>
              <a:buFont typeface="Arial"/>
              <a:buChar char="•"/>
            </a:pPr>
            <a:r>
              <a:rPr b="0" i="0" lang="en-US" sz="7600" u="none" cap="none" strike="noStrike">
                <a:solidFill>
                  <a:srgbClr val="595959"/>
                </a:solidFill>
                <a:latin typeface="Calibri"/>
                <a:ea typeface="Calibri"/>
                <a:cs typeface="Calibri"/>
                <a:sym typeface="Calibri"/>
              </a:rPr>
              <a:t>Goal: </a:t>
            </a:r>
          </a:p>
          <a:p>
            <a:pPr indent="-754378" lvl="1" marL="1211579" marR="0" rtl="0" algn="l">
              <a:lnSpc>
                <a:spcPct val="80000"/>
              </a:lnSpc>
              <a:spcBef>
                <a:spcPts val="1600"/>
              </a:spcBef>
              <a:spcAft>
                <a:spcPts val="0"/>
              </a:spcAft>
              <a:buClr>
                <a:srgbClr val="595959"/>
              </a:buClr>
              <a:buSzPct val="100000"/>
              <a:buFont typeface="Courier New"/>
              <a:buChar char="o"/>
            </a:pPr>
            <a:r>
              <a:rPr b="0" i="0" lang="en-US" sz="6600" u="none" cap="none" strike="noStrike">
                <a:solidFill>
                  <a:srgbClr val="595959"/>
                </a:solidFill>
                <a:latin typeface="Calibri"/>
                <a:ea typeface="Calibri"/>
                <a:cs typeface="Calibri"/>
                <a:sym typeface="Calibri"/>
              </a:rPr>
              <a:t>Move from prototype to production</a:t>
            </a:r>
          </a:p>
          <a:p>
            <a:pPr indent="457200" lvl="1" marL="0" marR="0" rtl="0" algn="l">
              <a:lnSpc>
                <a:spcPct val="80000"/>
              </a:lnSpc>
              <a:spcBef>
                <a:spcPts val="1600"/>
              </a:spcBef>
              <a:spcAft>
                <a:spcPts val="0"/>
              </a:spcAft>
              <a:buClr>
                <a:srgbClr val="595959"/>
              </a:buClr>
              <a:buSzPct val="25000"/>
              <a:buFont typeface="Arial"/>
              <a:buNone/>
            </a:pPr>
            <a:r>
              <a:t/>
            </a:r>
            <a:endParaRPr b="0" i="0" sz="6400" u="none" cap="none" strike="noStrike">
              <a:solidFill>
                <a:srgbClr val="595959"/>
              </a:solidFill>
              <a:latin typeface="Calibri"/>
              <a:ea typeface="Calibri"/>
              <a:cs typeface="Calibri"/>
              <a:sym typeface="Calibri"/>
            </a:endParaRPr>
          </a:p>
          <a:p>
            <a:pPr indent="-898634" lvl="0" marL="898634" marR="0" rtl="0" algn="l">
              <a:lnSpc>
                <a:spcPct val="80000"/>
              </a:lnSpc>
              <a:spcBef>
                <a:spcPts val="1800"/>
              </a:spcBef>
              <a:spcAft>
                <a:spcPts val="0"/>
              </a:spcAft>
              <a:buClr>
                <a:srgbClr val="595959"/>
              </a:buClr>
              <a:buSzPct val="100000"/>
              <a:buFont typeface="Arial"/>
              <a:buChar char="•"/>
            </a:pPr>
            <a:r>
              <a:rPr b="0" i="0" lang="en-US" sz="7600" u="none" cap="none" strike="noStrike">
                <a:solidFill>
                  <a:srgbClr val="595959"/>
                </a:solidFill>
                <a:latin typeface="Calibri"/>
                <a:ea typeface="Calibri"/>
                <a:cs typeface="Calibri"/>
                <a:sym typeface="Calibri"/>
              </a:rPr>
              <a:t>Road block:</a:t>
            </a:r>
          </a:p>
          <a:p>
            <a:pPr indent="-754378" lvl="1" marL="1211579" marR="0" rtl="0" algn="l">
              <a:lnSpc>
                <a:spcPct val="80000"/>
              </a:lnSpc>
              <a:spcBef>
                <a:spcPts val="1600"/>
              </a:spcBef>
              <a:spcAft>
                <a:spcPts val="0"/>
              </a:spcAft>
              <a:buClr>
                <a:srgbClr val="595959"/>
              </a:buClr>
              <a:buSzPct val="100000"/>
              <a:buFont typeface="Courier New"/>
              <a:buChar char="o"/>
            </a:pPr>
            <a:r>
              <a:rPr b="0" i="0" lang="en-US" sz="6600" u="none" cap="none" strike="noStrike">
                <a:solidFill>
                  <a:srgbClr val="595959"/>
                </a:solidFill>
                <a:latin typeface="Calibri"/>
                <a:ea typeface="Calibri"/>
                <a:cs typeface="Calibri"/>
                <a:sym typeface="Calibri"/>
              </a:rPr>
              <a:t>Prototyping Environment Cages Your:</a:t>
            </a:r>
          </a:p>
          <a:p>
            <a:pPr indent="-602672" lvl="2" marL="1517072" marR="0" rtl="0" algn="l">
              <a:lnSpc>
                <a:spcPct val="80000"/>
              </a:lnSpc>
              <a:spcBef>
                <a:spcPts val="1400"/>
              </a:spcBef>
              <a:spcAft>
                <a:spcPts val="0"/>
              </a:spcAft>
              <a:buClr>
                <a:srgbClr val="595959"/>
              </a:buClr>
              <a:buSzPct val="100000"/>
              <a:buFont typeface="Arial"/>
              <a:buChar char="•"/>
            </a:pPr>
            <a:r>
              <a:rPr b="0" i="0" lang="en-US" sz="5800" u="none" cap="none" strike="noStrike">
                <a:solidFill>
                  <a:srgbClr val="595959"/>
                </a:solidFill>
                <a:latin typeface="Calibri"/>
                <a:ea typeface="Calibri"/>
                <a:cs typeface="Calibri"/>
                <a:sym typeface="Calibri"/>
              </a:rPr>
              <a:t>Feature preprocessing</a:t>
            </a:r>
          </a:p>
          <a:p>
            <a:pPr indent="-602672" lvl="2" marL="1517072" marR="0" rtl="0" algn="l">
              <a:lnSpc>
                <a:spcPct val="80000"/>
              </a:lnSpc>
              <a:spcBef>
                <a:spcPts val="1400"/>
              </a:spcBef>
              <a:spcAft>
                <a:spcPts val="0"/>
              </a:spcAft>
              <a:buClr>
                <a:srgbClr val="595959"/>
              </a:buClr>
              <a:buSzPct val="100000"/>
              <a:buFont typeface="Arial"/>
              <a:buChar char="•"/>
            </a:pPr>
            <a:r>
              <a:rPr b="0" i="0" lang="en-US" sz="5800" u="none" cap="none" strike="noStrike">
                <a:solidFill>
                  <a:srgbClr val="595959"/>
                </a:solidFill>
                <a:latin typeface="Calibri"/>
                <a:ea typeface="Calibri"/>
                <a:cs typeface="Calibri"/>
                <a:sym typeface="Calibri"/>
              </a:rPr>
              <a:t>Models</a:t>
            </a:r>
          </a:p>
          <a:p>
            <a:pPr indent="-602672" lvl="2" marL="1517072" marR="0" rtl="0" algn="l">
              <a:lnSpc>
                <a:spcPct val="80000"/>
              </a:lnSpc>
              <a:spcBef>
                <a:spcPts val="1400"/>
              </a:spcBef>
              <a:spcAft>
                <a:spcPts val="0"/>
              </a:spcAft>
              <a:buClr>
                <a:srgbClr val="595959"/>
              </a:buClr>
              <a:buSzPct val="100000"/>
              <a:buFont typeface="Arial"/>
              <a:buChar char="•"/>
            </a:pPr>
            <a:r>
              <a:rPr b="0" i="0" lang="en-US" sz="5800" u="none" cap="none" strike="noStrike">
                <a:solidFill>
                  <a:srgbClr val="595959"/>
                </a:solidFill>
                <a:latin typeface="Calibri"/>
                <a:ea typeface="Calibri"/>
                <a:cs typeface="Calibri"/>
                <a:sym typeface="Calibri"/>
              </a:rPr>
              <a:t>Ideas</a:t>
            </a: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76" name="Shape 1476"/>
        <p:cNvGrpSpPr/>
        <p:nvPr/>
      </p:nvGrpSpPr>
      <p:grpSpPr>
        <a:xfrm>
          <a:off x="0" y="0"/>
          <a:ext cx="0" cy="0"/>
          <a:chOff x="0" y="0"/>
          <a:chExt cx="0" cy="0"/>
        </a:xfrm>
      </p:grpSpPr>
      <p:sp>
        <p:nvSpPr>
          <p:cNvPr id="1477" name="Shape 1477"/>
          <p:cNvSpPr txBox="1"/>
          <p:nvPr>
            <p:ph idx="1" type="body"/>
          </p:nvPr>
        </p:nvSpPr>
        <p:spPr>
          <a:xfrm>
            <a:off x="5791201" y="609600"/>
            <a:ext cx="12801598" cy="1244599"/>
          </a:xfrm>
          <a:prstGeom prst="rect">
            <a:avLst/>
          </a:prstGeom>
          <a:noFill/>
          <a:ln>
            <a:noFill/>
          </a:ln>
        </p:spPr>
        <p:txBody>
          <a:bodyPr anchorCtr="0" anchor="t" bIns="182825" lIns="182825" rIns="182825" tIns="182825">
            <a:noAutofit/>
          </a:bodyPr>
          <a:lstStyle/>
          <a:p>
            <a:pPr indent="0" lvl="0" marL="0" marR="0" rtl="0" algn="ctr">
              <a:lnSpc>
                <a:spcPct val="90000"/>
              </a:lnSpc>
              <a:spcBef>
                <a:spcPts val="0"/>
              </a:spcBef>
              <a:spcAft>
                <a:spcPts val="0"/>
              </a:spcAft>
              <a:buClr>
                <a:srgbClr val="000000"/>
              </a:buClr>
              <a:buSzPct val="25000"/>
              <a:buFont typeface="Arial"/>
              <a:buNone/>
            </a:pPr>
            <a:r>
              <a:rPr b="1" i="0" lang="en-US" sz="6200" u="none" cap="none" strike="noStrike">
                <a:solidFill>
                  <a:srgbClr val="000000"/>
                </a:solidFill>
                <a:latin typeface="Arial"/>
                <a:ea typeface="Arial"/>
                <a:cs typeface="Arial"/>
                <a:sym typeface="Arial"/>
              </a:rPr>
              <a:t>Lending Club Dataset</a:t>
            </a:r>
          </a:p>
        </p:txBody>
      </p:sp>
      <p:sp>
        <p:nvSpPr>
          <p:cNvPr id="1478" name="Shape 1478"/>
          <p:cNvSpPr/>
          <p:nvPr/>
        </p:nvSpPr>
        <p:spPr>
          <a:xfrm>
            <a:off x="4240807" y="2495743"/>
            <a:ext cx="15902386" cy="9545235"/>
          </a:xfrm>
          <a:prstGeom prst="rect">
            <a:avLst/>
          </a:prstGeom>
          <a:noFill/>
          <a:ln>
            <a:noFill/>
          </a:ln>
        </p:spPr>
        <p:txBody>
          <a:bodyPr anchorCtr="0" anchor="t" bIns="182825" lIns="182825" rIns="182825" tIns="182825">
            <a:noAutofit/>
          </a:bodyPr>
          <a:lstStyle/>
          <a:p>
            <a:pPr indent="-300789" lvl="0" marL="300789" marR="0" rtl="0" algn="l">
              <a:lnSpc>
                <a:spcPct val="100000"/>
              </a:lnSpc>
              <a:spcBef>
                <a:spcPts val="0"/>
              </a:spcBef>
              <a:spcAft>
                <a:spcPts val="0"/>
              </a:spcAft>
              <a:buClr>
                <a:srgbClr val="000000"/>
              </a:buClr>
              <a:buSzPct val="100000"/>
              <a:buFont typeface="Arial"/>
              <a:buChar char="•"/>
            </a:pPr>
            <a:r>
              <a:rPr b="0" i="0" lang="en-US" sz="3000" u="none" cap="none" strike="noStrike">
                <a:solidFill>
                  <a:srgbClr val="000000"/>
                </a:solidFill>
                <a:latin typeface="Arial"/>
                <a:ea typeface="Arial"/>
                <a:cs typeface="Arial"/>
                <a:sym typeface="Arial"/>
              </a:rPr>
              <a:t>Loan data from 2007 up until 2015 including rejected applications and accepted applications.</a:t>
            </a:r>
          </a:p>
          <a:p>
            <a:pPr indent="-300789" lvl="0" marL="300789" marR="0" rtl="0" algn="l">
              <a:lnSpc>
                <a:spcPct val="100000"/>
              </a:lnSpc>
              <a:spcBef>
                <a:spcPts val="1800"/>
              </a:spcBef>
              <a:spcAft>
                <a:spcPts val="0"/>
              </a:spcAft>
              <a:buClr>
                <a:srgbClr val="000000"/>
              </a:buClr>
              <a:buSzPct val="100000"/>
              <a:buFont typeface="Arial"/>
              <a:buChar char="•"/>
            </a:pPr>
            <a:r>
              <a:rPr b="0" i="0" lang="en-US" sz="3000" u="none" cap="none" strike="noStrike">
                <a:solidFill>
                  <a:srgbClr val="000000"/>
                </a:solidFill>
                <a:latin typeface="Arial"/>
                <a:ea typeface="Arial"/>
                <a:cs typeface="Arial"/>
                <a:sym typeface="Arial"/>
              </a:rPr>
              <a:t>Of the 500k accepted applicants about 160k loans have either been completely paid off or defaulted.</a:t>
            </a:r>
          </a:p>
          <a:p>
            <a:pPr indent="-300789" lvl="0" marL="300789" marR="0" rtl="0" algn="l">
              <a:lnSpc>
                <a:spcPct val="100000"/>
              </a:lnSpc>
              <a:spcBef>
                <a:spcPts val="1800"/>
              </a:spcBef>
              <a:spcAft>
                <a:spcPts val="0"/>
              </a:spcAft>
              <a:buClr>
                <a:srgbClr val="000000"/>
              </a:buClr>
              <a:buSzPct val="100000"/>
              <a:buFont typeface="Arial"/>
              <a:buChar char="•"/>
            </a:pPr>
            <a:r>
              <a:rPr b="0" i="0" lang="en-US" sz="3000" u="none" cap="none" strike="noStrike">
                <a:solidFill>
                  <a:srgbClr val="000000"/>
                </a:solidFill>
                <a:latin typeface="Arial"/>
                <a:ea typeface="Arial"/>
                <a:cs typeface="Arial"/>
                <a:sym typeface="Arial"/>
              </a:rPr>
              <a:t>There are about 4million applicants in the rejected loans dataset.</a:t>
            </a:r>
          </a:p>
          <a:p>
            <a:pPr indent="-300789" lvl="0" marL="300789" marR="0" rtl="0" algn="l">
              <a:lnSpc>
                <a:spcPct val="100000"/>
              </a:lnSpc>
              <a:spcBef>
                <a:spcPts val="1800"/>
              </a:spcBef>
              <a:spcAft>
                <a:spcPts val="0"/>
              </a:spcAft>
              <a:buClr>
                <a:srgbClr val="000000"/>
              </a:buClr>
              <a:buSzPct val="100000"/>
              <a:buFont typeface="Arial"/>
              <a:buChar char="•"/>
            </a:pPr>
            <a:r>
              <a:rPr b="1" i="0" lang="en-US" sz="3000" u="none" cap="none" strike="noStrike">
                <a:solidFill>
                  <a:srgbClr val="000000"/>
                </a:solidFill>
                <a:latin typeface="Arial"/>
                <a:ea typeface="Arial"/>
                <a:cs typeface="Arial"/>
                <a:sym typeface="Arial"/>
              </a:rPr>
              <a:t>Use Case 1 </a:t>
            </a:r>
            <a:r>
              <a:rPr b="0" i="0" lang="en-US" sz="3000" u="none" cap="none" strike="noStrike">
                <a:solidFill>
                  <a:srgbClr val="000000"/>
                </a:solidFill>
                <a:latin typeface="Arial"/>
                <a:ea typeface="Arial"/>
                <a:cs typeface="Arial"/>
                <a:sym typeface="Arial"/>
              </a:rPr>
              <a:t>Predict the likelihood of a user defaulting based on the information supplied when applying for a loan.</a:t>
            </a:r>
          </a:p>
          <a:p>
            <a:pPr indent="-300789" lvl="0" marL="300789" marR="0" rtl="0" algn="l">
              <a:lnSpc>
                <a:spcPct val="100000"/>
              </a:lnSpc>
              <a:spcBef>
                <a:spcPts val="1800"/>
              </a:spcBef>
              <a:spcAft>
                <a:spcPts val="0"/>
              </a:spcAft>
              <a:buClr>
                <a:srgbClr val="000000"/>
              </a:buClr>
              <a:buSzPct val="100000"/>
              <a:buFont typeface="Arial"/>
              <a:buChar char="•"/>
            </a:pPr>
            <a:r>
              <a:rPr b="1" i="0" lang="en-US" sz="3000" u="none" cap="none" strike="noStrike">
                <a:solidFill>
                  <a:srgbClr val="000000"/>
                </a:solidFill>
                <a:latin typeface="Arial"/>
                <a:ea typeface="Arial"/>
                <a:cs typeface="Arial"/>
                <a:sym typeface="Arial"/>
              </a:rPr>
              <a:t>Use Case 2 </a:t>
            </a:r>
            <a:r>
              <a:rPr b="0" i="0" lang="en-US" sz="3000" u="none" cap="none" strike="noStrike">
                <a:solidFill>
                  <a:srgbClr val="000000"/>
                </a:solidFill>
                <a:latin typeface="Arial"/>
                <a:ea typeface="Arial"/>
                <a:cs typeface="Arial"/>
                <a:sym typeface="Arial"/>
              </a:rPr>
              <a:t>Determine the interest rate Lending  Club would have offered the user based on the information supplied when applying for a loan.</a:t>
            </a:r>
          </a:p>
          <a:p>
            <a:pPr indent="-300789" lvl="0" marL="300789" marR="0" rtl="0" algn="l">
              <a:lnSpc>
                <a:spcPct val="100000"/>
              </a:lnSpc>
              <a:spcBef>
                <a:spcPts val="1800"/>
              </a:spcBef>
              <a:spcAft>
                <a:spcPts val="0"/>
              </a:spcAft>
              <a:buClr>
                <a:srgbClr val="000000"/>
              </a:buClr>
              <a:buSzPct val="100000"/>
              <a:buFont typeface="Arial"/>
              <a:buChar char="•"/>
            </a:pPr>
            <a:r>
              <a:rPr b="1" i="0" lang="en-US" sz="3000" u="none" cap="none" strike="noStrike">
                <a:solidFill>
                  <a:srgbClr val="000000"/>
                </a:solidFill>
                <a:latin typeface="Arial"/>
                <a:ea typeface="Arial"/>
                <a:cs typeface="Arial"/>
                <a:sym typeface="Arial"/>
              </a:rPr>
              <a:t>Use Case 3 </a:t>
            </a:r>
            <a:r>
              <a:rPr b="0" i="0" lang="en-US" sz="3000" u="none" cap="none" strike="noStrike">
                <a:solidFill>
                  <a:srgbClr val="000000"/>
                </a:solidFill>
                <a:latin typeface="Arial"/>
                <a:ea typeface="Arial"/>
                <a:cs typeface="Arial"/>
                <a:sym typeface="Arial"/>
              </a:rPr>
              <a:t>Based on the subset of information available in both rejected and accepted loans, predict the likelihood Lending Club will approve your loan request.</a:t>
            </a: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2" name="Shape 1482"/>
        <p:cNvGrpSpPr/>
        <p:nvPr/>
      </p:nvGrpSpPr>
      <p:grpSpPr>
        <a:xfrm>
          <a:off x="0" y="0"/>
          <a:ext cx="0" cy="0"/>
          <a:chOff x="0" y="0"/>
          <a:chExt cx="0" cy="0"/>
        </a:xfrm>
      </p:grpSpPr>
      <p:sp>
        <p:nvSpPr>
          <p:cNvPr id="1483" name="Shape 1483"/>
          <p:cNvSpPr txBox="1"/>
          <p:nvPr>
            <p:ph idx="1" type="body"/>
          </p:nvPr>
        </p:nvSpPr>
        <p:spPr>
          <a:xfrm>
            <a:off x="5791201" y="99179"/>
            <a:ext cx="12801598" cy="1755019"/>
          </a:xfrm>
          <a:prstGeom prst="rect">
            <a:avLst/>
          </a:prstGeom>
          <a:noFill/>
          <a:ln>
            <a:noFill/>
          </a:ln>
        </p:spPr>
        <p:txBody>
          <a:bodyPr anchorCtr="0" anchor="t" bIns="182825" lIns="182825" rIns="182825" tIns="182825">
            <a:noAutofit/>
          </a:bodyPr>
          <a:lstStyle/>
          <a:p>
            <a:pPr indent="0" lvl="0" marL="0" marR="0" rtl="0" algn="ctr">
              <a:lnSpc>
                <a:spcPct val="100000"/>
              </a:lnSpc>
              <a:spcBef>
                <a:spcPts val="0"/>
              </a:spcBef>
              <a:spcAft>
                <a:spcPts val="0"/>
              </a:spcAft>
              <a:buClr>
                <a:srgbClr val="000000"/>
              </a:buClr>
              <a:buSzPct val="25000"/>
              <a:buFont typeface="Arial"/>
              <a:buNone/>
            </a:pPr>
            <a:r>
              <a:rPr b="1" i="0" lang="en-US" sz="8200" u="none" cap="none" strike="noStrike">
                <a:solidFill>
                  <a:srgbClr val="000000"/>
                </a:solidFill>
                <a:latin typeface="Arial"/>
                <a:ea typeface="Arial"/>
                <a:cs typeface="Arial"/>
                <a:sym typeface="Arial"/>
              </a:rPr>
              <a:t>Data Dictionary</a:t>
            </a:r>
          </a:p>
        </p:txBody>
      </p:sp>
      <p:graphicFrame>
        <p:nvGraphicFramePr>
          <p:cNvPr id="1484" name="Shape 1484"/>
          <p:cNvGraphicFramePr/>
          <p:nvPr/>
        </p:nvGraphicFramePr>
        <p:xfrm>
          <a:off x="3784600" y="2032000"/>
          <a:ext cx="3000000" cy="3000000"/>
        </p:xfrm>
        <a:graphic>
          <a:graphicData uri="http://schemas.openxmlformats.org/drawingml/2006/table">
            <a:tbl>
              <a:tblPr bandRow="1" firstRow="1">
                <a:noFill/>
                <a:tableStyleId>{5A93692A-C860-4123-86CE-E96CBF70FA40}</a:tableStyleId>
              </a:tblPr>
              <a:tblGrid>
                <a:gridCol w="4742200"/>
                <a:gridCol w="9238700"/>
                <a:gridCol w="3390800"/>
              </a:tblGrid>
              <a:tr h="563325">
                <a:tc>
                  <a:txBody>
                    <a:bodyPr>
                      <a:noAutofit/>
                    </a:bodyPr>
                    <a:lstStyle/>
                    <a:p>
                      <a:pPr indent="0" lvl="0" marL="0" marR="0" rtl="0" algn="l">
                        <a:lnSpc>
                          <a:spcPct val="100000"/>
                        </a:lnSpc>
                        <a:spcBef>
                          <a:spcPts val="0"/>
                        </a:spcBef>
                        <a:spcAft>
                          <a:spcPts val="0"/>
                        </a:spcAft>
                        <a:buClr>
                          <a:srgbClr val="FFFFFF"/>
                        </a:buClr>
                        <a:buSzPct val="25000"/>
                        <a:buFont typeface="Calibri"/>
                        <a:buNone/>
                      </a:pPr>
                      <a:r>
                        <a:rPr b="1" lang="en-US" sz="3600" u="none" cap="none" strike="noStrike">
                          <a:solidFill>
                            <a:srgbClr val="FFFFFF"/>
                          </a:solidFill>
                          <a:latin typeface="Calibri"/>
                          <a:ea typeface="Calibri"/>
                          <a:cs typeface="Calibri"/>
                          <a:sym typeface="Calibri"/>
                        </a:rPr>
                        <a:t>Predictor Variable</a:t>
                      </a:r>
                    </a:p>
                  </a:txBody>
                  <a:tcPr marT="0" marB="0" marR="0" marL="0">
                    <a:lnL cap="flat" cmpd="sng" w="25400">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000000"/>
                    </a:solidFill>
                  </a:tcPr>
                </a:tc>
                <a:tc>
                  <a:txBody>
                    <a:bodyPr>
                      <a:noAutofit/>
                    </a:bodyPr>
                    <a:lstStyle/>
                    <a:p>
                      <a:pPr indent="0" lvl="0" marL="0" marR="0" rtl="0" algn="l">
                        <a:lnSpc>
                          <a:spcPct val="100000"/>
                        </a:lnSpc>
                        <a:spcBef>
                          <a:spcPts val="0"/>
                        </a:spcBef>
                        <a:spcAft>
                          <a:spcPts val="0"/>
                        </a:spcAft>
                        <a:buClr>
                          <a:srgbClr val="FFFFFF"/>
                        </a:buClr>
                        <a:buSzPct val="25000"/>
                        <a:buFont typeface="Calibri"/>
                        <a:buNone/>
                      </a:pPr>
                      <a:r>
                        <a:rPr b="1" lang="en-US" sz="3600" u="none" cap="none" strike="noStrike">
                          <a:solidFill>
                            <a:srgbClr val="FFFFFF"/>
                          </a:solidFill>
                          <a:latin typeface="Calibri"/>
                          <a:ea typeface="Calibri"/>
                          <a:cs typeface="Calibri"/>
                          <a:sym typeface="Calibri"/>
                        </a:rPr>
                        <a:t>Description</a:t>
                      </a:r>
                    </a:p>
                  </a:txBody>
                  <a:tcPr marT="0" marB="0" marR="0" marL="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000000"/>
                    </a:solidFill>
                  </a:tcPr>
                </a:tc>
                <a:tc>
                  <a:txBody>
                    <a:bodyPr>
                      <a:noAutofit/>
                    </a:bodyPr>
                    <a:lstStyle/>
                    <a:p>
                      <a:pPr indent="0" lvl="0" marL="0" marR="0" rtl="0" algn="l">
                        <a:lnSpc>
                          <a:spcPct val="100000"/>
                        </a:lnSpc>
                        <a:spcBef>
                          <a:spcPts val="0"/>
                        </a:spcBef>
                        <a:spcAft>
                          <a:spcPts val="0"/>
                        </a:spcAft>
                        <a:buClr>
                          <a:srgbClr val="FFFFFF"/>
                        </a:buClr>
                        <a:buSzPct val="25000"/>
                        <a:buFont typeface="Calibri"/>
                        <a:buNone/>
                      </a:pPr>
                      <a:r>
                        <a:rPr b="1" lang="en-US" sz="3600" u="none" cap="none" strike="noStrike">
                          <a:solidFill>
                            <a:srgbClr val="FFFFFF"/>
                          </a:solidFill>
                          <a:latin typeface="Calibri"/>
                          <a:ea typeface="Calibri"/>
                          <a:cs typeface="Calibri"/>
                          <a:sym typeface="Calibri"/>
                        </a:rPr>
                        <a:t>Units</a:t>
                      </a:r>
                    </a:p>
                  </a:txBody>
                  <a:tcPr marT="0" marB="0" marR="0" marL="0">
                    <a:lnL cap="flat" cmpd="sng" w="9525">
                      <a:solidFill>
                        <a:srgbClr val="000000"/>
                      </a:solidFill>
                      <a:prstDash val="solid"/>
                      <a:round/>
                      <a:headEnd len="med" w="med" type="none"/>
                      <a:tailEnd len="med" w="med" type="none"/>
                    </a:lnL>
                    <a:lnR cap="flat" cmpd="sng" w="25400">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000000"/>
                    </a:solidFill>
                  </a:tcPr>
                </a:tc>
              </a:tr>
              <a:tr h="563325">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loan_amnt</a:t>
                      </a:r>
                    </a:p>
                  </a:txBody>
                  <a:tcPr marT="0" marB="0" marR="0" marL="0">
                    <a:lnL cap="flat" cmpd="sng" w="25400">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E6E6E6"/>
                    </a:solidFill>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Requested loan amount</a:t>
                      </a:r>
                    </a:p>
                  </a:txBody>
                  <a:tcPr marT="0" marB="0" marR="0" marL="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E6E6E6"/>
                    </a:solidFill>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US dollars</a:t>
                      </a:r>
                    </a:p>
                  </a:txBody>
                  <a:tcPr marT="0" marB="0" marR="0" marL="0">
                    <a:lnL cap="flat" cmpd="sng" w="9525">
                      <a:solidFill>
                        <a:srgbClr val="000000"/>
                      </a:solidFill>
                      <a:prstDash val="solid"/>
                      <a:round/>
                      <a:headEnd len="med" w="med" type="none"/>
                      <a:tailEnd len="med" w="med" type="none"/>
                    </a:lnL>
                    <a:lnR cap="flat" cmpd="sng" w="25400">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E6E6E6"/>
                    </a:solidFill>
                  </a:tcPr>
                </a:tc>
              </a:tr>
              <a:tr h="563325">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term</a:t>
                      </a:r>
                    </a:p>
                  </a:txBody>
                  <a:tcPr marT="0" marB="0" marR="0" marL="0">
                    <a:lnL cap="flat" cmpd="sng" w="25400">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FFFFFF"/>
                    </a:solidFill>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Loan term length</a:t>
                      </a:r>
                    </a:p>
                  </a:txBody>
                  <a:tcPr marT="0" marB="0" marR="0" marL="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FFFFFF"/>
                    </a:solidFill>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months</a:t>
                      </a:r>
                    </a:p>
                  </a:txBody>
                  <a:tcPr marT="0" marB="0" marR="0" marL="0">
                    <a:lnL cap="flat" cmpd="sng" w="9525">
                      <a:solidFill>
                        <a:srgbClr val="000000"/>
                      </a:solidFill>
                      <a:prstDash val="solid"/>
                      <a:round/>
                      <a:headEnd len="med" w="med" type="none"/>
                      <a:tailEnd len="med" w="med" type="none"/>
                    </a:lnL>
                    <a:lnR cap="flat" cmpd="sng" w="25400">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FFFFFF"/>
                    </a:solidFill>
                  </a:tcPr>
                </a:tc>
              </a:tr>
              <a:tr h="563325">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emp_length</a:t>
                      </a:r>
                    </a:p>
                  </a:txBody>
                  <a:tcPr marT="0" marB="0" marR="0" marL="0">
                    <a:lnL cap="flat" cmpd="sng" w="25400">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E6E6E6"/>
                    </a:solidFill>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Employment length</a:t>
                      </a:r>
                    </a:p>
                  </a:txBody>
                  <a:tcPr marT="0" marB="0" marR="0" marL="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E6E6E6"/>
                    </a:solidFill>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years</a:t>
                      </a:r>
                    </a:p>
                  </a:txBody>
                  <a:tcPr marT="0" marB="0" marR="0" marL="0">
                    <a:lnL cap="flat" cmpd="sng" w="9525">
                      <a:solidFill>
                        <a:srgbClr val="000000"/>
                      </a:solidFill>
                      <a:prstDash val="solid"/>
                      <a:round/>
                      <a:headEnd len="med" w="med" type="none"/>
                      <a:tailEnd len="med" w="med" type="none"/>
                    </a:lnL>
                    <a:lnR cap="flat" cmpd="sng" w="25400">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E6E6E6"/>
                    </a:solidFill>
                  </a:tcPr>
                </a:tc>
              </a:tr>
              <a:tr h="563325">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home_ownership</a:t>
                      </a:r>
                    </a:p>
                  </a:txBody>
                  <a:tcPr marT="0" marB="0" marR="0" marL="0">
                    <a:lnL cap="flat" cmpd="sng" w="25400">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FFFFFF"/>
                    </a:solidFill>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Housing status</a:t>
                      </a:r>
                    </a:p>
                  </a:txBody>
                  <a:tcPr marT="0" marB="0" marR="0" marL="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FFFFFF"/>
                    </a:solidFill>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categorical</a:t>
                      </a:r>
                    </a:p>
                  </a:txBody>
                  <a:tcPr marT="0" marB="0" marR="0" marL="0">
                    <a:lnL cap="flat" cmpd="sng" w="9525">
                      <a:solidFill>
                        <a:srgbClr val="000000"/>
                      </a:solidFill>
                      <a:prstDash val="solid"/>
                      <a:round/>
                      <a:headEnd len="med" w="med" type="none"/>
                      <a:tailEnd len="med" w="med" type="none"/>
                    </a:lnL>
                    <a:lnR cap="flat" cmpd="sng" w="25400">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FFFFFF"/>
                    </a:solidFill>
                  </a:tcPr>
                </a:tc>
              </a:tr>
              <a:tr h="563325">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annual_inc</a:t>
                      </a:r>
                    </a:p>
                  </a:txBody>
                  <a:tcPr marT="0" marB="0" marR="0" marL="0">
                    <a:lnL cap="flat" cmpd="sng" w="25400">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E6E6E6"/>
                    </a:solidFill>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Annual income</a:t>
                      </a:r>
                    </a:p>
                  </a:txBody>
                  <a:tcPr marT="0" marB="0" marR="0" marL="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E6E6E6"/>
                    </a:solidFill>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US dollars</a:t>
                      </a:r>
                    </a:p>
                  </a:txBody>
                  <a:tcPr marT="0" marB="0" marR="0" marL="0">
                    <a:lnL cap="flat" cmpd="sng" w="9525">
                      <a:solidFill>
                        <a:srgbClr val="000000"/>
                      </a:solidFill>
                      <a:prstDash val="solid"/>
                      <a:round/>
                      <a:headEnd len="med" w="med" type="none"/>
                      <a:tailEnd len="med" w="med" type="none"/>
                    </a:lnL>
                    <a:lnR cap="flat" cmpd="sng" w="25400">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E6E6E6"/>
                    </a:solidFill>
                  </a:tcPr>
                </a:tc>
              </a:tr>
              <a:tr h="563325">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verification_status</a:t>
                      </a:r>
                    </a:p>
                  </a:txBody>
                  <a:tcPr marT="0" marB="0" marR="0" marL="0">
                    <a:lnL cap="flat" cmpd="sng" w="25400">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FFFFFF"/>
                    </a:solidFill>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Income verification status</a:t>
                      </a:r>
                    </a:p>
                  </a:txBody>
                  <a:tcPr marT="0" marB="0" marR="0" marL="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FFFFFF"/>
                    </a:solidFill>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categorical</a:t>
                      </a:r>
                    </a:p>
                  </a:txBody>
                  <a:tcPr marT="0" marB="0" marR="0" marL="0">
                    <a:lnL cap="flat" cmpd="sng" w="9525">
                      <a:solidFill>
                        <a:srgbClr val="000000"/>
                      </a:solidFill>
                      <a:prstDash val="solid"/>
                      <a:round/>
                      <a:headEnd len="med" w="med" type="none"/>
                      <a:tailEnd len="med" w="med" type="none"/>
                    </a:lnL>
                    <a:lnR cap="flat" cmpd="sng" w="25400">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FFFFFF"/>
                    </a:solidFill>
                  </a:tcPr>
                </a:tc>
              </a:tr>
              <a:tr h="563325">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purpose</a:t>
                      </a:r>
                    </a:p>
                  </a:txBody>
                  <a:tcPr marT="0" marB="0" marR="0" marL="0">
                    <a:lnL cap="flat" cmpd="sng" w="25400">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E6E6E6"/>
                    </a:solidFill>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Purpose for the loan</a:t>
                      </a:r>
                    </a:p>
                  </a:txBody>
                  <a:tcPr marT="0" marB="0" marR="0" marL="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E6E6E6"/>
                    </a:solidFill>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categorical</a:t>
                      </a:r>
                    </a:p>
                  </a:txBody>
                  <a:tcPr marT="0" marB="0" marR="0" marL="0">
                    <a:lnL cap="flat" cmpd="sng" w="9525">
                      <a:solidFill>
                        <a:srgbClr val="000000"/>
                      </a:solidFill>
                      <a:prstDash val="solid"/>
                      <a:round/>
                      <a:headEnd len="med" w="med" type="none"/>
                      <a:tailEnd len="med" w="med" type="none"/>
                    </a:lnL>
                    <a:lnR cap="flat" cmpd="sng" w="25400">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E6E6E6"/>
                    </a:solidFill>
                  </a:tcPr>
                </a:tc>
              </a:tr>
              <a:tr h="563325">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addr_state</a:t>
                      </a:r>
                    </a:p>
                  </a:txBody>
                  <a:tcPr marT="0" marB="0" marR="0" marL="0">
                    <a:lnL cap="flat" cmpd="sng" w="25400">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FFFFFF"/>
                    </a:solidFill>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State of residence</a:t>
                      </a:r>
                    </a:p>
                  </a:txBody>
                  <a:tcPr marT="0" marB="0" marR="0" marL="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FFFFFF"/>
                    </a:solidFill>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categorical</a:t>
                      </a:r>
                    </a:p>
                  </a:txBody>
                  <a:tcPr marT="0" marB="0" marR="0" marL="0">
                    <a:lnL cap="flat" cmpd="sng" w="9525">
                      <a:solidFill>
                        <a:srgbClr val="000000"/>
                      </a:solidFill>
                      <a:prstDash val="solid"/>
                      <a:round/>
                      <a:headEnd len="med" w="med" type="none"/>
                      <a:tailEnd len="med" w="med" type="none"/>
                    </a:lnL>
                    <a:lnR cap="flat" cmpd="sng" w="25400">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FFFFFF"/>
                    </a:solidFill>
                  </a:tcPr>
                </a:tc>
              </a:tr>
              <a:tr h="563325">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dti</a:t>
                      </a:r>
                    </a:p>
                  </a:txBody>
                  <a:tcPr marT="0" marB="0" marR="0" marL="0">
                    <a:lnL cap="flat" cmpd="sng" w="25400">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E6E6E6"/>
                    </a:solidFill>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Debt to income ratio</a:t>
                      </a:r>
                    </a:p>
                  </a:txBody>
                  <a:tcPr marT="0" marB="0" marR="0" marL="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E6E6E6"/>
                    </a:solidFill>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a:t>
                      </a:r>
                    </a:p>
                  </a:txBody>
                  <a:tcPr marT="0" marB="0" marR="0" marL="0">
                    <a:lnL cap="flat" cmpd="sng" w="9525">
                      <a:solidFill>
                        <a:srgbClr val="000000"/>
                      </a:solidFill>
                      <a:prstDash val="solid"/>
                      <a:round/>
                      <a:headEnd len="med" w="med" type="none"/>
                      <a:tailEnd len="med" w="med" type="none"/>
                    </a:lnL>
                    <a:lnR cap="flat" cmpd="sng" w="25400">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E6E6E6"/>
                    </a:solidFill>
                  </a:tcPr>
                </a:tc>
              </a:tr>
              <a:tr h="563325">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delinq_2yrs</a:t>
                      </a:r>
                    </a:p>
                  </a:txBody>
                  <a:tcPr marT="0" marB="0" marR="0" marL="0">
                    <a:lnL cap="flat" cmpd="sng" w="25400">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FFFFFF"/>
                    </a:solidFill>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Number of delinquencies in the past 2 years</a:t>
                      </a:r>
                    </a:p>
                  </a:txBody>
                  <a:tcPr marT="0" marB="0" marR="0" marL="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FFFFFF"/>
                    </a:solidFill>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integer</a:t>
                      </a:r>
                    </a:p>
                  </a:txBody>
                  <a:tcPr marT="0" marB="0" marR="0" marL="0">
                    <a:lnL cap="flat" cmpd="sng" w="9525">
                      <a:solidFill>
                        <a:srgbClr val="000000"/>
                      </a:solidFill>
                      <a:prstDash val="solid"/>
                      <a:round/>
                      <a:headEnd len="med" w="med" type="none"/>
                      <a:tailEnd len="med" w="med" type="none"/>
                    </a:lnL>
                    <a:lnR cap="flat" cmpd="sng" w="25400">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FFFFFF"/>
                    </a:solidFill>
                  </a:tcPr>
                </a:tc>
              </a:tr>
              <a:tr h="563325">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revol_util</a:t>
                      </a:r>
                    </a:p>
                  </a:txBody>
                  <a:tcPr marT="0" marB="0" marR="0" marL="0">
                    <a:lnL cap="flat" cmpd="sng" w="25400">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E6E6E6"/>
                    </a:solidFill>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Revolving credit line utilized</a:t>
                      </a:r>
                    </a:p>
                  </a:txBody>
                  <a:tcPr marT="0" marB="0" marR="0" marL="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E6E6E6"/>
                    </a:solidFill>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a:t>
                      </a:r>
                    </a:p>
                  </a:txBody>
                  <a:tcPr marT="0" marB="0" marR="0" marL="0">
                    <a:lnL cap="flat" cmpd="sng" w="9525">
                      <a:solidFill>
                        <a:srgbClr val="000000"/>
                      </a:solidFill>
                      <a:prstDash val="solid"/>
                      <a:round/>
                      <a:headEnd len="med" w="med" type="none"/>
                      <a:tailEnd len="med" w="med" type="none"/>
                    </a:lnL>
                    <a:lnR cap="flat" cmpd="sng" w="25400">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E6E6E6"/>
                    </a:solidFill>
                  </a:tcPr>
                </a:tc>
              </a:tr>
              <a:tr h="563325">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total_acc</a:t>
                      </a:r>
                    </a:p>
                  </a:txBody>
                  <a:tcPr marT="0" marB="0" marR="0" marL="0">
                    <a:lnL cap="flat" cmpd="sng" w="25400">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FFFFFF"/>
                    </a:solidFill>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Total accounts (number of credit lines)</a:t>
                      </a:r>
                    </a:p>
                  </a:txBody>
                  <a:tcPr marT="0" marB="0" marR="0" marL="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FFFFFF"/>
                    </a:solidFill>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integer</a:t>
                      </a:r>
                    </a:p>
                  </a:txBody>
                  <a:tcPr marT="0" marB="0" marR="0" marL="0">
                    <a:lnL cap="flat" cmpd="sng" w="9525">
                      <a:solidFill>
                        <a:srgbClr val="000000"/>
                      </a:solidFill>
                      <a:prstDash val="solid"/>
                      <a:round/>
                      <a:headEnd len="med" w="med" type="none"/>
                      <a:tailEnd len="med" w="med" type="none"/>
                    </a:lnL>
                    <a:lnR cap="flat" cmpd="sng" w="25400">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FFFFFF"/>
                    </a:solidFill>
                  </a:tcPr>
                </a:tc>
              </a:tr>
              <a:tr h="563325">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longest_credit_length</a:t>
                      </a:r>
                    </a:p>
                  </a:txBody>
                  <a:tcPr marT="0" marB="0" marR="0" marL="0">
                    <a:lnL cap="flat" cmpd="sng" w="25400">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E6E6E6"/>
                    </a:solidFill>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Age of oldest active account</a:t>
                      </a:r>
                    </a:p>
                  </a:txBody>
                  <a:tcPr marT="0" marB="0" marR="0" marL="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E6E6E6"/>
                    </a:solidFill>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years</a:t>
                      </a:r>
                    </a:p>
                  </a:txBody>
                  <a:tcPr marT="0" marB="0" marR="0" marL="0">
                    <a:lnL cap="flat" cmpd="sng" w="9525">
                      <a:solidFill>
                        <a:srgbClr val="000000"/>
                      </a:solidFill>
                      <a:prstDash val="solid"/>
                      <a:round/>
                      <a:headEnd len="med" w="med" type="none"/>
                      <a:tailEnd len="med" w="med" type="none"/>
                    </a:lnL>
                    <a:lnR cap="flat" cmpd="sng" w="25400">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E6E6E6"/>
                    </a:solidFill>
                  </a:tcPr>
                </a:tc>
              </a:tr>
            </a:tbl>
          </a:graphicData>
        </a:graphic>
      </p:graphicFrame>
      <p:graphicFrame>
        <p:nvGraphicFramePr>
          <p:cNvPr id="1485" name="Shape 1485"/>
          <p:cNvGraphicFramePr/>
          <p:nvPr/>
        </p:nvGraphicFramePr>
        <p:xfrm>
          <a:off x="3733800" y="10083803"/>
          <a:ext cx="3000000" cy="3000000"/>
        </p:xfrm>
        <a:graphic>
          <a:graphicData uri="http://schemas.openxmlformats.org/drawingml/2006/table">
            <a:tbl>
              <a:tblPr bandRow="1" firstRow="1">
                <a:noFill/>
                <a:tableStyleId>{5A93692A-C860-4123-86CE-E96CBF70FA40}</a:tableStyleId>
              </a:tblPr>
              <a:tblGrid>
                <a:gridCol w="4769950"/>
                <a:gridCol w="7785150"/>
                <a:gridCol w="4918225"/>
              </a:tblGrid>
              <a:tr h="434975">
                <a:tc>
                  <a:txBody>
                    <a:bodyPr>
                      <a:noAutofit/>
                    </a:bodyPr>
                    <a:lstStyle/>
                    <a:p>
                      <a:pPr indent="0" lvl="0" marL="0" marR="0" rtl="0" algn="l">
                        <a:lnSpc>
                          <a:spcPct val="100000"/>
                        </a:lnSpc>
                        <a:spcBef>
                          <a:spcPts val="0"/>
                        </a:spcBef>
                        <a:spcAft>
                          <a:spcPts val="0"/>
                        </a:spcAft>
                        <a:buClr>
                          <a:srgbClr val="FFFFFF"/>
                        </a:buClr>
                        <a:buSzPct val="25000"/>
                        <a:buFont typeface="Calibri"/>
                        <a:buNone/>
                      </a:pPr>
                      <a:r>
                        <a:rPr b="1" lang="en-US" sz="3600" u="none" cap="none" strike="noStrike">
                          <a:solidFill>
                            <a:srgbClr val="FFFFFF"/>
                          </a:solidFill>
                          <a:latin typeface="Calibri"/>
                          <a:ea typeface="Calibri"/>
                          <a:cs typeface="Calibri"/>
                          <a:sym typeface="Calibri"/>
                        </a:rPr>
                        <a:t>Response Variable</a:t>
                      </a:r>
                    </a:p>
                  </a:txBody>
                  <a:tcPr marT="0" marB="0" marR="0" marL="0">
                    <a:lnL cap="flat" cmpd="sng" w="25400">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000000"/>
                    </a:solidFill>
                  </a:tcPr>
                </a:tc>
                <a:tc>
                  <a:txBody>
                    <a:bodyPr>
                      <a:noAutofit/>
                    </a:bodyPr>
                    <a:lstStyle/>
                    <a:p>
                      <a:pPr indent="0" lvl="0" marL="0" marR="0" rtl="0" algn="l">
                        <a:lnSpc>
                          <a:spcPct val="100000"/>
                        </a:lnSpc>
                        <a:spcBef>
                          <a:spcPts val="0"/>
                        </a:spcBef>
                        <a:spcAft>
                          <a:spcPts val="0"/>
                        </a:spcAft>
                        <a:buClr>
                          <a:srgbClr val="FFFFFF"/>
                        </a:buClr>
                        <a:buSzPct val="25000"/>
                        <a:buFont typeface="Calibri"/>
                        <a:buNone/>
                      </a:pPr>
                      <a:r>
                        <a:rPr b="1" lang="en-US" sz="3600" u="none" cap="none" strike="noStrike">
                          <a:solidFill>
                            <a:srgbClr val="FFFFFF"/>
                          </a:solidFill>
                          <a:latin typeface="Calibri"/>
                          <a:ea typeface="Calibri"/>
                          <a:cs typeface="Calibri"/>
                          <a:sym typeface="Calibri"/>
                        </a:rPr>
                        <a:t>Description</a:t>
                      </a:r>
                    </a:p>
                  </a:txBody>
                  <a:tcPr marT="0" marB="0" marR="0" marL="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000000"/>
                    </a:solidFill>
                  </a:tcPr>
                </a:tc>
                <a:tc>
                  <a:txBody>
                    <a:bodyPr>
                      <a:noAutofit/>
                    </a:bodyPr>
                    <a:lstStyle/>
                    <a:p>
                      <a:pPr indent="0" lvl="0" marL="0" marR="0" rtl="0" algn="l">
                        <a:lnSpc>
                          <a:spcPct val="100000"/>
                        </a:lnSpc>
                        <a:spcBef>
                          <a:spcPts val="0"/>
                        </a:spcBef>
                        <a:spcAft>
                          <a:spcPts val="0"/>
                        </a:spcAft>
                        <a:buClr>
                          <a:srgbClr val="FFFFFF"/>
                        </a:buClr>
                        <a:buSzPct val="25000"/>
                        <a:buFont typeface="Calibri"/>
                        <a:buNone/>
                      </a:pPr>
                      <a:r>
                        <a:rPr b="1" lang="en-US" sz="3600" u="none" cap="none" strike="noStrike">
                          <a:solidFill>
                            <a:srgbClr val="FFFFFF"/>
                          </a:solidFill>
                          <a:latin typeface="Calibri"/>
                          <a:ea typeface="Calibri"/>
                          <a:cs typeface="Calibri"/>
                          <a:sym typeface="Calibri"/>
                        </a:rPr>
                        <a:t>Model Category</a:t>
                      </a:r>
                    </a:p>
                  </a:txBody>
                  <a:tcPr marT="0" marB="0" marR="0" marL="0">
                    <a:lnL cap="flat" cmpd="sng" w="9525">
                      <a:solidFill>
                        <a:srgbClr val="000000"/>
                      </a:solidFill>
                      <a:prstDash val="solid"/>
                      <a:round/>
                      <a:headEnd len="med" w="med" type="none"/>
                      <a:tailEnd len="med" w="med" type="none"/>
                    </a:lnL>
                    <a:lnR cap="flat" cmpd="sng" w="25400">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000000"/>
                    </a:solidFill>
                  </a:tcPr>
                </a:tc>
              </a:tr>
              <a:tr h="434975">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bad_loan</a:t>
                      </a:r>
                    </a:p>
                  </a:txBody>
                  <a:tcPr marT="0" marB="0" marR="0" marL="0">
                    <a:lnL cap="flat" cmpd="sng" w="25400">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E6E6E6"/>
                    </a:solidFill>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Is this loan likely to be bad?                </a:t>
                      </a:r>
                    </a:p>
                  </a:txBody>
                  <a:tcPr marT="0" marB="0" marR="0" marL="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E6E6E6"/>
                    </a:solidFill>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Binomial classification</a:t>
                      </a:r>
                    </a:p>
                  </a:txBody>
                  <a:tcPr marT="0" marB="0" marR="0" marL="0">
                    <a:lnL cap="flat" cmpd="sng" w="9525">
                      <a:solidFill>
                        <a:srgbClr val="000000"/>
                      </a:solidFill>
                      <a:prstDash val="solid"/>
                      <a:round/>
                      <a:headEnd len="med" w="med" type="none"/>
                      <a:tailEnd len="med" w="med" type="none"/>
                    </a:lnL>
                    <a:lnR cap="flat" cmpd="sng" w="25400">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E6E6E6"/>
                    </a:solidFill>
                  </a:tcPr>
                </a:tc>
              </a:tr>
              <a:tr h="434975">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int_rate</a:t>
                      </a:r>
                    </a:p>
                  </a:txBody>
                  <a:tcPr marT="0" marB="0" marR="0" marL="0">
                    <a:lnL cap="flat" cmpd="sng" w="25400">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FFFFFF"/>
                    </a:solidFill>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What should the interest rate be?     </a:t>
                      </a:r>
                    </a:p>
                  </a:txBody>
                  <a:tcPr marT="0" marB="0" marR="0" marL="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FFFFFF"/>
                    </a:solidFill>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Regression</a:t>
                      </a:r>
                    </a:p>
                  </a:txBody>
                  <a:tcPr marT="0" marB="0" marR="0" marL="0">
                    <a:lnL cap="flat" cmpd="sng" w="9525">
                      <a:solidFill>
                        <a:srgbClr val="000000"/>
                      </a:solidFill>
                      <a:prstDash val="solid"/>
                      <a:round/>
                      <a:headEnd len="med" w="med" type="none"/>
                      <a:tailEnd len="med" w="med" type="none"/>
                    </a:lnL>
                    <a:lnR cap="flat" cmpd="sng" w="25400">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FFFFFF"/>
                    </a:solidFill>
                  </a:tcPr>
                </a:tc>
              </a:tr>
              <a:tr h="434975">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app_status</a:t>
                      </a:r>
                    </a:p>
                  </a:txBody>
                  <a:tcPr marT="0" marB="0" marR="0" marL="0">
                    <a:lnL cap="flat" cmpd="sng" w="25400">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E6E6E6"/>
                    </a:solidFill>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Was the application approved?</a:t>
                      </a:r>
                    </a:p>
                  </a:txBody>
                  <a:tcPr marT="0" marB="0" marR="0" marL="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E6E6E6"/>
                    </a:solidFill>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3600" u="none" cap="none" strike="noStrike">
                          <a:latin typeface="Calibri"/>
                          <a:ea typeface="Calibri"/>
                          <a:cs typeface="Calibri"/>
                          <a:sym typeface="Calibri"/>
                        </a:rPr>
                        <a:t>Binomial classification</a:t>
                      </a:r>
                    </a:p>
                  </a:txBody>
                  <a:tcPr marT="0" marB="0" marR="0" marL="0">
                    <a:lnL cap="flat" cmpd="sng" w="9525">
                      <a:solidFill>
                        <a:srgbClr val="000000"/>
                      </a:solidFill>
                      <a:prstDash val="solid"/>
                      <a:round/>
                      <a:headEnd len="med" w="med" type="none"/>
                      <a:tailEnd len="med" w="med" type="none"/>
                    </a:lnL>
                    <a:lnR cap="flat" cmpd="sng" w="25400">
                      <a:solidFill>
                        <a:srgbClr val="000000"/>
                      </a:solidFill>
                      <a:prstDash val="solid"/>
                      <a:round/>
                      <a:headEnd len="med" w="med" type="none"/>
                      <a:tailEnd len="med" w="med" type="none"/>
                    </a:lnR>
                    <a:lnT cap="flat" cmpd="sng" w="25400">
                      <a:solidFill>
                        <a:srgbClr val="000000"/>
                      </a:solidFill>
                      <a:prstDash val="solid"/>
                      <a:round/>
                      <a:headEnd len="med" w="med" type="none"/>
                      <a:tailEnd len="med" w="med" type="none"/>
                    </a:lnT>
                    <a:lnB cap="flat" cmpd="sng" w="25400">
                      <a:solidFill>
                        <a:srgbClr val="000000"/>
                      </a:solidFill>
                      <a:prstDash val="solid"/>
                      <a:round/>
                      <a:headEnd len="med" w="med" type="none"/>
                      <a:tailEnd len="med" w="med" type="none"/>
                    </a:lnB>
                    <a:solidFill>
                      <a:srgbClr val="E6E6E6"/>
                    </a:solidFill>
                  </a:tcPr>
                </a:tc>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9" name="Shape 1489"/>
        <p:cNvGrpSpPr/>
        <p:nvPr/>
      </p:nvGrpSpPr>
      <p:grpSpPr>
        <a:xfrm>
          <a:off x="0" y="0"/>
          <a:ext cx="0" cy="0"/>
          <a:chOff x="0" y="0"/>
          <a:chExt cx="0" cy="0"/>
        </a:xfrm>
      </p:grpSpPr>
      <p:sp>
        <p:nvSpPr>
          <p:cNvPr id="1490" name="Shape 1490"/>
          <p:cNvSpPr txBox="1"/>
          <p:nvPr>
            <p:ph idx="1" type="body"/>
          </p:nvPr>
        </p:nvSpPr>
        <p:spPr>
          <a:xfrm>
            <a:off x="5791201" y="99179"/>
            <a:ext cx="12801598" cy="1755019"/>
          </a:xfrm>
          <a:prstGeom prst="rect">
            <a:avLst/>
          </a:prstGeom>
          <a:noFill/>
          <a:ln>
            <a:noFill/>
          </a:ln>
        </p:spPr>
        <p:txBody>
          <a:bodyPr anchorCtr="0" anchor="t" bIns="182825" lIns="182825" rIns="182825" tIns="182825">
            <a:noAutofit/>
          </a:bodyPr>
          <a:lstStyle/>
          <a:p>
            <a:pPr indent="0" lvl="0" marL="0" marR="0" rtl="0" algn="ctr">
              <a:lnSpc>
                <a:spcPct val="100000"/>
              </a:lnSpc>
              <a:spcBef>
                <a:spcPts val="0"/>
              </a:spcBef>
              <a:spcAft>
                <a:spcPts val="0"/>
              </a:spcAft>
              <a:buClr>
                <a:srgbClr val="000000"/>
              </a:buClr>
              <a:buSzPct val="25000"/>
              <a:buFont typeface="Arial"/>
              <a:buNone/>
            </a:pPr>
            <a:r>
              <a:rPr b="1" i="0" lang="en-US" sz="8200" u="none" cap="none" strike="noStrike">
                <a:solidFill>
                  <a:srgbClr val="000000"/>
                </a:solidFill>
                <a:latin typeface="Arial"/>
                <a:ea typeface="Arial"/>
                <a:cs typeface="Arial"/>
                <a:sym typeface="Arial"/>
              </a:rPr>
              <a:t>Example Model Output</a:t>
            </a:r>
          </a:p>
        </p:txBody>
      </p:sp>
      <p:sp>
        <p:nvSpPr>
          <p:cNvPr id="1491" name="Shape 1491"/>
          <p:cNvSpPr/>
          <p:nvPr/>
        </p:nvSpPr>
        <p:spPr>
          <a:xfrm>
            <a:off x="12541250" y="3251200"/>
            <a:ext cx="7353300" cy="8280399"/>
          </a:xfrm>
          <a:prstGeom prst="rect">
            <a:avLst/>
          </a:prstGeom>
          <a:gradFill>
            <a:gsLst>
              <a:gs pos="0">
                <a:srgbClr val="A1D7F2">
                  <a:alpha val="23921"/>
                </a:srgbClr>
              </a:gs>
              <a:gs pos="99000">
                <a:srgbClr val="A1D7F2">
                  <a:alpha val="23921"/>
                </a:srgbClr>
              </a:gs>
              <a:gs pos="100000">
                <a:srgbClr val="A7B1DD"/>
              </a:gs>
            </a:gsLst>
            <a:lin ang="0" scaled="0"/>
          </a:gradFill>
          <a:ln cap="flat" cmpd="sng" w="12700">
            <a:solidFill>
              <a:srgbClr val="043579"/>
            </a:solidFill>
            <a:prstDash val="solid"/>
            <a:round/>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492" name="Shape 1492"/>
          <p:cNvSpPr/>
          <p:nvPr/>
        </p:nvSpPr>
        <p:spPr>
          <a:xfrm>
            <a:off x="4203700" y="3251200"/>
            <a:ext cx="7353300" cy="8280399"/>
          </a:xfrm>
          <a:prstGeom prst="rect">
            <a:avLst/>
          </a:prstGeom>
          <a:gradFill>
            <a:gsLst>
              <a:gs pos="0">
                <a:srgbClr val="A1D7F2">
                  <a:alpha val="23921"/>
                </a:srgbClr>
              </a:gs>
              <a:gs pos="99000">
                <a:srgbClr val="A1D7F2">
                  <a:alpha val="23921"/>
                </a:srgbClr>
              </a:gs>
              <a:gs pos="100000">
                <a:srgbClr val="A7B1DD"/>
              </a:gs>
            </a:gsLst>
            <a:lin ang="0" scaled="0"/>
          </a:gradFill>
          <a:ln cap="flat" cmpd="sng" w="12700">
            <a:solidFill>
              <a:srgbClr val="043579"/>
            </a:solidFill>
            <a:prstDash val="solid"/>
            <a:round/>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493" name="Shape 1493"/>
          <p:cNvSpPr/>
          <p:nvPr/>
        </p:nvSpPr>
        <p:spPr>
          <a:xfrm>
            <a:off x="4381500" y="4349750"/>
            <a:ext cx="8080375" cy="6917944"/>
          </a:xfrm>
          <a:prstGeom prst="rect">
            <a:avLst/>
          </a:prstGeom>
          <a:noFill/>
          <a:ln>
            <a:noFill/>
          </a:ln>
        </p:spPr>
        <p:txBody>
          <a:bodyPr anchorCtr="0" anchor="t" bIns="91425" lIns="91425" rIns="91425" tIns="91425">
            <a:noAutofit/>
          </a:bodyPr>
          <a:lstStyle/>
          <a:p>
            <a:pPr indent="0" lvl="0" marL="0" marR="0" rtl="0" algn="l">
              <a:lnSpc>
                <a:spcPct val="90000"/>
              </a:lnSpc>
              <a:spcBef>
                <a:spcPts val="0"/>
              </a:spcBef>
              <a:spcAft>
                <a:spcPts val="0"/>
              </a:spcAft>
              <a:buClr>
                <a:srgbClr val="595959"/>
              </a:buClr>
              <a:buFont typeface="Calibri"/>
              <a:buNone/>
            </a:pPr>
            <a:r>
              <a:t/>
            </a:r>
            <a:endParaRPr b="0" i="0" sz="2800" u="none" cap="none" strike="noStrike">
              <a:solidFill>
                <a:srgbClr val="000000"/>
              </a:solidFill>
              <a:latin typeface="Arial"/>
              <a:ea typeface="Arial"/>
              <a:cs typeface="Arial"/>
              <a:sym typeface="Arial"/>
            </a:endParaRPr>
          </a:p>
          <a:p>
            <a:pPr indent="0" lvl="0" marL="0" marR="0" rtl="0" algn="l">
              <a:lnSpc>
                <a:spcPct val="90000"/>
              </a:lnSpc>
              <a:spcBef>
                <a:spcPts val="900"/>
              </a:spcBef>
              <a:spcAft>
                <a:spcPts val="0"/>
              </a:spcAft>
              <a:buClr>
                <a:srgbClr val="000000"/>
              </a:buClr>
              <a:buSzPct val="25000"/>
              <a:buFont typeface="Calibri"/>
              <a:buNone/>
            </a:pPr>
            <a:r>
              <a:rPr b="0" i="0" lang="en-US" sz="4000" u="none" cap="none" strike="noStrike">
                <a:solidFill>
                  <a:srgbClr val="000000"/>
                </a:solidFill>
                <a:latin typeface="Calibri"/>
                <a:ea typeface="Calibri"/>
                <a:cs typeface="Calibri"/>
                <a:sym typeface="Calibri"/>
              </a:rPr>
              <a:t>Algorithm: 		GBM</a:t>
            </a:r>
          </a:p>
          <a:p>
            <a:pPr indent="0" lvl="0" marL="0" marR="0" rtl="0" algn="l">
              <a:lnSpc>
                <a:spcPct val="90000"/>
              </a:lnSpc>
              <a:spcBef>
                <a:spcPts val="900"/>
              </a:spcBef>
              <a:spcAft>
                <a:spcPts val="0"/>
              </a:spcAft>
              <a:buClr>
                <a:srgbClr val="000000"/>
              </a:buClr>
              <a:buSzPct val="25000"/>
              <a:buFont typeface="Calibri"/>
              <a:buNone/>
            </a:pPr>
            <a:r>
              <a:rPr b="0" i="0" lang="en-US" sz="4000" u="none" cap="none" strike="noStrike">
                <a:solidFill>
                  <a:srgbClr val="000000"/>
                </a:solidFill>
                <a:latin typeface="Calibri"/>
                <a:ea typeface="Calibri"/>
                <a:cs typeface="Calibri"/>
                <a:sym typeface="Calibri"/>
              </a:rPr>
              <a:t>Model category:	Binary</a:t>
            </a:r>
          </a:p>
          <a:p>
            <a:pPr indent="0" lvl="0" marL="0" marR="0" rtl="0" algn="l">
              <a:lnSpc>
                <a:spcPct val="90000"/>
              </a:lnSpc>
              <a:spcBef>
                <a:spcPts val="900"/>
              </a:spcBef>
              <a:spcAft>
                <a:spcPts val="0"/>
              </a:spcAft>
              <a:buClr>
                <a:srgbClr val="000000"/>
              </a:buClr>
              <a:buSzPct val="25000"/>
              <a:buFont typeface="Calibri"/>
              <a:buNone/>
            </a:pPr>
            <a:r>
              <a:rPr b="0" i="0" lang="en-US" sz="4000" u="none" cap="none" strike="noStrike">
                <a:solidFill>
                  <a:srgbClr val="000000"/>
                </a:solidFill>
                <a:latin typeface="Calibri"/>
                <a:ea typeface="Calibri"/>
                <a:cs typeface="Calibri"/>
                <a:sym typeface="Calibri"/>
              </a:rPr>
              <a:t>				Classification</a:t>
            </a:r>
          </a:p>
          <a:p>
            <a:pPr indent="0" lvl="0" marL="0" marR="0" rtl="0" algn="l">
              <a:lnSpc>
                <a:spcPct val="90000"/>
              </a:lnSpc>
              <a:spcBef>
                <a:spcPts val="900"/>
              </a:spcBef>
              <a:spcAft>
                <a:spcPts val="0"/>
              </a:spcAft>
              <a:buClr>
                <a:srgbClr val="000000"/>
              </a:buClr>
              <a:buSzPct val="25000"/>
              <a:buFont typeface="Calibri"/>
              <a:buNone/>
            </a:pPr>
            <a:r>
              <a:rPr b="0" i="0" lang="en-US" sz="4000" u="none" cap="none" strike="noStrike">
                <a:solidFill>
                  <a:srgbClr val="000000"/>
                </a:solidFill>
                <a:latin typeface="Calibri"/>
                <a:ea typeface="Calibri"/>
                <a:cs typeface="Calibri"/>
                <a:sym typeface="Calibri"/>
              </a:rPr>
              <a:t>ntrees:			100</a:t>
            </a:r>
          </a:p>
          <a:p>
            <a:pPr indent="0" lvl="0" marL="0" marR="0" rtl="0" algn="l">
              <a:lnSpc>
                <a:spcPct val="90000"/>
              </a:lnSpc>
              <a:spcBef>
                <a:spcPts val="900"/>
              </a:spcBef>
              <a:spcAft>
                <a:spcPts val="0"/>
              </a:spcAft>
              <a:buClr>
                <a:srgbClr val="000000"/>
              </a:buClr>
              <a:buSzPct val="25000"/>
              <a:buFont typeface="Calibri"/>
              <a:buNone/>
            </a:pPr>
            <a:r>
              <a:rPr b="0" i="0" lang="en-US" sz="4000" u="none" cap="none" strike="noStrike">
                <a:solidFill>
                  <a:srgbClr val="000000"/>
                </a:solidFill>
                <a:latin typeface="Calibri"/>
                <a:ea typeface="Calibri"/>
                <a:cs typeface="Calibri"/>
                <a:sym typeface="Calibri"/>
              </a:rPr>
              <a:t>max_depth:		5</a:t>
            </a:r>
          </a:p>
          <a:p>
            <a:pPr indent="0" lvl="0" marL="0" marR="0" rtl="0" algn="l">
              <a:lnSpc>
                <a:spcPct val="90000"/>
              </a:lnSpc>
              <a:spcBef>
                <a:spcPts val="900"/>
              </a:spcBef>
              <a:spcAft>
                <a:spcPts val="0"/>
              </a:spcAft>
              <a:buClr>
                <a:srgbClr val="000000"/>
              </a:buClr>
              <a:buSzPct val="25000"/>
              <a:buFont typeface="Calibri"/>
              <a:buNone/>
            </a:pPr>
            <a:r>
              <a:rPr b="0" i="0" lang="en-US" sz="4000" u="none" cap="none" strike="noStrike">
                <a:solidFill>
                  <a:srgbClr val="000000"/>
                </a:solidFill>
                <a:latin typeface="Calibri"/>
                <a:ea typeface="Calibri"/>
                <a:cs typeface="Calibri"/>
                <a:sym typeface="Calibri"/>
              </a:rPr>
              <a:t>learn_rate:		0.05</a:t>
            </a:r>
          </a:p>
          <a:p>
            <a:pPr indent="-685800" lvl="0" marL="685800" marR="0" rtl="0" algn="l">
              <a:lnSpc>
                <a:spcPct val="90000"/>
              </a:lnSpc>
              <a:spcBef>
                <a:spcPts val="1100"/>
              </a:spcBef>
              <a:spcAft>
                <a:spcPts val="0"/>
              </a:spcAft>
              <a:buClr>
                <a:srgbClr val="000000"/>
              </a:buClr>
              <a:buFont typeface="Arial"/>
              <a:buNone/>
            </a:pPr>
            <a:r>
              <a:t/>
            </a:r>
            <a:endParaRPr b="0" i="0" sz="4800" u="none" cap="none" strike="noStrike">
              <a:solidFill>
                <a:srgbClr val="595959"/>
              </a:solidFill>
              <a:latin typeface="Arial"/>
              <a:ea typeface="Arial"/>
              <a:cs typeface="Arial"/>
              <a:sym typeface="Arial"/>
            </a:endParaRPr>
          </a:p>
          <a:p>
            <a:pPr indent="0" lvl="0" marL="0" marR="0" rtl="0" algn="l">
              <a:lnSpc>
                <a:spcPct val="90000"/>
              </a:lnSpc>
              <a:spcBef>
                <a:spcPts val="900"/>
              </a:spcBef>
              <a:spcAft>
                <a:spcPts val="0"/>
              </a:spcAft>
              <a:buClr>
                <a:srgbClr val="000000"/>
              </a:buClr>
              <a:buSzPct val="25000"/>
              <a:buFont typeface="Calibri"/>
              <a:buNone/>
            </a:pPr>
            <a:r>
              <a:rPr b="0" i="0" lang="en-US" sz="4000" u="none" cap="none" strike="noStrike">
                <a:solidFill>
                  <a:srgbClr val="000000"/>
                </a:solidFill>
                <a:latin typeface="Calibri"/>
                <a:ea typeface="Calibri"/>
                <a:cs typeface="Calibri"/>
                <a:sym typeface="Calibri"/>
              </a:rPr>
              <a:t>AUC on valid:	.685</a:t>
            </a:r>
          </a:p>
          <a:p>
            <a:pPr indent="0" lvl="0" marL="0" marR="0" rtl="0" algn="l">
              <a:lnSpc>
                <a:spcPct val="90000"/>
              </a:lnSpc>
              <a:spcBef>
                <a:spcPts val="900"/>
              </a:spcBef>
              <a:spcAft>
                <a:spcPts val="0"/>
              </a:spcAft>
              <a:buClr>
                <a:srgbClr val="000000"/>
              </a:buClr>
              <a:buSzPct val="25000"/>
              <a:buFont typeface="Calibri"/>
              <a:buNone/>
            </a:pPr>
            <a:r>
              <a:rPr b="0" i="0" lang="en-US" sz="4000" u="none" cap="none" strike="noStrike">
                <a:solidFill>
                  <a:srgbClr val="000000"/>
                </a:solidFill>
                <a:latin typeface="Calibri"/>
                <a:ea typeface="Calibri"/>
                <a:cs typeface="Calibri"/>
                <a:sym typeface="Calibri"/>
              </a:rPr>
              <a:t>max F1:			0.202</a:t>
            </a:r>
          </a:p>
        </p:txBody>
      </p:sp>
      <p:sp>
        <p:nvSpPr>
          <p:cNvPr id="1494" name="Shape 1494"/>
          <p:cNvSpPr/>
          <p:nvPr/>
        </p:nvSpPr>
        <p:spPr>
          <a:xfrm>
            <a:off x="12719050" y="3070225"/>
            <a:ext cx="8083549" cy="1279525"/>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rgbClr val="000000"/>
              </a:buClr>
              <a:buSzPct val="25000"/>
              <a:buFont typeface="Calibri"/>
              <a:buNone/>
            </a:pPr>
            <a:r>
              <a:rPr b="1" i="0" lang="en-US" sz="4800" u="none" cap="none" strike="noStrike">
                <a:solidFill>
                  <a:srgbClr val="000000"/>
                </a:solidFill>
                <a:latin typeface="Calibri"/>
                <a:ea typeface="Calibri"/>
                <a:cs typeface="Calibri"/>
                <a:sym typeface="Calibri"/>
              </a:rPr>
              <a:t>Interest Rate Model</a:t>
            </a:r>
          </a:p>
        </p:txBody>
      </p:sp>
      <p:sp>
        <p:nvSpPr>
          <p:cNvPr id="1495" name="Shape 1495"/>
          <p:cNvSpPr/>
          <p:nvPr/>
        </p:nvSpPr>
        <p:spPr>
          <a:xfrm>
            <a:off x="12757150" y="4349750"/>
            <a:ext cx="8083549" cy="6942328"/>
          </a:xfrm>
          <a:prstGeom prst="rect">
            <a:avLst/>
          </a:prstGeom>
          <a:noFill/>
          <a:ln>
            <a:noFill/>
          </a:ln>
        </p:spPr>
        <p:txBody>
          <a:bodyPr anchorCtr="0" anchor="t" bIns="91425" lIns="91425" rIns="91425" tIns="91425">
            <a:noAutofit/>
          </a:bodyPr>
          <a:lstStyle/>
          <a:p>
            <a:pPr indent="0" lvl="0" marL="0" marR="0" rtl="0" algn="l">
              <a:lnSpc>
                <a:spcPct val="90000"/>
              </a:lnSpc>
              <a:spcBef>
                <a:spcPts val="0"/>
              </a:spcBef>
              <a:spcAft>
                <a:spcPts val="0"/>
              </a:spcAft>
              <a:buClr>
                <a:srgbClr val="595959"/>
              </a:buClr>
              <a:buFont typeface="Calibri"/>
              <a:buNone/>
            </a:pPr>
            <a:r>
              <a:t/>
            </a:r>
            <a:endParaRPr b="0" i="0" sz="2800" u="none" cap="none" strike="noStrike">
              <a:solidFill>
                <a:srgbClr val="000000"/>
              </a:solidFill>
              <a:latin typeface="Arial"/>
              <a:ea typeface="Arial"/>
              <a:cs typeface="Arial"/>
              <a:sym typeface="Arial"/>
            </a:endParaRPr>
          </a:p>
          <a:p>
            <a:pPr indent="0" lvl="0" marL="0" marR="0" rtl="0" algn="l">
              <a:lnSpc>
                <a:spcPct val="90000"/>
              </a:lnSpc>
              <a:spcBef>
                <a:spcPts val="900"/>
              </a:spcBef>
              <a:spcAft>
                <a:spcPts val="0"/>
              </a:spcAft>
              <a:buClr>
                <a:srgbClr val="000000"/>
              </a:buClr>
              <a:buSzPct val="25000"/>
              <a:buFont typeface="Calibri"/>
              <a:buNone/>
            </a:pPr>
            <a:r>
              <a:rPr b="0" i="0" lang="en-US" sz="4000" u="none" cap="none" strike="noStrike">
                <a:solidFill>
                  <a:srgbClr val="000000"/>
                </a:solidFill>
                <a:latin typeface="Calibri"/>
                <a:ea typeface="Calibri"/>
                <a:cs typeface="Calibri"/>
                <a:sym typeface="Calibri"/>
              </a:rPr>
              <a:t>Algorithm:		GBM</a:t>
            </a:r>
          </a:p>
          <a:p>
            <a:pPr indent="0" lvl="0" marL="0" marR="0" rtl="0" algn="l">
              <a:lnSpc>
                <a:spcPct val="90000"/>
              </a:lnSpc>
              <a:spcBef>
                <a:spcPts val="900"/>
              </a:spcBef>
              <a:spcAft>
                <a:spcPts val="0"/>
              </a:spcAft>
              <a:buClr>
                <a:srgbClr val="000000"/>
              </a:buClr>
              <a:buSzPct val="25000"/>
              <a:buFont typeface="Calibri"/>
              <a:buNone/>
            </a:pPr>
            <a:r>
              <a:rPr b="0" i="0" lang="en-US" sz="4000" u="none" cap="none" strike="noStrike">
                <a:solidFill>
                  <a:srgbClr val="000000"/>
                </a:solidFill>
                <a:latin typeface="Calibri"/>
                <a:ea typeface="Calibri"/>
                <a:cs typeface="Calibri"/>
                <a:sym typeface="Calibri"/>
              </a:rPr>
              <a:t>Model category:	Regression</a:t>
            </a:r>
          </a:p>
          <a:p>
            <a:pPr indent="0" lvl="0" marL="0" marR="0" rtl="0" algn="l">
              <a:lnSpc>
                <a:spcPct val="90000"/>
              </a:lnSpc>
              <a:spcBef>
                <a:spcPts val="1100"/>
              </a:spcBef>
              <a:spcAft>
                <a:spcPts val="0"/>
              </a:spcAft>
              <a:buClr>
                <a:srgbClr val="000000"/>
              </a:buClr>
              <a:buFont typeface="Calibri"/>
              <a:buNone/>
            </a:pPr>
            <a:r>
              <a:t/>
            </a:r>
            <a:endParaRPr b="0" i="0" sz="4800" u="none" cap="none" strike="noStrike">
              <a:solidFill>
                <a:srgbClr val="595959"/>
              </a:solidFill>
              <a:latin typeface="Arial"/>
              <a:ea typeface="Arial"/>
              <a:cs typeface="Arial"/>
              <a:sym typeface="Arial"/>
            </a:endParaRPr>
          </a:p>
          <a:p>
            <a:pPr indent="0" lvl="0" marL="0" marR="0" rtl="0" algn="l">
              <a:lnSpc>
                <a:spcPct val="90000"/>
              </a:lnSpc>
              <a:spcBef>
                <a:spcPts val="900"/>
              </a:spcBef>
              <a:spcAft>
                <a:spcPts val="0"/>
              </a:spcAft>
              <a:buClr>
                <a:srgbClr val="000000"/>
              </a:buClr>
              <a:buSzPct val="25000"/>
              <a:buFont typeface="Calibri"/>
              <a:buNone/>
            </a:pPr>
            <a:r>
              <a:rPr b="0" i="0" lang="en-US" sz="4000" u="none" cap="none" strike="noStrike">
                <a:solidFill>
                  <a:srgbClr val="000000"/>
                </a:solidFill>
                <a:latin typeface="Calibri"/>
                <a:ea typeface="Calibri"/>
                <a:cs typeface="Calibri"/>
                <a:sym typeface="Calibri"/>
              </a:rPr>
              <a:t>ntrees:			100</a:t>
            </a:r>
          </a:p>
          <a:p>
            <a:pPr indent="0" lvl="0" marL="0" marR="0" rtl="0" algn="l">
              <a:lnSpc>
                <a:spcPct val="90000"/>
              </a:lnSpc>
              <a:spcBef>
                <a:spcPts val="900"/>
              </a:spcBef>
              <a:spcAft>
                <a:spcPts val="0"/>
              </a:spcAft>
              <a:buClr>
                <a:srgbClr val="000000"/>
              </a:buClr>
              <a:buSzPct val="25000"/>
              <a:buFont typeface="Calibri"/>
              <a:buNone/>
            </a:pPr>
            <a:r>
              <a:rPr b="0" i="0" lang="en-US" sz="4000" u="none" cap="none" strike="noStrike">
                <a:solidFill>
                  <a:srgbClr val="000000"/>
                </a:solidFill>
                <a:latin typeface="Calibri"/>
                <a:ea typeface="Calibri"/>
                <a:cs typeface="Calibri"/>
                <a:sym typeface="Calibri"/>
              </a:rPr>
              <a:t>max_depth:		5</a:t>
            </a:r>
          </a:p>
          <a:p>
            <a:pPr indent="0" lvl="0" marL="0" marR="0" rtl="0" algn="l">
              <a:lnSpc>
                <a:spcPct val="90000"/>
              </a:lnSpc>
              <a:spcBef>
                <a:spcPts val="900"/>
              </a:spcBef>
              <a:spcAft>
                <a:spcPts val="0"/>
              </a:spcAft>
              <a:buClr>
                <a:srgbClr val="000000"/>
              </a:buClr>
              <a:buSzPct val="25000"/>
              <a:buFont typeface="Calibri"/>
              <a:buNone/>
            </a:pPr>
            <a:r>
              <a:rPr b="0" i="0" lang="en-US" sz="4000" u="none" cap="none" strike="noStrike">
                <a:solidFill>
                  <a:srgbClr val="000000"/>
                </a:solidFill>
                <a:latin typeface="Calibri"/>
                <a:ea typeface="Calibri"/>
                <a:cs typeface="Calibri"/>
                <a:sym typeface="Calibri"/>
              </a:rPr>
              <a:t>learn_rate:		0.05</a:t>
            </a:r>
          </a:p>
          <a:p>
            <a:pPr indent="0" lvl="0" marL="0" marR="0" rtl="0" algn="l">
              <a:lnSpc>
                <a:spcPct val="90000"/>
              </a:lnSpc>
              <a:spcBef>
                <a:spcPts val="1100"/>
              </a:spcBef>
              <a:spcAft>
                <a:spcPts val="0"/>
              </a:spcAft>
              <a:buClr>
                <a:srgbClr val="000000"/>
              </a:buClr>
              <a:buFont typeface="Calibri"/>
              <a:buNone/>
            </a:pPr>
            <a:r>
              <a:t/>
            </a:r>
            <a:endParaRPr b="0" i="0" sz="4800" u="none" cap="none" strike="noStrike">
              <a:solidFill>
                <a:srgbClr val="595959"/>
              </a:solidFill>
              <a:latin typeface="Arial"/>
              <a:ea typeface="Arial"/>
              <a:cs typeface="Arial"/>
              <a:sym typeface="Arial"/>
            </a:endParaRPr>
          </a:p>
          <a:p>
            <a:pPr indent="0" lvl="0" marL="0" marR="0" rtl="0" algn="l">
              <a:lnSpc>
                <a:spcPct val="90000"/>
              </a:lnSpc>
              <a:spcBef>
                <a:spcPts val="900"/>
              </a:spcBef>
              <a:spcAft>
                <a:spcPts val="0"/>
              </a:spcAft>
              <a:buClr>
                <a:srgbClr val="000000"/>
              </a:buClr>
              <a:buSzPct val="25000"/>
              <a:buFont typeface="Calibri"/>
              <a:buNone/>
            </a:pPr>
            <a:r>
              <a:rPr b="0" i="0" lang="en-US" sz="4000" u="none" cap="none" strike="noStrike">
                <a:solidFill>
                  <a:srgbClr val="000000"/>
                </a:solidFill>
                <a:latin typeface="Calibri"/>
                <a:ea typeface="Calibri"/>
                <a:cs typeface="Calibri"/>
                <a:sym typeface="Calibri"/>
              </a:rPr>
              <a:t>MSE:			11.1</a:t>
            </a:r>
          </a:p>
          <a:p>
            <a:pPr indent="0" lvl="0" marL="0" marR="0" rtl="0" algn="l">
              <a:lnSpc>
                <a:spcPct val="90000"/>
              </a:lnSpc>
              <a:spcBef>
                <a:spcPts val="900"/>
              </a:spcBef>
              <a:spcAft>
                <a:spcPts val="0"/>
              </a:spcAft>
              <a:buClr>
                <a:srgbClr val="000000"/>
              </a:buClr>
              <a:buSzPct val="25000"/>
              <a:buFont typeface="Calibri"/>
              <a:buNone/>
            </a:pPr>
            <a:r>
              <a:rPr b="0" i="0" lang="en-US" sz="4000" u="none" cap="none" strike="noStrike">
                <a:solidFill>
                  <a:srgbClr val="000000"/>
                </a:solidFill>
                <a:latin typeface="Calibri"/>
                <a:ea typeface="Calibri"/>
                <a:cs typeface="Calibri"/>
                <a:sym typeface="Calibri"/>
              </a:rPr>
              <a:t>R2:				0.424</a:t>
            </a:r>
          </a:p>
        </p:txBody>
      </p:sp>
      <p:sp>
        <p:nvSpPr>
          <p:cNvPr id="1496" name="Shape 1496"/>
          <p:cNvSpPr/>
          <p:nvPr/>
        </p:nvSpPr>
        <p:spPr>
          <a:xfrm>
            <a:off x="4343400" y="3070225"/>
            <a:ext cx="8080375" cy="1279525"/>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rgbClr val="000000"/>
              </a:buClr>
              <a:buSzPct val="25000"/>
              <a:buFont typeface="Calibri"/>
              <a:buNone/>
            </a:pPr>
            <a:r>
              <a:rPr b="1" i="0" lang="en-US" sz="4800" u="none" cap="none" strike="noStrike">
                <a:solidFill>
                  <a:srgbClr val="000000"/>
                </a:solidFill>
                <a:latin typeface="Calibri"/>
                <a:ea typeface="Calibri"/>
                <a:cs typeface="Calibri"/>
                <a:sym typeface="Calibri"/>
              </a:rPr>
              <a:t>Bad Loan Model</a:t>
            </a: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00" name="Shape 1500"/>
        <p:cNvGrpSpPr/>
        <p:nvPr/>
      </p:nvGrpSpPr>
      <p:grpSpPr>
        <a:xfrm>
          <a:off x="0" y="0"/>
          <a:ext cx="0" cy="0"/>
          <a:chOff x="0" y="0"/>
          <a:chExt cx="0" cy="0"/>
        </a:xfrm>
      </p:grpSpPr>
      <p:sp>
        <p:nvSpPr>
          <p:cNvPr id="1501" name="Shape 1501"/>
          <p:cNvSpPr txBox="1"/>
          <p:nvPr>
            <p:ph type="title"/>
          </p:nvPr>
        </p:nvSpPr>
        <p:spPr>
          <a:xfrm>
            <a:off x="3962400" y="-18933"/>
            <a:ext cx="16459200" cy="1763066"/>
          </a:xfrm>
          <a:prstGeom prst="rect">
            <a:avLst/>
          </a:prstGeom>
          <a:noFill/>
          <a:ln>
            <a:noFill/>
          </a:ln>
        </p:spPr>
        <p:txBody>
          <a:bodyPr anchorCtr="0" anchor="ctr" bIns="91375" lIns="91375" rIns="91375" tIns="91375">
            <a:noAutofit/>
          </a:bodyPr>
          <a:lstStyle/>
          <a:p>
            <a:pPr indent="0" lvl="0" marL="0" marR="0" rtl="0" algn="ctr">
              <a:lnSpc>
                <a:spcPct val="100000"/>
              </a:lnSpc>
              <a:spcBef>
                <a:spcPts val="0"/>
              </a:spcBef>
              <a:spcAft>
                <a:spcPts val="0"/>
              </a:spcAft>
              <a:buClr>
                <a:srgbClr val="000000"/>
              </a:buClr>
              <a:buSzPct val="25000"/>
              <a:buFont typeface="Calibri"/>
              <a:buNone/>
            </a:pPr>
            <a:r>
              <a:rPr b="1" i="0" lang="en-US" sz="6400" u="none" cap="none" strike="noStrike">
                <a:solidFill>
                  <a:srgbClr val="000000"/>
                </a:solidFill>
                <a:latin typeface="Calibri"/>
                <a:ea typeface="Calibri"/>
                <a:cs typeface="Calibri"/>
                <a:sym typeface="Calibri"/>
              </a:rPr>
              <a:t>WORKFLOW FOR THIS APP</a:t>
            </a:r>
          </a:p>
        </p:txBody>
      </p:sp>
      <p:grpSp>
        <p:nvGrpSpPr>
          <p:cNvPr id="1502" name="Shape 1502"/>
          <p:cNvGrpSpPr/>
          <p:nvPr/>
        </p:nvGrpSpPr>
        <p:grpSpPr>
          <a:xfrm>
            <a:off x="7874000" y="4483097"/>
            <a:ext cx="3285063" cy="1642537"/>
            <a:chOff x="0" y="0"/>
            <a:chExt cx="3285061" cy="1642535"/>
          </a:xfrm>
        </p:grpSpPr>
        <p:sp>
          <p:nvSpPr>
            <p:cNvPr id="1503" name="Shape 1503"/>
            <p:cNvSpPr/>
            <p:nvPr/>
          </p:nvSpPr>
          <p:spPr>
            <a:xfrm>
              <a:off x="0" y="0"/>
              <a:ext cx="3285061" cy="1642535"/>
            </a:xfrm>
            <a:prstGeom prst="rect">
              <a:avLst/>
            </a:prstGeom>
            <a:gradFill>
              <a:gsLst>
                <a:gs pos="0">
                  <a:srgbClr val="003680"/>
                </a:gs>
                <a:gs pos="100000">
                  <a:srgbClr val="A7B1DD"/>
                </a:gs>
              </a:gsLst>
              <a:lin ang="16200000" scaled="0"/>
            </a:gradFill>
            <a:ln cap="flat" cmpd="sng" w="12700">
              <a:solidFill>
                <a:srgbClr val="043579"/>
              </a:solidFill>
              <a:prstDash val="solid"/>
              <a:round/>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504" name="Shape 1504"/>
            <p:cNvSpPr/>
            <p:nvPr/>
          </p:nvSpPr>
          <p:spPr>
            <a:xfrm>
              <a:off x="0" y="132927"/>
              <a:ext cx="3285061" cy="137668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4000" u="none" cap="none" strike="noStrike">
                  <a:solidFill>
                    <a:srgbClr val="FFFFFF"/>
                  </a:solidFill>
                  <a:latin typeface="Calibri"/>
                  <a:ea typeface="Calibri"/>
                  <a:cs typeface="Calibri"/>
                  <a:sym typeface="Calibri"/>
                </a:rPr>
                <a:t>Edit form field value</a:t>
              </a:r>
            </a:p>
          </p:txBody>
        </p:sp>
      </p:grpSp>
      <p:grpSp>
        <p:nvGrpSpPr>
          <p:cNvPr id="1505" name="Shape 1505"/>
          <p:cNvGrpSpPr/>
          <p:nvPr/>
        </p:nvGrpSpPr>
        <p:grpSpPr>
          <a:xfrm>
            <a:off x="7874000" y="6938424"/>
            <a:ext cx="3285063" cy="1710271"/>
            <a:chOff x="0" y="0"/>
            <a:chExt cx="3285061" cy="1710269"/>
          </a:xfrm>
        </p:grpSpPr>
        <p:sp>
          <p:nvSpPr>
            <p:cNvPr id="1506" name="Shape 1506"/>
            <p:cNvSpPr/>
            <p:nvPr/>
          </p:nvSpPr>
          <p:spPr>
            <a:xfrm>
              <a:off x="0" y="0"/>
              <a:ext cx="3285061" cy="1710269"/>
            </a:xfrm>
            <a:prstGeom prst="rect">
              <a:avLst/>
            </a:prstGeom>
            <a:gradFill>
              <a:gsLst>
                <a:gs pos="0">
                  <a:srgbClr val="003680"/>
                </a:gs>
                <a:gs pos="100000">
                  <a:srgbClr val="A7B1DD"/>
                </a:gs>
              </a:gsLst>
              <a:lin ang="16200000" scaled="0"/>
            </a:gradFill>
            <a:ln cap="flat" cmpd="sng" w="12700">
              <a:solidFill>
                <a:srgbClr val="043579"/>
              </a:solidFill>
              <a:prstDash val="solid"/>
              <a:round/>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507" name="Shape 1507"/>
            <p:cNvSpPr/>
            <p:nvPr/>
          </p:nvSpPr>
          <p:spPr>
            <a:xfrm>
              <a:off x="0" y="166793"/>
              <a:ext cx="3285061" cy="137668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4000" u="none" cap="none" strike="noStrike">
                  <a:solidFill>
                    <a:srgbClr val="FFFFFF"/>
                  </a:solidFill>
                  <a:latin typeface="Calibri"/>
                  <a:ea typeface="Calibri"/>
                  <a:cs typeface="Calibri"/>
                  <a:sym typeface="Calibri"/>
                </a:rPr>
                <a:t>Get Predictions</a:t>
              </a:r>
            </a:p>
          </p:txBody>
        </p:sp>
      </p:grpSp>
      <p:grpSp>
        <p:nvGrpSpPr>
          <p:cNvPr id="1508" name="Shape 1508"/>
          <p:cNvGrpSpPr/>
          <p:nvPr/>
        </p:nvGrpSpPr>
        <p:grpSpPr>
          <a:xfrm>
            <a:off x="7874000" y="9376832"/>
            <a:ext cx="3285063" cy="2065867"/>
            <a:chOff x="0" y="0"/>
            <a:chExt cx="3285061" cy="2065865"/>
          </a:xfrm>
        </p:grpSpPr>
        <p:sp>
          <p:nvSpPr>
            <p:cNvPr id="1509" name="Shape 1509"/>
            <p:cNvSpPr/>
            <p:nvPr/>
          </p:nvSpPr>
          <p:spPr>
            <a:xfrm>
              <a:off x="0" y="0"/>
              <a:ext cx="3285061" cy="2065865"/>
            </a:xfrm>
            <a:custGeom>
              <a:pathLst>
                <a:path extrusionOk="0" h="120000" w="120000">
                  <a:moveTo>
                    <a:pt x="0" y="60000"/>
                  </a:moveTo>
                  <a:lnTo>
                    <a:pt x="60000" y="0"/>
                  </a:lnTo>
                  <a:lnTo>
                    <a:pt x="120000" y="60000"/>
                  </a:lnTo>
                  <a:lnTo>
                    <a:pt x="60000" y="120000"/>
                  </a:lnTo>
                  <a:close/>
                </a:path>
              </a:pathLst>
            </a:custGeom>
            <a:gradFill>
              <a:gsLst>
                <a:gs pos="0">
                  <a:srgbClr val="003680"/>
                </a:gs>
                <a:gs pos="100000">
                  <a:srgbClr val="A7B1DD"/>
                </a:gs>
              </a:gsLst>
              <a:lin ang="16200000" scaled="0"/>
            </a:gradFill>
            <a:ln cap="flat" cmpd="sng" w="12700">
              <a:solidFill>
                <a:srgbClr val="043579"/>
              </a:solidFill>
              <a:prstDash val="solid"/>
              <a:round/>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510" name="Shape 1510"/>
            <p:cNvSpPr/>
            <p:nvPr/>
          </p:nvSpPr>
          <p:spPr>
            <a:xfrm>
              <a:off x="821266" y="344591"/>
              <a:ext cx="1642530" cy="137668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4000" u="none" cap="none" strike="noStrike">
                  <a:solidFill>
                    <a:srgbClr val="FFFFFF"/>
                  </a:solidFill>
                  <a:latin typeface="Calibri"/>
                  <a:ea typeface="Calibri"/>
                  <a:cs typeface="Calibri"/>
                  <a:sym typeface="Calibri"/>
                </a:rPr>
                <a:t>Bad Loan?</a:t>
              </a:r>
            </a:p>
          </p:txBody>
        </p:sp>
      </p:grpSp>
      <p:grpSp>
        <p:nvGrpSpPr>
          <p:cNvPr id="1511" name="Shape 1511"/>
          <p:cNvGrpSpPr/>
          <p:nvPr/>
        </p:nvGrpSpPr>
        <p:grpSpPr>
          <a:xfrm>
            <a:off x="7873999" y="2019298"/>
            <a:ext cx="3285067" cy="1905001"/>
            <a:chOff x="0" y="0"/>
            <a:chExt cx="3285065" cy="1905001"/>
          </a:xfrm>
        </p:grpSpPr>
        <p:sp>
          <p:nvSpPr>
            <p:cNvPr id="1512" name="Shape 1512"/>
            <p:cNvSpPr/>
            <p:nvPr/>
          </p:nvSpPr>
          <p:spPr>
            <a:xfrm>
              <a:off x="0" y="0"/>
              <a:ext cx="3285065" cy="1905001"/>
            </a:xfrm>
            <a:prstGeom prst="ellipse">
              <a:avLst/>
            </a:prstGeom>
            <a:gradFill>
              <a:gsLst>
                <a:gs pos="0">
                  <a:srgbClr val="003680"/>
                </a:gs>
                <a:gs pos="100000">
                  <a:srgbClr val="A7B1DD"/>
                </a:gs>
              </a:gsLst>
              <a:lin ang="16200000" scaled="0"/>
            </a:gradFill>
            <a:ln cap="flat" cmpd="sng" w="12700">
              <a:solidFill>
                <a:srgbClr val="043579"/>
              </a:solidFill>
              <a:prstDash val="solid"/>
              <a:round/>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513" name="Shape 1513"/>
            <p:cNvSpPr/>
            <p:nvPr/>
          </p:nvSpPr>
          <p:spPr>
            <a:xfrm>
              <a:off x="481085" y="264159"/>
              <a:ext cx="2322890" cy="137668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4000" u="none" cap="none" strike="noStrike">
                  <a:solidFill>
                    <a:srgbClr val="FFFFFF"/>
                  </a:solidFill>
                  <a:latin typeface="Calibri"/>
                  <a:ea typeface="Calibri"/>
                  <a:cs typeface="Calibri"/>
                  <a:sym typeface="Calibri"/>
                </a:rPr>
                <a:t>Visit web page</a:t>
              </a:r>
            </a:p>
          </p:txBody>
        </p:sp>
      </p:grpSp>
      <p:grpSp>
        <p:nvGrpSpPr>
          <p:cNvPr id="1514" name="Shape 1514"/>
          <p:cNvGrpSpPr/>
          <p:nvPr/>
        </p:nvGrpSpPr>
        <p:grpSpPr>
          <a:xfrm>
            <a:off x="5651504" y="11679765"/>
            <a:ext cx="3335871" cy="1490137"/>
            <a:chOff x="0" y="0"/>
            <a:chExt cx="3335870" cy="1490135"/>
          </a:xfrm>
        </p:grpSpPr>
        <p:sp>
          <p:nvSpPr>
            <p:cNvPr id="1515" name="Shape 1515"/>
            <p:cNvSpPr/>
            <p:nvPr/>
          </p:nvSpPr>
          <p:spPr>
            <a:xfrm>
              <a:off x="0" y="0"/>
              <a:ext cx="3335870" cy="1490135"/>
            </a:xfrm>
            <a:prstGeom prst="ellipse">
              <a:avLst/>
            </a:prstGeom>
            <a:gradFill>
              <a:gsLst>
                <a:gs pos="0">
                  <a:srgbClr val="003680"/>
                </a:gs>
                <a:gs pos="100000">
                  <a:srgbClr val="A7B1DD"/>
                </a:gs>
              </a:gsLst>
              <a:lin ang="16200000" scaled="0"/>
            </a:gradFill>
            <a:ln cap="flat" cmpd="sng" w="12700">
              <a:solidFill>
                <a:srgbClr val="043579"/>
              </a:solidFill>
              <a:prstDash val="solid"/>
              <a:round/>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516" name="Shape 1516"/>
            <p:cNvSpPr/>
            <p:nvPr/>
          </p:nvSpPr>
          <p:spPr>
            <a:xfrm>
              <a:off x="488525" y="355177"/>
              <a:ext cx="2358817" cy="7797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4000" u="none" cap="none" strike="noStrike">
                  <a:solidFill>
                    <a:srgbClr val="FFFFFF"/>
                  </a:solidFill>
                  <a:latin typeface="Calibri"/>
                  <a:ea typeface="Calibri"/>
                  <a:cs typeface="Calibri"/>
                  <a:sym typeface="Calibri"/>
                </a:rPr>
                <a:t>Declined</a:t>
              </a:r>
            </a:p>
          </p:txBody>
        </p:sp>
      </p:grpSp>
      <p:grpSp>
        <p:nvGrpSpPr>
          <p:cNvPr id="1517" name="Shape 1517"/>
          <p:cNvGrpSpPr/>
          <p:nvPr/>
        </p:nvGrpSpPr>
        <p:grpSpPr>
          <a:xfrm>
            <a:off x="10587567" y="11679765"/>
            <a:ext cx="5655734" cy="1490137"/>
            <a:chOff x="0" y="0"/>
            <a:chExt cx="5655732" cy="1490135"/>
          </a:xfrm>
        </p:grpSpPr>
        <p:sp>
          <p:nvSpPr>
            <p:cNvPr id="1518" name="Shape 1518"/>
            <p:cNvSpPr/>
            <p:nvPr/>
          </p:nvSpPr>
          <p:spPr>
            <a:xfrm>
              <a:off x="0" y="0"/>
              <a:ext cx="5655732" cy="1490135"/>
            </a:xfrm>
            <a:prstGeom prst="ellipse">
              <a:avLst/>
            </a:prstGeom>
            <a:gradFill>
              <a:gsLst>
                <a:gs pos="0">
                  <a:srgbClr val="003680"/>
                </a:gs>
                <a:gs pos="100000">
                  <a:srgbClr val="A7B1DD"/>
                </a:gs>
              </a:gsLst>
              <a:lin ang="16200000" scaled="0"/>
            </a:gradFill>
            <a:ln cap="flat" cmpd="sng" w="12700">
              <a:solidFill>
                <a:srgbClr val="043579"/>
              </a:solidFill>
              <a:prstDash val="solid"/>
              <a:round/>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519" name="Shape 1519"/>
            <p:cNvSpPr/>
            <p:nvPr/>
          </p:nvSpPr>
          <p:spPr>
            <a:xfrm>
              <a:off x="828261" y="56727"/>
              <a:ext cx="3999210" cy="137668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4000" u="none" cap="none" strike="noStrike">
                  <a:solidFill>
                    <a:srgbClr val="FFFFFF"/>
                  </a:solidFill>
                  <a:latin typeface="Calibri"/>
                  <a:ea typeface="Calibri"/>
                  <a:cs typeface="Calibri"/>
                  <a:sym typeface="Calibri"/>
                </a:rPr>
                <a:t>Accepted: Show Interest Rate</a:t>
              </a:r>
            </a:p>
          </p:txBody>
        </p:sp>
      </p:grpSp>
      <p:grpSp>
        <p:nvGrpSpPr>
          <p:cNvPr id="1520" name="Shape 1520"/>
          <p:cNvGrpSpPr/>
          <p:nvPr/>
        </p:nvGrpSpPr>
        <p:grpSpPr>
          <a:xfrm>
            <a:off x="5537200" y="2349500"/>
            <a:ext cx="2133597" cy="1198039"/>
            <a:chOff x="0" y="0"/>
            <a:chExt cx="2133596" cy="1198038"/>
          </a:xfrm>
        </p:grpSpPr>
        <p:sp>
          <p:nvSpPr>
            <p:cNvPr id="1521" name="Shape 1521"/>
            <p:cNvSpPr/>
            <p:nvPr/>
          </p:nvSpPr>
          <p:spPr>
            <a:xfrm>
              <a:off x="0" y="0"/>
              <a:ext cx="2133596" cy="1198038"/>
            </a:xfrm>
            <a:prstGeom prst="rightArrow">
              <a:avLst>
                <a:gd fmla="val 50000" name="adj1"/>
                <a:gd fmla="val 50000" name="adj2"/>
              </a:avLst>
            </a:prstGeom>
            <a:gradFill>
              <a:gsLst>
                <a:gs pos="0">
                  <a:srgbClr val="003680"/>
                </a:gs>
                <a:gs pos="100000">
                  <a:srgbClr val="A7B1DD"/>
                </a:gs>
              </a:gsLst>
              <a:lin ang="16200000" scaled="0"/>
            </a:gradFill>
            <a:ln cap="flat" cmpd="sng" w="12700">
              <a:solidFill>
                <a:srgbClr val="043579"/>
              </a:solidFill>
              <a:prstDash val="solid"/>
              <a:round/>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522" name="Shape 1522"/>
            <p:cNvSpPr/>
            <p:nvPr/>
          </p:nvSpPr>
          <p:spPr>
            <a:xfrm>
              <a:off x="0" y="209129"/>
              <a:ext cx="1834085" cy="77978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Calibri"/>
                <a:buNone/>
              </a:pPr>
              <a:r>
                <a:rPr b="0" i="0" lang="en-US" sz="4000" u="none" cap="none" strike="noStrike">
                  <a:solidFill>
                    <a:srgbClr val="FFFFFF"/>
                  </a:solidFill>
                  <a:latin typeface="Calibri"/>
                  <a:ea typeface="Calibri"/>
                  <a:cs typeface="Calibri"/>
                  <a:sym typeface="Calibri"/>
                </a:rPr>
                <a:t>Start</a:t>
              </a:r>
            </a:p>
          </p:txBody>
        </p:sp>
      </p:grpSp>
      <p:sp>
        <p:nvSpPr>
          <p:cNvPr id="1523" name="Shape 1523"/>
          <p:cNvSpPr/>
          <p:nvPr/>
        </p:nvSpPr>
        <p:spPr>
          <a:xfrm>
            <a:off x="9516532" y="3930648"/>
            <a:ext cx="1" cy="546101"/>
          </a:xfrm>
          <a:custGeom>
            <a:pathLst>
              <a:path extrusionOk="0" h="120000" w="120000">
                <a:moveTo>
                  <a:pt x="120000" y="0"/>
                </a:moveTo>
                <a:cubicBezTo>
                  <a:pt x="80000" y="40000"/>
                  <a:pt x="40000" y="80000"/>
                  <a:pt x="0" y="120000"/>
                </a:cubicBezTo>
              </a:path>
            </a:pathLst>
          </a:custGeom>
          <a:noFill/>
          <a:ln cap="flat" cmpd="sng" w="50800">
            <a:solidFill>
              <a:schemeClr val="accent1"/>
            </a:solidFill>
            <a:prstDash val="solid"/>
            <a:round/>
            <a:headEnd len="med" w="med" type="none"/>
            <a:tailEnd len="med" w="med" type="none"/>
          </a:ln>
          <a:effectLst>
            <a:outerShdw blurRad="76200" rotWithShape="0" dir="5400000" dist="38100">
              <a:srgbClr val="000000">
                <a:alpha val="37647"/>
              </a:srgbClr>
            </a:outerShdw>
          </a:effectLst>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524" name="Shape 1524"/>
          <p:cNvSpPr/>
          <p:nvPr/>
        </p:nvSpPr>
        <p:spPr>
          <a:xfrm>
            <a:off x="9516532" y="6132114"/>
            <a:ext cx="0" cy="799962"/>
          </a:xfrm>
          <a:custGeom>
            <a:pathLst>
              <a:path extrusionOk="0" h="120000" w="120000">
                <a:moveTo>
                  <a:pt x="120000" y="0"/>
                </a:moveTo>
                <a:cubicBezTo>
                  <a:pt x="0" y="40000"/>
                  <a:pt x="0" y="80000"/>
                  <a:pt x="0" y="120000"/>
                </a:cubicBezTo>
              </a:path>
            </a:pathLst>
          </a:custGeom>
          <a:noFill/>
          <a:ln cap="flat" cmpd="sng" w="50800">
            <a:solidFill>
              <a:schemeClr val="accent1"/>
            </a:solidFill>
            <a:prstDash val="solid"/>
            <a:round/>
            <a:headEnd len="med" w="med" type="none"/>
            <a:tailEnd len="med" w="med" type="none"/>
          </a:ln>
          <a:effectLst>
            <a:outerShdw blurRad="76200" rotWithShape="0" dir="5400000" dist="38100">
              <a:srgbClr val="000000">
                <a:alpha val="37647"/>
              </a:srgbClr>
            </a:outerShdw>
          </a:effectLst>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525" name="Shape 1525"/>
          <p:cNvSpPr/>
          <p:nvPr/>
        </p:nvSpPr>
        <p:spPr>
          <a:xfrm>
            <a:off x="9516531" y="8654910"/>
            <a:ext cx="1" cy="715413"/>
          </a:xfrm>
          <a:custGeom>
            <a:pathLst>
              <a:path extrusionOk="0" h="120000" w="120000">
                <a:moveTo>
                  <a:pt x="120000" y="0"/>
                </a:moveTo>
                <a:cubicBezTo>
                  <a:pt x="80000" y="40000"/>
                  <a:pt x="40000" y="80000"/>
                  <a:pt x="0" y="120000"/>
                </a:cubicBezTo>
              </a:path>
            </a:pathLst>
          </a:custGeom>
          <a:noFill/>
          <a:ln cap="flat" cmpd="sng" w="50800">
            <a:solidFill>
              <a:schemeClr val="accent1"/>
            </a:solidFill>
            <a:prstDash val="solid"/>
            <a:round/>
            <a:headEnd len="med" w="med" type="none"/>
            <a:tailEnd len="med" w="med" type="none"/>
          </a:ln>
          <a:effectLst>
            <a:outerShdw blurRad="76200" rotWithShape="0" dir="5400000" dist="38100">
              <a:srgbClr val="000000">
                <a:alpha val="37647"/>
              </a:srgbClr>
            </a:outerShdw>
          </a:effectLst>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526" name="Shape 1526"/>
          <p:cNvSpPr/>
          <p:nvPr/>
        </p:nvSpPr>
        <p:spPr>
          <a:xfrm>
            <a:off x="7319010" y="10408920"/>
            <a:ext cx="547371" cy="1263650"/>
          </a:xfrm>
          <a:custGeom>
            <a:pathLst>
              <a:path extrusionOk="0" h="120000" w="120000">
                <a:moveTo>
                  <a:pt x="120000" y="0"/>
                </a:moveTo>
                <a:lnTo>
                  <a:pt x="0" y="0"/>
                </a:lnTo>
                <a:lnTo>
                  <a:pt x="0" y="120000"/>
                </a:lnTo>
              </a:path>
            </a:pathLst>
          </a:custGeom>
          <a:noFill/>
          <a:ln cap="flat" cmpd="sng" w="50800">
            <a:solidFill>
              <a:schemeClr val="accent1"/>
            </a:solidFill>
            <a:prstDash val="solid"/>
            <a:round/>
            <a:headEnd len="med" w="med" type="none"/>
            <a:tailEnd len="lg" w="lg" type="triangle"/>
          </a:ln>
          <a:effectLst>
            <a:outerShdw blurRad="76200" rotWithShape="0" dir="5400000" dist="38100">
              <a:srgbClr val="000000">
                <a:alpha val="37647"/>
              </a:srgbClr>
            </a:outerShdw>
          </a:effectLst>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527" name="Shape 1527"/>
          <p:cNvSpPr/>
          <p:nvPr/>
        </p:nvSpPr>
        <p:spPr>
          <a:xfrm>
            <a:off x="11164570" y="10408920"/>
            <a:ext cx="2250440" cy="1263650"/>
          </a:xfrm>
          <a:custGeom>
            <a:pathLst>
              <a:path extrusionOk="0" h="120000" w="120000">
                <a:moveTo>
                  <a:pt x="0" y="0"/>
                </a:moveTo>
                <a:lnTo>
                  <a:pt x="120000" y="0"/>
                </a:lnTo>
                <a:lnTo>
                  <a:pt x="120000" y="120000"/>
                </a:lnTo>
              </a:path>
            </a:pathLst>
          </a:custGeom>
          <a:noFill/>
          <a:ln cap="flat" cmpd="sng" w="50800">
            <a:solidFill>
              <a:schemeClr val="accent1"/>
            </a:solidFill>
            <a:prstDash val="solid"/>
            <a:round/>
            <a:headEnd len="med" w="med" type="none"/>
            <a:tailEnd len="lg" w="lg" type="triangle"/>
          </a:ln>
          <a:effectLst>
            <a:outerShdw blurRad="76200" rotWithShape="0" dir="5400000" dist="38100">
              <a:srgbClr val="000000">
                <a:alpha val="37647"/>
              </a:srgbClr>
            </a:outerShdw>
          </a:effectLst>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1528" name="Shape 1528"/>
          <p:cNvSpPr/>
          <p:nvPr/>
        </p:nvSpPr>
        <p:spPr>
          <a:xfrm>
            <a:off x="6379767" y="9613900"/>
            <a:ext cx="1024306" cy="73776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4000" u="none" cap="none" strike="noStrike">
                <a:solidFill>
                  <a:srgbClr val="000000"/>
                </a:solidFill>
                <a:latin typeface="Arial"/>
                <a:ea typeface="Arial"/>
                <a:cs typeface="Arial"/>
                <a:sym typeface="Arial"/>
              </a:rPr>
              <a:t>Yes</a:t>
            </a:r>
          </a:p>
        </p:txBody>
      </p:sp>
      <p:sp>
        <p:nvSpPr>
          <p:cNvPr id="1529" name="Shape 1529"/>
          <p:cNvSpPr/>
          <p:nvPr/>
        </p:nvSpPr>
        <p:spPr>
          <a:xfrm>
            <a:off x="11534832" y="9610921"/>
            <a:ext cx="844967" cy="737762"/>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4000" u="none" cap="none" strike="noStrike">
                <a:solidFill>
                  <a:srgbClr val="000000"/>
                </a:solidFill>
                <a:latin typeface="Arial"/>
                <a:ea typeface="Arial"/>
                <a:cs typeface="Arial"/>
                <a:sym typeface="Arial"/>
              </a:rPr>
              <a:t>No</a:t>
            </a:r>
          </a:p>
        </p:txBody>
      </p:sp>
      <p:sp>
        <p:nvSpPr>
          <p:cNvPr id="1530" name="Shape 1530"/>
          <p:cNvSpPr/>
          <p:nvPr/>
        </p:nvSpPr>
        <p:spPr>
          <a:xfrm>
            <a:off x="12052754" y="4579883"/>
            <a:ext cx="6238250" cy="130926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4000" u="none" cap="none" strike="noStrike">
                <a:solidFill>
                  <a:srgbClr val="000000"/>
                </a:solidFill>
                <a:latin typeface="Arial"/>
                <a:ea typeface="Arial"/>
                <a:cs typeface="Arial"/>
                <a:sym typeface="Arial"/>
              </a:rPr>
              <a:t>New data point</a:t>
            </a:r>
          </a:p>
          <a:p>
            <a:pPr indent="0" lvl="0" marL="0" marR="0" rtl="0" algn="l">
              <a:lnSpc>
                <a:spcPct val="100000"/>
              </a:lnSpc>
              <a:spcBef>
                <a:spcPts val="0"/>
              </a:spcBef>
              <a:spcAft>
                <a:spcPts val="0"/>
              </a:spcAft>
              <a:buClr>
                <a:srgbClr val="000000"/>
              </a:buClr>
              <a:buSzPct val="25000"/>
              <a:buFont typeface="Arial"/>
              <a:buNone/>
            </a:pPr>
            <a:r>
              <a:rPr b="0" i="0" lang="en-US" sz="4000" u="none" cap="none" strike="noStrike">
                <a:solidFill>
                  <a:srgbClr val="000000"/>
                </a:solidFill>
                <a:latin typeface="Arial"/>
                <a:ea typeface="Arial"/>
                <a:cs typeface="Arial"/>
                <a:sym typeface="Arial"/>
              </a:rPr>
              <a:t>(e.g. loan amount, income)</a:t>
            </a:r>
          </a:p>
        </p:txBody>
      </p:sp>
      <p:sp>
        <p:nvSpPr>
          <p:cNvPr id="1531" name="Shape 1531"/>
          <p:cNvSpPr/>
          <p:nvPr/>
        </p:nvSpPr>
        <p:spPr>
          <a:xfrm>
            <a:off x="12052754" y="7099300"/>
            <a:ext cx="7453928" cy="130926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4000" u="none" cap="none" strike="noStrike">
                <a:solidFill>
                  <a:srgbClr val="000000"/>
                </a:solidFill>
                <a:latin typeface="Arial"/>
                <a:ea typeface="Arial"/>
                <a:cs typeface="Arial"/>
                <a:sym typeface="Arial"/>
              </a:rPr>
              <a:t>Is the loan predicted to be bad?</a:t>
            </a:r>
          </a:p>
          <a:p>
            <a:pPr indent="0" lvl="0" marL="0" marR="0" rtl="0" algn="l">
              <a:lnSpc>
                <a:spcPct val="100000"/>
              </a:lnSpc>
              <a:spcBef>
                <a:spcPts val="0"/>
              </a:spcBef>
              <a:spcAft>
                <a:spcPts val="0"/>
              </a:spcAft>
              <a:buClr>
                <a:srgbClr val="000000"/>
              </a:buClr>
              <a:buSzPct val="25000"/>
              <a:buFont typeface="Arial"/>
              <a:buNone/>
            </a:pPr>
            <a:r>
              <a:rPr b="0" i="0" lang="en-US" sz="4000" u="none" cap="none" strike="noStrike">
                <a:solidFill>
                  <a:srgbClr val="000000"/>
                </a:solidFill>
                <a:latin typeface="Arial"/>
                <a:ea typeface="Arial"/>
                <a:cs typeface="Arial"/>
                <a:sym typeface="Arial"/>
              </a:rPr>
              <a:t>What is the interest rate?</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0" name="Shape 270"/>
        <p:cNvGrpSpPr/>
        <p:nvPr/>
      </p:nvGrpSpPr>
      <p:grpSpPr>
        <a:xfrm>
          <a:off x="0" y="0"/>
          <a:ext cx="0" cy="0"/>
          <a:chOff x="0" y="0"/>
          <a:chExt cx="0" cy="0"/>
        </a:xfrm>
      </p:grpSpPr>
      <p:pic>
        <p:nvPicPr>
          <p:cNvPr id="271" name="Shape 271"/>
          <p:cNvPicPr preferRelativeResize="0"/>
          <p:nvPr/>
        </p:nvPicPr>
        <p:blipFill rotWithShape="1">
          <a:blip r:embed="rId3">
            <a:alphaModFix/>
          </a:blip>
          <a:srcRect b="0" l="0" r="0" t="0"/>
          <a:stretch/>
        </p:blipFill>
        <p:spPr>
          <a:xfrm>
            <a:off x="3492500" y="427312"/>
            <a:ext cx="17399000" cy="12039600"/>
          </a:xfrm>
          <a:prstGeom prst="rect">
            <a:avLst/>
          </a:prstGeom>
          <a:noFill/>
          <a:ln>
            <a:noFill/>
          </a:ln>
        </p:spPr>
      </p:pic>
    </p:spTree>
  </p:cSld>
  <p:clrMapOvr>
    <a:masterClrMapping/>
  </p:clrMapOvr>
  <p:transition>
    <p:fade/>
  </p:transition>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35" name="Shape 1535"/>
        <p:cNvGrpSpPr/>
        <p:nvPr/>
      </p:nvGrpSpPr>
      <p:grpSpPr>
        <a:xfrm>
          <a:off x="0" y="0"/>
          <a:ext cx="0" cy="0"/>
          <a:chOff x="0" y="0"/>
          <a:chExt cx="0" cy="0"/>
        </a:xfrm>
      </p:grpSpPr>
      <p:sp>
        <p:nvSpPr>
          <p:cNvPr id="1536" name="Shape 1536"/>
          <p:cNvSpPr txBox="1"/>
          <p:nvPr>
            <p:ph type="title"/>
          </p:nvPr>
        </p:nvSpPr>
        <p:spPr>
          <a:xfrm>
            <a:off x="3962400" y="-18933"/>
            <a:ext cx="16459200" cy="1763066"/>
          </a:xfrm>
          <a:prstGeom prst="rect">
            <a:avLst/>
          </a:prstGeom>
          <a:noFill/>
          <a:ln>
            <a:noFill/>
          </a:ln>
        </p:spPr>
        <p:txBody>
          <a:bodyPr anchorCtr="0" anchor="ctr" bIns="91375" lIns="91375" rIns="91375" tIns="91375">
            <a:noAutofit/>
          </a:bodyPr>
          <a:lstStyle/>
          <a:p>
            <a:pPr indent="0" lvl="0" marL="0" marR="0" rtl="0" algn="ctr">
              <a:lnSpc>
                <a:spcPct val="100000"/>
              </a:lnSpc>
              <a:spcBef>
                <a:spcPts val="0"/>
              </a:spcBef>
              <a:spcAft>
                <a:spcPts val="0"/>
              </a:spcAft>
              <a:buClr>
                <a:srgbClr val="000000"/>
              </a:buClr>
              <a:buSzPct val="25000"/>
              <a:buFont typeface="Calibri"/>
              <a:buNone/>
            </a:pPr>
            <a:r>
              <a:rPr b="1" i="0" lang="en-US" sz="6400" u="none" cap="none" strike="noStrike">
                <a:solidFill>
                  <a:srgbClr val="000000"/>
                </a:solidFill>
                <a:latin typeface="Calibri"/>
                <a:ea typeface="Calibri"/>
                <a:cs typeface="Calibri"/>
                <a:sym typeface="Calibri"/>
              </a:rPr>
              <a:t>APP ARCHITECTURE DIAGRAM</a:t>
            </a:r>
          </a:p>
        </p:txBody>
      </p:sp>
      <p:sp>
        <p:nvSpPr>
          <p:cNvPr id="1537" name="Shape 1537"/>
          <p:cNvSpPr/>
          <p:nvPr/>
        </p:nvSpPr>
        <p:spPr>
          <a:xfrm>
            <a:off x="14757400" y="2435878"/>
            <a:ext cx="3200122" cy="985115"/>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5600" u="none" cap="none" strike="noStrike">
                <a:solidFill>
                  <a:srgbClr val="000000"/>
                </a:solidFill>
                <a:latin typeface="Arial"/>
                <a:ea typeface="Arial"/>
                <a:cs typeface="Arial"/>
                <a:sym typeface="Arial"/>
              </a:rPr>
              <a:t>Back-end</a:t>
            </a:r>
          </a:p>
        </p:txBody>
      </p:sp>
      <p:sp>
        <p:nvSpPr>
          <p:cNvPr id="1538" name="Shape 1538"/>
          <p:cNvSpPr/>
          <p:nvPr/>
        </p:nvSpPr>
        <p:spPr>
          <a:xfrm>
            <a:off x="13881100" y="5029200"/>
            <a:ext cx="5479956" cy="5486399"/>
          </a:xfrm>
          <a:prstGeom prst="ellipse">
            <a:avLst/>
          </a:prstGeom>
          <a:gradFill>
            <a:gsLst>
              <a:gs pos="0">
                <a:srgbClr val="60B9EC"/>
              </a:gs>
              <a:gs pos="100000">
                <a:srgbClr val="A7B1DD"/>
              </a:gs>
            </a:gsLst>
            <a:lin ang="16200000" scaled="0"/>
          </a:gradFill>
          <a:ln cap="flat" cmpd="sng" w="12700">
            <a:solidFill>
              <a:srgbClr val="043579"/>
            </a:solidFill>
            <a:prstDash val="solid"/>
            <a:round/>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grpSp>
        <p:nvGrpSpPr>
          <p:cNvPr id="1539" name="Shape 1539"/>
          <p:cNvGrpSpPr/>
          <p:nvPr/>
        </p:nvGrpSpPr>
        <p:grpSpPr>
          <a:xfrm>
            <a:off x="15011400" y="5795009"/>
            <a:ext cx="3301999" cy="3916682"/>
            <a:chOff x="0" y="266700"/>
            <a:chExt cx="3301999" cy="3916681"/>
          </a:xfrm>
        </p:grpSpPr>
        <p:sp>
          <p:nvSpPr>
            <p:cNvPr id="1540" name="Shape 1540"/>
            <p:cNvSpPr/>
            <p:nvPr/>
          </p:nvSpPr>
          <p:spPr>
            <a:xfrm>
              <a:off x="0" y="288289"/>
              <a:ext cx="3301999" cy="3873501"/>
            </a:xfrm>
            <a:prstGeom prst="rect">
              <a:avLst/>
            </a:prstGeom>
            <a:solidFill>
              <a:srgbClr val="595959"/>
            </a:solidFill>
            <a:ln cap="flat" cmpd="sng" w="12700">
              <a:solidFill>
                <a:srgbClr val="043579"/>
              </a:solidFill>
              <a:prstDash val="solid"/>
              <a:round/>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541" name="Shape 1541"/>
            <p:cNvSpPr/>
            <p:nvPr/>
          </p:nvSpPr>
          <p:spPr>
            <a:xfrm>
              <a:off x="0" y="266700"/>
              <a:ext cx="3301999" cy="3916681"/>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Calibri"/>
                <a:buNone/>
              </a:pPr>
              <a:r>
                <a:rPr b="0" i="0" lang="en-US" sz="3600" u="none" cap="none" strike="noStrike">
                  <a:solidFill>
                    <a:srgbClr val="FFFFFF"/>
                  </a:solidFill>
                  <a:latin typeface="Calibri"/>
                  <a:ea typeface="Calibri"/>
                  <a:cs typeface="Calibri"/>
                  <a:sym typeface="Calibri"/>
                </a:rPr>
                <a:t>/</a:t>
              </a:r>
            </a:p>
            <a:p>
              <a:pPr indent="0" lvl="0" marL="0" marR="0" rtl="0" algn="l">
                <a:lnSpc>
                  <a:spcPct val="100000"/>
                </a:lnSpc>
                <a:spcBef>
                  <a:spcPts val="0"/>
                </a:spcBef>
                <a:spcAft>
                  <a:spcPts val="0"/>
                </a:spcAft>
                <a:buClr>
                  <a:srgbClr val="FFFFFF"/>
                </a:buClr>
                <a:buSzPct val="25000"/>
                <a:buFont typeface="Calibri"/>
                <a:buNone/>
              </a:pPr>
              <a:r>
                <a:rPr b="0" i="0" lang="en-US" sz="3600" u="none" cap="none" strike="noStrike">
                  <a:solidFill>
                    <a:srgbClr val="FFFFFF"/>
                  </a:solidFill>
                  <a:latin typeface="Calibri"/>
                  <a:ea typeface="Calibri"/>
                  <a:cs typeface="Calibri"/>
                  <a:sym typeface="Calibri"/>
                </a:rPr>
                <a:t>  (webapp)</a:t>
              </a:r>
            </a:p>
            <a:p>
              <a:pPr indent="0" lvl="0" marL="0" marR="0" rtl="0" algn="l">
                <a:lnSpc>
                  <a:spcPct val="100000"/>
                </a:lnSpc>
                <a:spcBef>
                  <a:spcPts val="0"/>
                </a:spcBef>
                <a:spcAft>
                  <a:spcPts val="0"/>
                </a:spcAft>
                <a:buClr>
                  <a:srgbClr val="FFFFFF"/>
                </a:buClr>
                <a:buSzPct val="25000"/>
                <a:buFont typeface="Calibri"/>
                <a:buNone/>
              </a:pPr>
              <a:r>
                <a:rPr b="0" i="0" lang="en-US" sz="3600" u="none" cap="none" strike="noStrike">
                  <a:solidFill>
                    <a:srgbClr val="FFFFFF"/>
                  </a:solidFill>
                  <a:latin typeface="Calibri"/>
                  <a:ea typeface="Calibri"/>
                  <a:cs typeface="Calibri"/>
                  <a:sym typeface="Calibri"/>
                </a:rPr>
                <a:t>  html, css, js</a:t>
              </a:r>
            </a:p>
            <a:p>
              <a:pPr indent="0" lvl="0" marL="0" marR="0" rtl="0" algn="l">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ct val="25000"/>
                <a:buFont typeface="Calibri"/>
                <a:buNone/>
              </a:pPr>
              <a:r>
                <a:rPr b="0" i="0" lang="en-US" sz="3600" u="none" cap="none" strike="noStrike">
                  <a:solidFill>
                    <a:srgbClr val="FFFFFF"/>
                  </a:solidFill>
                  <a:latin typeface="Calibri"/>
                  <a:ea typeface="Calibri"/>
                  <a:cs typeface="Calibri"/>
                  <a:sym typeface="Calibri"/>
                </a:rPr>
                <a:t>/predict</a:t>
              </a:r>
            </a:p>
            <a:p>
              <a:pPr indent="0" lvl="0" marL="0" marR="0" rtl="0" algn="l">
                <a:lnSpc>
                  <a:spcPct val="100000"/>
                </a:lnSpc>
                <a:spcBef>
                  <a:spcPts val="0"/>
                </a:spcBef>
                <a:spcAft>
                  <a:spcPts val="0"/>
                </a:spcAft>
                <a:buClr>
                  <a:srgbClr val="FFFFFF"/>
                </a:buClr>
                <a:buSzPct val="25000"/>
                <a:buFont typeface="Calibri"/>
                <a:buNone/>
              </a:pPr>
              <a:r>
                <a:rPr b="0" i="0" lang="en-US" sz="3600" u="none" cap="none" strike="noStrike">
                  <a:solidFill>
                    <a:srgbClr val="FFFFFF"/>
                  </a:solidFill>
                  <a:latin typeface="Calibri"/>
                  <a:ea typeface="Calibri"/>
                  <a:cs typeface="Calibri"/>
                  <a:sym typeface="Calibri"/>
                </a:rPr>
                <a:t>     (servlet)</a:t>
              </a:r>
            </a:p>
            <a:p>
              <a:pPr indent="0" lvl="0" marL="0" marR="0" rtl="0" algn="l">
                <a:lnSpc>
                  <a:spcPct val="100000"/>
                </a:lnSpc>
                <a:spcBef>
                  <a:spcPts val="0"/>
                </a:spcBef>
                <a:spcAft>
                  <a:spcPts val="0"/>
                </a:spcAft>
                <a:buClr>
                  <a:srgbClr val="FFFFFF"/>
                </a:buClr>
                <a:buSzPct val="25000"/>
                <a:buFont typeface="Calibri"/>
                <a:buNone/>
              </a:pPr>
              <a:r>
                <a:rPr b="0" i="0" lang="en-US" sz="3600" u="none" cap="none" strike="noStrike">
                  <a:solidFill>
                    <a:srgbClr val="FFFFFF"/>
                  </a:solidFill>
                  <a:latin typeface="Calibri"/>
                  <a:ea typeface="Calibri"/>
                  <a:cs typeface="Calibri"/>
                  <a:sym typeface="Calibri"/>
                </a:rPr>
                <a:t>     java</a:t>
              </a:r>
            </a:p>
          </p:txBody>
        </p:sp>
      </p:grpSp>
      <p:sp>
        <p:nvSpPr>
          <p:cNvPr id="1542" name="Shape 1542"/>
          <p:cNvSpPr/>
          <p:nvPr/>
        </p:nvSpPr>
        <p:spPr>
          <a:xfrm>
            <a:off x="15836900" y="5226446"/>
            <a:ext cx="1420734" cy="577647"/>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2800" u="none" cap="none" strike="noStrike">
                <a:solidFill>
                  <a:srgbClr val="000000"/>
                </a:solidFill>
                <a:latin typeface="Arial"/>
                <a:ea typeface="Arial"/>
                <a:cs typeface="Arial"/>
                <a:sym typeface="Arial"/>
              </a:rPr>
              <a:t>.war file</a:t>
            </a:r>
          </a:p>
        </p:txBody>
      </p:sp>
      <p:sp>
        <p:nvSpPr>
          <p:cNvPr id="1543" name="Shape 1543"/>
          <p:cNvSpPr/>
          <p:nvPr/>
        </p:nvSpPr>
        <p:spPr>
          <a:xfrm>
            <a:off x="13881100" y="4003810"/>
            <a:ext cx="5136674" cy="737762"/>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4000" u="none" cap="none" strike="noStrike">
                <a:solidFill>
                  <a:srgbClr val="000000"/>
                </a:solidFill>
                <a:latin typeface="Arial"/>
                <a:ea typeface="Arial"/>
                <a:cs typeface="Arial"/>
                <a:sym typeface="Arial"/>
              </a:rPr>
              <a:t>Jetty servlet container</a:t>
            </a:r>
          </a:p>
        </p:txBody>
      </p:sp>
      <p:sp>
        <p:nvSpPr>
          <p:cNvPr id="1544" name="Shape 1544"/>
          <p:cNvSpPr/>
          <p:nvPr/>
        </p:nvSpPr>
        <p:spPr>
          <a:xfrm>
            <a:off x="5702300" y="2435878"/>
            <a:ext cx="3278951" cy="985115"/>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5600" u="none" cap="none" strike="noStrike">
                <a:solidFill>
                  <a:srgbClr val="000000"/>
                </a:solidFill>
                <a:latin typeface="Arial"/>
                <a:ea typeface="Arial"/>
                <a:cs typeface="Arial"/>
                <a:sym typeface="Arial"/>
              </a:rPr>
              <a:t>Front-end</a:t>
            </a:r>
          </a:p>
        </p:txBody>
      </p:sp>
      <p:sp>
        <p:nvSpPr>
          <p:cNvPr id="1545" name="Shape 1545"/>
          <p:cNvSpPr/>
          <p:nvPr/>
        </p:nvSpPr>
        <p:spPr>
          <a:xfrm>
            <a:off x="5789310" y="4003810"/>
            <a:ext cx="3178841" cy="737762"/>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4000" u="none" cap="none" strike="noStrike">
                <a:solidFill>
                  <a:srgbClr val="000000"/>
                </a:solidFill>
                <a:latin typeface="Arial"/>
                <a:ea typeface="Arial"/>
                <a:cs typeface="Arial"/>
                <a:sym typeface="Arial"/>
              </a:rPr>
              <a:t>Web browser</a:t>
            </a:r>
          </a:p>
        </p:txBody>
      </p:sp>
      <p:sp>
        <p:nvSpPr>
          <p:cNvPr id="1546" name="Shape 1546"/>
          <p:cNvSpPr/>
          <p:nvPr/>
        </p:nvSpPr>
        <p:spPr>
          <a:xfrm>
            <a:off x="4737100" y="5029200"/>
            <a:ext cx="5479956" cy="5486399"/>
          </a:xfrm>
          <a:prstGeom prst="ellipse">
            <a:avLst/>
          </a:prstGeom>
          <a:gradFill>
            <a:gsLst>
              <a:gs pos="0">
                <a:srgbClr val="60B9EC"/>
              </a:gs>
              <a:gs pos="100000">
                <a:srgbClr val="A7B1DD"/>
              </a:gs>
            </a:gsLst>
            <a:lin ang="16200000" scaled="0"/>
          </a:gradFill>
          <a:ln cap="flat" cmpd="sng" w="12700">
            <a:solidFill>
              <a:srgbClr val="043579"/>
            </a:solidFill>
            <a:prstDash val="solid"/>
            <a:round/>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grpSp>
        <p:nvGrpSpPr>
          <p:cNvPr id="1547" name="Shape 1547"/>
          <p:cNvGrpSpPr/>
          <p:nvPr/>
        </p:nvGrpSpPr>
        <p:grpSpPr>
          <a:xfrm>
            <a:off x="6233809" y="6692900"/>
            <a:ext cx="2427590" cy="2095499"/>
            <a:chOff x="0" y="0"/>
            <a:chExt cx="2427589" cy="2095499"/>
          </a:xfrm>
        </p:grpSpPr>
        <p:sp>
          <p:nvSpPr>
            <p:cNvPr id="1548" name="Shape 1548"/>
            <p:cNvSpPr/>
            <p:nvPr/>
          </p:nvSpPr>
          <p:spPr>
            <a:xfrm>
              <a:off x="0" y="0"/>
              <a:ext cx="2427589" cy="2095499"/>
            </a:xfrm>
            <a:prstGeom prst="rect">
              <a:avLst/>
            </a:prstGeom>
            <a:solidFill>
              <a:srgbClr val="595959"/>
            </a:solidFill>
            <a:ln cap="flat" cmpd="sng" w="12700">
              <a:solidFill>
                <a:srgbClr val="043579"/>
              </a:solidFill>
              <a:prstDash val="solid"/>
              <a:round/>
              <a:headEnd len="med" w="med" type="none"/>
              <a:tailEnd len="med" w="med" type="none"/>
            </a:ln>
            <a:effectLst>
              <a:outerShdw blurRad="76200" rotWithShape="0" dir="5400000" dist="38100">
                <a:srgbClr val="000000">
                  <a:alpha val="34901"/>
                </a:srgbClr>
              </a:outerShdw>
            </a:effectLst>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Font typeface="Calibri"/>
                <a:buNone/>
              </a:pPr>
              <a:r>
                <a:t/>
              </a:r>
              <a:endParaRPr b="0" i="0" sz="2800" u="none" cap="none" strike="noStrike">
                <a:solidFill>
                  <a:srgbClr val="000000"/>
                </a:solidFill>
                <a:latin typeface="Arial"/>
                <a:ea typeface="Arial"/>
                <a:cs typeface="Arial"/>
                <a:sym typeface="Arial"/>
              </a:endParaRPr>
            </a:p>
          </p:txBody>
        </p:sp>
        <p:sp>
          <p:nvSpPr>
            <p:cNvPr id="1549" name="Shape 1549"/>
            <p:cNvSpPr/>
            <p:nvPr/>
          </p:nvSpPr>
          <p:spPr>
            <a:xfrm>
              <a:off x="0" y="156208"/>
              <a:ext cx="2427589" cy="1783081"/>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Calibri"/>
                <a:buNone/>
              </a:pPr>
              <a:r>
                <a:rPr b="0" i="0" lang="en-US" sz="3600" u="none" cap="none" strike="noStrike">
                  <a:solidFill>
                    <a:srgbClr val="FFFFFF"/>
                  </a:solidFill>
                  <a:latin typeface="Calibri"/>
                  <a:ea typeface="Calibri"/>
                  <a:cs typeface="Calibri"/>
                  <a:sym typeface="Calibri"/>
                </a:rPr>
                <a:t>Javascript</a:t>
              </a:r>
            </a:p>
            <a:p>
              <a:pPr indent="0" lvl="0" marL="0" marR="0" rtl="0" algn="l">
                <a:lnSpc>
                  <a:spcPct val="100000"/>
                </a:lnSpc>
                <a:spcBef>
                  <a:spcPts val="0"/>
                </a:spcBef>
                <a:spcAft>
                  <a:spcPts val="0"/>
                </a:spcAft>
                <a:buClr>
                  <a:srgbClr val="FFFFFF"/>
                </a:buClr>
                <a:buSzPct val="25000"/>
                <a:buFont typeface="Calibri"/>
                <a:buNone/>
              </a:pPr>
              <a:r>
                <a:rPr b="0" i="0" lang="en-US" sz="3600" u="none" cap="none" strike="noStrike">
                  <a:solidFill>
                    <a:srgbClr val="FFFFFF"/>
                  </a:solidFill>
                  <a:latin typeface="Calibri"/>
                  <a:ea typeface="Calibri"/>
                  <a:cs typeface="Calibri"/>
                  <a:sym typeface="Calibri"/>
                </a:rPr>
                <a:t>application</a:t>
              </a:r>
            </a:p>
          </p:txBody>
        </p:sp>
      </p:grpSp>
      <p:cxnSp>
        <p:nvCxnSpPr>
          <p:cNvPr id="1550" name="Shape 1550"/>
          <p:cNvCxnSpPr/>
          <p:nvPr/>
        </p:nvCxnSpPr>
        <p:spPr>
          <a:xfrm rot="10800000">
            <a:off x="13348008" y="7753350"/>
            <a:ext cx="1663391" cy="0"/>
          </a:xfrm>
          <a:prstGeom prst="straightConnector1">
            <a:avLst/>
          </a:prstGeom>
          <a:noFill/>
          <a:ln cap="flat" cmpd="sng" w="152400">
            <a:solidFill>
              <a:srgbClr val="404040"/>
            </a:solidFill>
            <a:prstDash val="solid"/>
            <a:round/>
            <a:headEnd len="med" w="med" type="none"/>
            <a:tailEnd len="med" w="med" type="oval"/>
          </a:ln>
          <a:effectLst>
            <a:outerShdw blurRad="76200" rotWithShape="0" dir="5400000" dist="38100">
              <a:srgbClr val="000000">
                <a:alpha val="37647"/>
              </a:srgbClr>
            </a:outerShdw>
          </a:effectLst>
        </p:spPr>
      </p:cxnSp>
      <p:sp>
        <p:nvSpPr>
          <p:cNvPr id="1551" name="Shape 1551"/>
          <p:cNvSpPr/>
          <p:nvPr/>
        </p:nvSpPr>
        <p:spPr>
          <a:xfrm>
            <a:off x="12827085" y="6530475"/>
            <a:ext cx="873640" cy="88411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2400" u="none" cap="none" strike="noStrike">
                <a:solidFill>
                  <a:srgbClr val="000000"/>
                </a:solidFill>
                <a:latin typeface="Arial"/>
                <a:ea typeface="Arial"/>
                <a:cs typeface="Arial"/>
                <a:sym typeface="Arial"/>
              </a:rPr>
              <a:t>Port</a:t>
            </a:r>
          </a:p>
          <a:p>
            <a:pPr indent="0" lvl="0" marL="0" marR="0" rtl="0" algn="l">
              <a:lnSpc>
                <a:spcPct val="100000"/>
              </a:lnSpc>
              <a:spcBef>
                <a:spcPts val="0"/>
              </a:spcBef>
              <a:spcAft>
                <a:spcPts val="0"/>
              </a:spcAft>
              <a:buClr>
                <a:srgbClr val="000000"/>
              </a:buClr>
              <a:buSzPct val="25000"/>
              <a:buFont typeface="Arial"/>
              <a:buNone/>
            </a:pPr>
            <a:r>
              <a:rPr b="0" i="0" lang="en-US" sz="2400" u="none" cap="none" strike="noStrike">
                <a:solidFill>
                  <a:srgbClr val="000000"/>
                </a:solidFill>
                <a:latin typeface="Arial"/>
                <a:ea typeface="Arial"/>
                <a:cs typeface="Arial"/>
                <a:sym typeface="Arial"/>
              </a:rPr>
              <a:t>8080</a:t>
            </a:r>
          </a:p>
        </p:txBody>
      </p:sp>
      <p:cxnSp>
        <p:nvCxnSpPr>
          <p:cNvPr id="1552" name="Shape 1552"/>
          <p:cNvCxnSpPr/>
          <p:nvPr/>
        </p:nvCxnSpPr>
        <p:spPr>
          <a:xfrm>
            <a:off x="10464800" y="7473950"/>
            <a:ext cx="1823017" cy="0"/>
          </a:xfrm>
          <a:prstGeom prst="straightConnector1">
            <a:avLst/>
          </a:prstGeom>
          <a:noFill/>
          <a:ln cap="flat" cmpd="sng" w="114300">
            <a:solidFill>
              <a:srgbClr val="404040"/>
            </a:solidFill>
            <a:prstDash val="solid"/>
            <a:round/>
            <a:headEnd len="med" w="med" type="none"/>
            <a:tailEnd len="lg" w="lg" type="triangle"/>
          </a:ln>
          <a:effectLst>
            <a:outerShdw blurRad="76200" rotWithShape="0" dir="5400000" dist="38100">
              <a:srgbClr val="000000">
                <a:alpha val="37647"/>
              </a:srgbClr>
            </a:outerShdw>
          </a:effectLst>
        </p:spPr>
      </p:cxnSp>
      <p:cxnSp>
        <p:nvCxnSpPr>
          <p:cNvPr id="1553" name="Shape 1553"/>
          <p:cNvCxnSpPr/>
          <p:nvPr/>
        </p:nvCxnSpPr>
        <p:spPr>
          <a:xfrm rot="10800000">
            <a:off x="10464800" y="8140700"/>
            <a:ext cx="1823017" cy="0"/>
          </a:xfrm>
          <a:prstGeom prst="straightConnector1">
            <a:avLst/>
          </a:prstGeom>
          <a:noFill/>
          <a:ln cap="flat" cmpd="sng" w="114300">
            <a:solidFill>
              <a:srgbClr val="404040"/>
            </a:solidFill>
            <a:prstDash val="solid"/>
            <a:round/>
            <a:headEnd len="med" w="med" type="none"/>
            <a:tailEnd len="lg" w="lg" type="triangle"/>
          </a:ln>
          <a:effectLst>
            <a:outerShdw blurRad="76200" rotWithShape="0" dir="5400000" dist="38100">
              <a:srgbClr val="000000">
                <a:alpha val="37647"/>
              </a:srgbClr>
            </a:outerShdw>
          </a:effectLst>
        </p:spPr>
      </p:cxnSp>
      <p:sp>
        <p:nvSpPr>
          <p:cNvPr id="1554" name="Shape 1554"/>
          <p:cNvSpPr/>
          <p:nvPr/>
        </p:nvSpPr>
        <p:spPr>
          <a:xfrm>
            <a:off x="4537401" y="11011811"/>
            <a:ext cx="14971734" cy="737762"/>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4000" u="none" cap="none" strike="noStrike">
                <a:solidFill>
                  <a:srgbClr val="000000"/>
                </a:solidFill>
                <a:latin typeface="Arial"/>
                <a:ea typeface="Arial"/>
                <a:cs typeface="Arial"/>
                <a:sym typeface="Arial"/>
              </a:rPr>
              <a:t>1.  HTTP GET with query parameters (loan_amt, annual_inc, etc.)</a:t>
            </a:r>
          </a:p>
        </p:txBody>
      </p:sp>
      <p:sp>
        <p:nvSpPr>
          <p:cNvPr id="1555" name="Shape 1555"/>
          <p:cNvSpPr/>
          <p:nvPr/>
        </p:nvSpPr>
        <p:spPr>
          <a:xfrm>
            <a:off x="11043214" y="6530475"/>
            <a:ext cx="478107" cy="737762"/>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4000" u="none" cap="none" strike="noStrike">
                <a:solidFill>
                  <a:srgbClr val="000000"/>
                </a:solidFill>
                <a:latin typeface="Arial"/>
                <a:ea typeface="Arial"/>
                <a:cs typeface="Arial"/>
                <a:sym typeface="Arial"/>
              </a:rPr>
              <a:t>1</a:t>
            </a:r>
          </a:p>
        </p:txBody>
      </p:sp>
      <p:sp>
        <p:nvSpPr>
          <p:cNvPr id="1556" name="Shape 1556"/>
          <p:cNvSpPr/>
          <p:nvPr/>
        </p:nvSpPr>
        <p:spPr>
          <a:xfrm>
            <a:off x="11043214" y="8312150"/>
            <a:ext cx="478107" cy="73776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4000" u="none" cap="none" strike="noStrike">
                <a:solidFill>
                  <a:srgbClr val="000000"/>
                </a:solidFill>
                <a:latin typeface="Arial"/>
                <a:ea typeface="Arial"/>
                <a:cs typeface="Arial"/>
                <a:sym typeface="Arial"/>
              </a:rPr>
              <a:t>2</a:t>
            </a:r>
          </a:p>
        </p:txBody>
      </p:sp>
      <p:sp>
        <p:nvSpPr>
          <p:cNvPr id="1557" name="Shape 1557"/>
          <p:cNvSpPr/>
          <p:nvPr/>
        </p:nvSpPr>
        <p:spPr>
          <a:xfrm>
            <a:off x="4537401" y="11831596"/>
            <a:ext cx="8129608" cy="737762"/>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4000" u="none" cap="none" strike="noStrike">
                <a:solidFill>
                  <a:srgbClr val="000000"/>
                </a:solidFill>
                <a:latin typeface="Arial"/>
                <a:ea typeface="Arial"/>
                <a:cs typeface="Arial"/>
                <a:sym typeface="Arial"/>
              </a:rPr>
              <a:t>2.  JSON response with predictions</a:t>
            </a: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61" name="Shape 1561"/>
        <p:cNvGrpSpPr/>
        <p:nvPr/>
      </p:nvGrpSpPr>
      <p:grpSpPr>
        <a:xfrm>
          <a:off x="0" y="0"/>
          <a:ext cx="0" cy="0"/>
          <a:chOff x="0" y="0"/>
          <a:chExt cx="0" cy="0"/>
        </a:xfrm>
      </p:grpSpPr>
      <p:sp>
        <p:nvSpPr>
          <p:cNvPr id="1562" name="Shape 1562"/>
          <p:cNvSpPr txBox="1"/>
          <p:nvPr>
            <p:ph type="title"/>
          </p:nvPr>
        </p:nvSpPr>
        <p:spPr>
          <a:xfrm>
            <a:off x="3962400" y="-18933"/>
            <a:ext cx="16459200" cy="1763066"/>
          </a:xfrm>
          <a:prstGeom prst="rect">
            <a:avLst/>
          </a:prstGeom>
          <a:noFill/>
          <a:ln>
            <a:noFill/>
          </a:ln>
        </p:spPr>
        <p:txBody>
          <a:bodyPr anchorCtr="0" anchor="ctr" bIns="91375" lIns="91375" rIns="91375" tIns="91375">
            <a:noAutofit/>
          </a:bodyPr>
          <a:lstStyle/>
          <a:p>
            <a:pPr indent="0" lvl="0" marL="0" marR="0" rtl="0" algn="ctr">
              <a:lnSpc>
                <a:spcPct val="100000"/>
              </a:lnSpc>
              <a:spcBef>
                <a:spcPts val="0"/>
              </a:spcBef>
              <a:spcAft>
                <a:spcPts val="0"/>
              </a:spcAft>
              <a:buClr>
                <a:srgbClr val="000000"/>
              </a:buClr>
              <a:buSzPct val="25000"/>
              <a:buFont typeface="Calibri"/>
              <a:buNone/>
            </a:pPr>
            <a:r>
              <a:rPr b="1" i="0" lang="en-US" sz="6400" u="none" cap="none" strike="noStrike">
                <a:solidFill>
                  <a:srgbClr val="000000"/>
                </a:solidFill>
                <a:latin typeface="Calibri"/>
                <a:ea typeface="Calibri"/>
                <a:cs typeface="Calibri"/>
                <a:sym typeface="Calibri"/>
              </a:rPr>
              <a:t>SOFTWARE PIECES</a:t>
            </a:r>
          </a:p>
        </p:txBody>
      </p:sp>
      <p:sp>
        <p:nvSpPr>
          <p:cNvPr id="1563" name="Shape 1563"/>
          <p:cNvSpPr txBox="1"/>
          <p:nvPr>
            <p:ph idx="1" type="body"/>
          </p:nvPr>
        </p:nvSpPr>
        <p:spPr>
          <a:xfrm>
            <a:off x="3962400" y="3200400"/>
            <a:ext cx="16459200" cy="9051926"/>
          </a:xfrm>
          <a:prstGeom prst="rect">
            <a:avLst/>
          </a:prstGeom>
          <a:noFill/>
          <a:ln>
            <a:noFill/>
          </a:ln>
        </p:spPr>
        <p:txBody>
          <a:bodyPr anchorCtr="0" anchor="t" bIns="91425" lIns="91425" rIns="91425" tIns="91425">
            <a:noAutofit/>
          </a:bodyPr>
          <a:lstStyle/>
          <a:p>
            <a:pPr indent="-685800" lvl="0" marL="685800" marR="0" rtl="0" algn="l">
              <a:lnSpc>
                <a:spcPct val="80000"/>
              </a:lnSpc>
              <a:spcBef>
                <a:spcPts val="0"/>
              </a:spcBef>
              <a:spcAft>
                <a:spcPts val="0"/>
              </a:spcAft>
              <a:buClr>
                <a:srgbClr val="595959"/>
              </a:buClr>
              <a:buSzPct val="100000"/>
              <a:buFont typeface="Arial"/>
              <a:buChar char="•"/>
            </a:pPr>
            <a:r>
              <a:rPr b="0" i="0" lang="en-US" sz="5400" u="none" cap="none" strike="noStrike">
                <a:solidFill>
                  <a:srgbClr val="595959"/>
                </a:solidFill>
                <a:latin typeface="Calibri"/>
                <a:ea typeface="Calibri"/>
                <a:cs typeface="Calibri"/>
                <a:sym typeface="Calibri"/>
              </a:rPr>
              <a:t>Offline</a:t>
            </a:r>
          </a:p>
          <a:p>
            <a:pPr indent="-571500" lvl="1" marL="1028700" marR="0" rtl="0" algn="l">
              <a:lnSpc>
                <a:spcPct val="80000"/>
              </a:lnSpc>
              <a:spcBef>
                <a:spcPts val="1100"/>
              </a:spcBef>
              <a:spcAft>
                <a:spcPts val="0"/>
              </a:spcAft>
              <a:buClr>
                <a:srgbClr val="595959"/>
              </a:buClr>
              <a:buSzPct val="100000"/>
              <a:buFont typeface="Courier New"/>
              <a:buChar char="o"/>
            </a:pPr>
            <a:r>
              <a:rPr b="0" i="0" lang="en-US" sz="4600" u="none" cap="none" strike="noStrike">
                <a:solidFill>
                  <a:srgbClr val="595959"/>
                </a:solidFill>
                <a:latin typeface="Calibri"/>
                <a:ea typeface="Calibri"/>
                <a:cs typeface="Calibri"/>
                <a:sym typeface="Calibri"/>
              </a:rPr>
              <a:t>R + H2O	(model building)</a:t>
            </a:r>
          </a:p>
          <a:p>
            <a:pPr indent="-685800" lvl="0" marL="685800" marR="0" rtl="0" algn="l">
              <a:lnSpc>
                <a:spcPct val="80000"/>
              </a:lnSpc>
              <a:spcBef>
                <a:spcPts val="1200"/>
              </a:spcBef>
              <a:spcAft>
                <a:spcPts val="0"/>
              </a:spcAft>
              <a:buClr>
                <a:srgbClr val="595959"/>
              </a:buClr>
              <a:buSzPct val="100000"/>
              <a:buFont typeface="Arial"/>
              <a:buNone/>
            </a:pPr>
            <a:r>
              <a:t/>
            </a:r>
            <a:endParaRPr b="0" i="0" sz="6400" u="none" cap="none" strike="noStrike">
              <a:solidFill>
                <a:srgbClr val="595959"/>
              </a:solidFill>
              <a:latin typeface="Calibri"/>
              <a:ea typeface="Calibri"/>
              <a:cs typeface="Calibri"/>
              <a:sym typeface="Calibri"/>
            </a:endParaRPr>
          </a:p>
          <a:p>
            <a:pPr indent="-685800" lvl="0" marL="685800" marR="0" rtl="0" algn="l">
              <a:lnSpc>
                <a:spcPct val="80000"/>
              </a:lnSpc>
              <a:spcBef>
                <a:spcPts val="1200"/>
              </a:spcBef>
              <a:spcAft>
                <a:spcPts val="0"/>
              </a:spcAft>
              <a:buClr>
                <a:srgbClr val="595959"/>
              </a:buClr>
              <a:buSzPct val="100000"/>
              <a:buFont typeface="Arial"/>
              <a:buChar char="•"/>
            </a:pPr>
            <a:r>
              <a:rPr b="0" i="0" lang="en-US" sz="5400" u="none" cap="none" strike="noStrike">
                <a:solidFill>
                  <a:srgbClr val="595959"/>
                </a:solidFill>
                <a:latin typeface="Calibri"/>
                <a:ea typeface="Calibri"/>
                <a:cs typeface="Calibri"/>
                <a:sym typeface="Calibri"/>
              </a:rPr>
              <a:t>Online</a:t>
            </a:r>
          </a:p>
          <a:p>
            <a:pPr indent="-685800" lvl="1" marL="1143000" marR="0" rtl="0" algn="l">
              <a:lnSpc>
                <a:spcPct val="80000"/>
              </a:lnSpc>
              <a:spcBef>
                <a:spcPts val="1200"/>
              </a:spcBef>
              <a:spcAft>
                <a:spcPts val="0"/>
              </a:spcAft>
              <a:buClr>
                <a:srgbClr val="595959"/>
              </a:buClr>
              <a:buSzPct val="100000"/>
              <a:buFont typeface="Arial"/>
              <a:buChar char="o"/>
            </a:pPr>
            <a:r>
              <a:rPr b="0" i="0" lang="en-US" sz="5400" u="none" cap="none" strike="noStrike">
                <a:solidFill>
                  <a:srgbClr val="595959"/>
                </a:solidFill>
                <a:latin typeface="Calibri"/>
                <a:ea typeface="Calibri"/>
                <a:cs typeface="Calibri"/>
                <a:sym typeface="Calibri"/>
              </a:rPr>
              <a:t>Front-end</a:t>
            </a:r>
          </a:p>
          <a:p>
            <a:pPr indent="-571500" lvl="2" marL="1485900" marR="0" rtl="0" algn="l">
              <a:lnSpc>
                <a:spcPct val="80000"/>
              </a:lnSpc>
              <a:spcBef>
                <a:spcPts val="1100"/>
              </a:spcBef>
              <a:spcAft>
                <a:spcPts val="0"/>
              </a:spcAft>
              <a:buClr>
                <a:srgbClr val="595959"/>
              </a:buClr>
              <a:buSzPct val="100000"/>
              <a:buFont typeface="Courier New"/>
              <a:buChar char="o"/>
            </a:pPr>
            <a:r>
              <a:rPr b="0" i="0" lang="en-US" sz="4600" u="none" cap="none" strike="noStrike">
                <a:solidFill>
                  <a:srgbClr val="595959"/>
                </a:solidFill>
                <a:latin typeface="Calibri"/>
                <a:ea typeface="Calibri"/>
                <a:cs typeface="Calibri"/>
                <a:sym typeface="Calibri"/>
              </a:rPr>
              <a:t>Web browser</a:t>
            </a:r>
          </a:p>
          <a:p>
            <a:pPr indent="-571500" lvl="2" marL="1485900" marR="0" rtl="0" algn="l">
              <a:lnSpc>
                <a:spcPct val="80000"/>
              </a:lnSpc>
              <a:spcBef>
                <a:spcPts val="1100"/>
              </a:spcBef>
              <a:spcAft>
                <a:spcPts val="0"/>
              </a:spcAft>
              <a:buClr>
                <a:srgbClr val="595959"/>
              </a:buClr>
              <a:buSzPct val="100000"/>
              <a:buFont typeface="Courier New"/>
              <a:buChar char="o"/>
            </a:pPr>
            <a:r>
              <a:rPr b="0" i="0" lang="en-US" sz="4600" u="none" cap="none" strike="noStrike">
                <a:solidFill>
                  <a:srgbClr val="595959"/>
                </a:solidFill>
                <a:latin typeface="Calibri"/>
                <a:ea typeface="Calibri"/>
                <a:cs typeface="Calibri"/>
                <a:sym typeface="Calibri"/>
              </a:rPr>
              <a:t>JavaScript application (run in the browser)</a:t>
            </a:r>
          </a:p>
          <a:p>
            <a:pPr indent="-685800" lvl="1" marL="1143000" marR="0" rtl="0" algn="l">
              <a:lnSpc>
                <a:spcPct val="80000"/>
              </a:lnSpc>
              <a:spcBef>
                <a:spcPts val="1200"/>
              </a:spcBef>
              <a:spcAft>
                <a:spcPts val="0"/>
              </a:spcAft>
              <a:buClr>
                <a:srgbClr val="595959"/>
              </a:buClr>
              <a:buSzPct val="100000"/>
              <a:buFont typeface="Arial"/>
              <a:buChar char="o"/>
            </a:pPr>
            <a:r>
              <a:rPr b="0" i="0" lang="en-US" sz="5400" u="none" cap="none" strike="noStrike">
                <a:solidFill>
                  <a:srgbClr val="595959"/>
                </a:solidFill>
                <a:latin typeface="Calibri"/>
                <a:ea typeface="Calibri"/>
                <a:cs typeface="Calibri"/>
                <a:sym typeface="Calibri"/>
              </a:rPr>
              <a:t>Back-end</a:t>
            </a:r>
          </a:p>
          <a:p>
            <a:pPr indent="-571500" lvl="2" marL="1485900" marR="0" rtl="0" algn="l">
              <a:lnSpc>
                <a:spcPct val="80000"/>
              </a:lnSpc>
              <a:spcBef>
                <a:spcPts val="1100"/>
              </a:spcBef>
              <a:spcAft>
                <a:spcPts val="0"/>
              </a:spcAft>
              <a:buClr>
                <a:srgbClr val="595959"/>
              </a:buClr>
              <a:buSzPct val="100000"/>
              <a:buFont typeface="Courier New"/>
              <a:buChar char="o"/>
            </a:pPr>
            <a:r>
              <a:rPr b="0" i="0" lang="en-US" sz="4600" u="none" cap="none" strike="noStrike">
                <a:solidFill>
                  <a:srgbClr val="595959"/>
                </a:solidFill>
                <a:latin typeface="Calibri"/>
                <a:ea typeface="Calibri"/>
                <a:cs typeface="Calibri"/>
                <a:sym typeface="Calibri"/>
              </a:rPr>
              <a:t>Jetty servlet container</a:t>
            </a:r>
          </a:p>
          <a:p>
            <a:pPr indent="-571500" lvl="2" marL="1485900" marR="0" rtl="0" algn="l">
              <a:lnSpc>
                <a:spcPct val="80000"/>
              </a:lnSpc>
              <a:spcBef>
                <a:spcPts val="1100"/>
              </a:spcBef>
              <a:spcAft>
                <a:spcPts val="0"/>
              </a:spcAft>
              <a:buClr>
                <a:srgbClr val="595959"/>
              </a:buClr>
              <a:buSzPct val="100000"/>
              <a:buFont typeface="Courier New"/>
              <a:buChar char="o"/>
            </a:pPr>
            <a:r>
              <a:rPr b="0" i="0" lang="en-US" sz="4600" u="none" cap="none" strike="noStrike">
                <a:solidFill>
                  <a:srgbClr val="595959"/>
                </a:solidFill>
                <a:latin typeface="Calibri"/>
                <a:ea typeface="Calibri"/>
                <a:cs typeface="Calibri"/>
                <a:sym typeface="Calibri"/>
              </a:rPr>
              <a:t>H2O-generated model POJO (hosted by servlet container)</a:t>
            </a: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67" name="Shape 1567"/>
        <p:cNvGrpSpPr/>
        <p:nvPr/>
      </p:nvGrpSpPr>
      <p:grpSpPr>
        <a:xfrm>
          <a:off x="0" y="0"/>
          <a:ext cx="0" cy="0"/>
          <a:chOff x="0" y="0"/>
          <a:chExt cx="0" cy="0"/>
        </a:xfrm>
      </p:grpSpPr>
      <p:sp>
        <p:nvSpPr>
          <p:cNvPr id="1568" name="Shape 1568"/>
          <p:cNvSpPr txBox="1"/>
          <p:nvPr>
            <p:ph idx="1" type="body"/>
          </p:nvPr>
        </p:nvSpPr>
        <p:spPr>
          <a:xfrm>
            <a:off x="5572026" y="558864"/>
            <a:ext cx="13239947" cy="3404394"/>
          </a:xfrm>
          <a:prstGeom prst="rect">
            <a:avLst/>
          </a:prstGeom>
          <a:noFill/>
          <a:ln>
            <a:noFill/>
          </a:ln>
        </p:spPr>
        <p:txBody>
          <a:bodyPr anchorCtr="0" anchor="t" bIns="91375" lIns="91375" rIns="91375" tIns="91375">
            <a:noAutofit/>
          </a:bodyPr>
          <a:lstStyle/>
          <a:p>
            <a:pPr indent="0" lvl="0" marL="0" marR="0" rtl="0" algn="ctr">
              <a:lnSpc>
                <a:spcPct val="100000"/>
              </a:lnSpc>
              <a:spcBef>
                <a:spcPts val="0"/>
              </a:spcBef>
              <a:spcAft>
                <a:spcPts val="0"/>
              </a:spcAft>
              <a:buClr>
                <a:srgbClr val="000000"/>
              </a:buClr>
              <a:buSzPct val="25000"/>
              <a:buFont typeface="Arial"/>
              <a:buNone/>
            </a:pPr>
            <a:r>
              <a:rPr b="0" i="0" lang="en-US" sz="8200" u="none" cap="none" strike="noStrike">
                <a:solidFill>
                  <a:srgbClr val="000000"/>
                </a:solidFill>
                <a:latin typeface="Calibri"/>
                <a:ea typeface="Calibri"/>
                <a:cs typeface="Calibri"/>
                <a:sym typeface="Calibri"/>
              </a:rPr>
              <a:t>Predict Loan Defaults</a:t>
            </a:r>
          </a:p>
        </p:txBody>
      </p:sp>
      <p:pic>
        <p:nvPicPr>
          <p:cNvPr id="1569" name="Shape 1569"/>
          <p:cNvPicPr preferRelativeResize="0"/>
          <p:nvPr/>
        </p:nvPicPr>
        <p:blipFill rotWithShape="1">
          <a:blip r:embed="rId3">
            <a:alphaModFix/>
          </a:blip>
          <a:srcRect b="0" l="0" r="0" t="0"/>
          <a:stretch/>
        </p:blipFill>
        <p:spPr>
          <a:xfrm>
            <a:off x="5565850" y="2649778"/>
            <a:ext cx="13941349" cy="994108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5" name="Shape 275"/>
        <p:cNvGrpSpPr/>
        <p:nvPr/>
      </p:nvGrpSpPr>
      <p:grpSpPr>
        <a:xfrm>
          <a:off x="0" y="0"/>
          <a:ext cx="0" cy="0"/>
          <a:chOff x="0" y="0"/>
          <a:chExt cx="0" cy="0"/>
        </a:xfrm>
      </p:grpSpPr>
      <p:pic>
        <p:nvPicPr>
          <p:cNvPr id="276" name="Shape 276"/>
          <p:cNvPicPr preferRelativeResize="0"/>
          <p:nvPr/>
        </p:nvPicPr>
        <p:blipFill rotWithShape="1">
          <a:blip r:embed="rId3">
            <a:alphaModFix/>
          </a:blip>
          <a:srcRect b="0" l="0" r="0" t="0"/>
          <a:stretch/>
        </p:blipFill>
        <p:spPr>
          <a:xfrm>
            <a:off x="3492500" y="353081"/>
            <a:ext cx="17399000" cy="12039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xecutive">
  <a:themeElements>
    <a:clrScheme name="Executive">
      <a:dk1>
        <a:srgbClr val="000000"/>
      </a:dk1>
      <a:lt1>
        <a:srgbClr val="FFFFFF"/>
      </a:lt1>
      <a:dk2>
        <a:srgbClr val="A7A7A7"/>
      </a:dk2>
      <a:lt2>
        <a:srgbClr val="535353"/>
      </a:lt2>
      <a:accent1>
        <a:srgbClr val="073779"/>
      </a:accent1>
      <a:accent2>
        <a:srgbClr val="8FD9FB"/>
      </a:accent2>
      <a:accent3>
        <a:srgbClr val="FFCC00"/>
      </a:accent3>
      <a:accent4>
        <a:srgbClr val="EB6615"/>
      </a:accent4>
      <a:accent5>
        <a:srgbClr val="C76402"/>
      </a:accent5>
      <a:accent6>
        <a:srgbClr val="B523B4"/>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